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3">
  <p:sldMasterIdLst>
    <p:sldMasterId id="2147483648" r:id="rId1"/>
  </p:sldMasterIdLst>
  <p:notesMasterIdLst>
    <p:notesMasterId r:id="rId116"/>
  </p:notesMasterIdLst>
  <p:sldIdLst>
    <p:sldId id="256" r:id="rId2"/>
    <p:sldId id="257" r:id="rId3"/>
    <p:sldId id="258" r:id="rId4"/>
    <p:sldId id="259" r:id="rId5"/>
    <p:sldId id="261" r:id="rId6"/>
    <p:sldId id="262" r:id="rId7"/>
    <p:sldId id="346" r:id="rId8"/>
    <p:sldId id="374" r:id="rId9"/>
    <p:sldId id="375" r:id="rId10"/>
    <p:sldId id="376" r:id="rId11"/>
    <p:sldId id="378" r:id="rId12"/>
    <p:sldId id="369" r:id="rId13"/>
    <p:sldId id="370" r:id="rId14"/>
    <p:sldId id="371" r:id="rId15"/>
    <p:sldId id="372" r:id="rId16"/>
    <p:sldId id="373" r:id="rId17"/>
    <p:sldId id="265" r:id="rId18"/>
    <p:sldId id="267" r:id="rId19"/>
    <p:sldId id="268" r:id="rId20"/>
    <p:sldId id="269" r:id="rId21"/>
    <p:sldId id="347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348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9" r:id="rId46"/>
    <p:sldId id="380" r:id="rId47"/>
    <p:sldId id="379" r:id="rId48"/>
    <p:sldId id="381" r:id="rId49"/>
    <p:sldId id="300" r:id="rId50"/>
    <p:sldId id="383" r:id="rId51"/>
    <p:sldId id="384" r:id="rId52"/>
    <p:sldId id="301" r:id="rId53"/>
    <p:sldId id="302" r:id="rId54"/>
    <p:sldId id="303" r:id="rId55"/>
    <p:sldId id="304" r:id="rId56"/>
    <p:sldId id="293" r:id="rId57"/>
    <p:sldId id="294" r:id="rId58"/>
    <p:sldId id="295" r:id="rId59"/>
    <p:sldId id="296" r:id="rId60"/>
    <p:sldId id="297" r:id="rId61"/>
    <p:sldId id="298" r:id="rId62"/>
    <p:sldId id="305" r:id="rId63"/>
    <p:sldId id="306" r:id="rId64"/>
    <p:sldId id="307" r:id="rId65"/>
    <p:sldId id="308" r:id="rId66"/>
    <p:sldId id="335" r:id="rId67"/>
    <p:sldId id="355" r:id="rId68"/>
    <p:sldId id="344" r:id="rId69"/>
    <p:sldId id="343" r:id="rId70"/>
    <p:sldId id="342" r:id="rId71"/>
    <p:sldId id="349" r:id="rId72"/>
    <p:sldId id="351" r:id="rId73"/>
    <p:sldId id="356" r:id="rId74"/>
    <p:sldId id="357" r:id="rId75"/>
    <p:sldId id="358" r:id="rId76"/>
    <p:sldId id="385" r:id="rId77"/>
    <p:sldId id="359" r:id="rId78"/>
    <p:sldId id="361" r:id="rId79"/>
    <p:sldId id="362" r:id="rId80"/>
    <p:sldId id="363" r:id="rId81"/>
    <p:sldId id="364" r:id="rId82"/>
    <p:sldId id="365" r:id="rId83"/>
    <p:sldId id="309" r:id="rId84"/>
    <p:sldId id="310" r:id="rId85"/>
    <p:sldId id="366" r:id="rId86"/>
    <p:sldId id="367" r:id="rId87"/>
    <p:sldId id="311" r:id="rId88"/>
    <p:sldId id="312" r:id="rId89"/>
    <p:sldId id="313" r:id="rId90"/>
    <p:sldId id="314" r:id="rId91"/>
    <p:sldId id="360" r:id="rId92"/>
    <p:sldId id="315" r:id="rId93"/>
    <p:sldId id="325" r:id="rId94"/>
    <p:sldId id="326" r:id="rId95"/>
    <p:sldId id="327" r:id="rId96"/>
    <p:sldId id="328" r:id="rId97"/>
    <p:sldId id="329" r:id="rId98"/>
    <p:sldId id="320" r:id="rId99"/>
    <p:sldId id="321" r:id="rId100"/>
    <p:sldId id="322" r:id="rId101"/>
    <p:sldId id="323" r:id="rId102"/>
    <p:sldId id="324" r:id="rId103"/>
    <p:sldId id="316" r:id="rId104"/>
    <p:sldId id="317" r:id="rId105"/>
    <p:sldId id="318" r:id="rId106"/>
    <p:sldId id="319" r:id="rId107"/>
    <p:sldId id="330" r:id="rId108"/>
    <p:sldId id="340" r:id="rId109"/>
    <p:sldId id="339" r:id="rId110"/>
    <p:sldId id="338" r:id="rId111"/>
    <p:sldId id="331" r:id="rId112"/>
    <p:sldId id="337" r:id="rId113"/>
    <p:sldId id="336" r:id="rId114"/>
    <p:sldId id="386" r:id="rId1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036" autoAdjust="0"/>
    <p:restoredTop sz="94550" autoAdjust="0"/>
  </p:normalViewPr>
  <p:slideViewPr>
    <p:cSldViewPr>
      <p:cViewPr varScale="1">
        <p:scale>
          <a:sx n="106" d="100"/>
          <a:sy n="106" d="100"/>
        </p:scale>
        <p:origin x="-8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88" y="92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presProps" Target="presProp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11DB81-5626-4482-A0BE-D90FE51FE390}" type="datetimeFigureOut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185067-5DD6-49DA-9FB9-50EEDD3347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85067-5DD6-49DA-9FB9-50EEDD3347B0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9049-0B5F-4A14-9051-4D6BA7D2C368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CCF9-BDF5-4A71-8B79-2F3399837258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A419-9772-4760-A01F-DC57CED67A37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46574-7370-4C9F-AADE-2F7A1D13B5C6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3835-18AB-456D-8739-F372E25173CC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85D88-DD2C-46E4-B476-DC42DA739BFB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684-4643-460A-B7FA-352CA066428A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211BF-B688-4704-A922-F80CB33FE8B6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2A24-2A2B-4762-8585-066ACF562776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0736-AA50-400F-9E48-9CBBCCE48153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80FD-CA26-4C70-8723-242203D72885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CA347-1BDA-40E6-8ABC-6ED7BEF4952C}" type="datetime1">
              <a:rPr lang="ko-KR" altLang="en-US" smtClean="0"/>
              <a:pPr/>
              <a:t>2009-12-02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A50D5-AFD5-46A4-BBBD-E63B286B9BC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hyperlink" Target="javascript:window.close();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1.jpeg"/><Relationship Id="rId4" Type="http://schemas.openxmlformats.org/officeDocument/2006/relationships/image" Target="../media/image6.jpeg"/><Relationship Id="rId9" Type="http://schemas.openxmlformats.org/officeDocument/2006/relationships/hyperlink" Target="http://club.catholic.or.kr/community/asp/album/&#48320;&#44221;&#44032;&#51313;&#52896;&#54532;%20051.jpg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순서도: 자기 디스크 3"/>
          <p:cNvSpPr/>
          <p:nvPr/>
        </p:nvSpPr>
        <p:spPr>
          <a:xfrm>
            <a:off x="642910" y="642918"/>
            <a:ext cx="8001056" cy="5143536"/>
          </a:xfrm>
          <a:prstGeom prst="flowChartMagneticDisk">
            <a:avLst/>
          </a:prstGeom>
          <a:blipFill>
            <a:blip r:embed="rId2" cstate="print"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785786" y="928670"/>
            <a:ext cx="7715304" cy="1500198"/>
          </a:xfrm>
          <a:prstGeom prst="ellipse">
            <a:avLst/>
          </a:prstGeom>
          <a:solidFill>
            <a:schemeClr val="tx2">
              <a:lumMod val="20000"/>
              <a:lumOff val="80000"/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사목 보고</a:t>
            </a:r>
            <a:endParaRPr lang="ko-KR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6143644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2009</a:t>
            </a:r>
            <a:r>
              <a:rPr lang="en-US" altLang="ko-KR" sz="2800" dirty="0" smtClean="0"/>
              <a:t>. 12</a:t>
            </a:r>
            <a:r>
              <a:rPr lang="en-US" altLang="ko-KR" sz="2800" dirty="0" smtClean="0"/>
              <a:t>. </a:t>
            </a:r>
            <a:r>
              <a:rPr lang="en-US" altLang="ko-KR" sz="2800" dirty="0" smtClean="0"/>
              <a:t>03</a:t>
            </a:r>
            <a:endParaRPr lang="ko-KR" altLang="en-US" sz="2800" dirty="0"/>
          </a:p>
        </p:txBody>
      </p:sp>
      <p:pic>
        <p:nvPicPr>
          <p:cNvPr id="8" name="Picture 2" descr="C:\DOCUME~1\나\LOCALS~1\Temp\UNI00000a3c469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5929330"/>
            <a:ext cx="3381375" cy="809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타원 3"/>
          <p:cNvSpPr/>
          <p:nvPr/>
        </p:nvSpPr>
        <p:spPr>
          <a:xfrm>
            <a:off x="1214414" y="714356"/>
            <a:ext cx="2857520" cy="350046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500562" y="1357298"/>
            <a:ext cx="407196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주교님의 </a:t>
            </a:r>
            <a:endParaRPr lang="en-US" altLang="ko-KR" sz="4800" b="1" dirty="0" smtClean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48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사목방문을 </a:t>
            </a:r>
            <a:endParaRPr lang="en-US" altLang="ko-KR" sz="4800" b="1" dirty="0" smtClean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48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환영합니다</a:t>
            </a:r>
            <a:r>
              <a:rPr lang="en-US" altLang="ko-KR" sz="54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.</a:t>
            </a:r>
            <a:endParaRPr lang="ko-KR" altLang="en-US" sz="5400" b="1" dirty="0">
              <a:solidFill>
                <a:schemeClr val="accent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4714884"/>
            <a:ext cx="9144000" cy="830997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b="1" dirty="0" smtClean="0">
                <a:solidFill>
                  <a:schemeClr val="bg1"/>
                </a:solidFill>
                <a:latin typeface="+mj-ea"/>
                <a:ea typeface="+mj-ea"/>
              </a:rPr>
              <a:t>송파동 성당 신자 일동</a:t>
            </a:r>
            <a:endParaRPr lang="ko-KR" altLang="en-US" sz="4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714348" y="857232"/>
          <a:ext cx="7715304" cy="5290566"/>
        </p:xfrm>
        <a:graphic>
          <a:graphicData uri="http://schemas.openxmlformats.org/drawingml/2006/table">
            <a:tbl>
              <a:tblPr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</a:tblPr>
              <a:tblGrid>
                <a:gridCol w="7715304"/>
              </a:tblGrid>
              <a:tr h="4143428">
                <a:tc>
                  <a:txBody>
                    <a:bodyPr/>
                    <a:lstStyle/>
                    <a:p>
                      <a:pPr algn="ctr"/>
                      <a:endParaRPr lang="en-US" altLang="ko-KR" sz="3600" b="1" i="0" dirty="0" smtClean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600" b="1" i="0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3600" b="1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목     차 </a:t>
                      </a:r>
                      <a:r>
                        <a:rPr lang="en-US" altLang="ko-KR" sz="3600" b="1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-</a:t>
                      </a:r>
                      <a:endParaRPr lang="ko-KR" altLang="en-US" sz="5400" b="1" i="0" dirty="0">
                        <a:solidFill>
                          <a:srgbClr val="000000"/>
                        </a:solidFill>
                        <a:effectLst/>
                        <a:latin typeface="궁서"/>
                      </a:endParaRP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  <a:endParaRPr lang="en-US" altLang="ko-KR" sz="3200" b="1" dirty="0" smtClean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Ⅰ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.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일반 </a:t>
                      </a: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현황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Ⅱ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.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교세 현황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교구 사무처 관련분야</a:t>
                      </a: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)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Ⅲ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.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사목 현황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교구 </a:t>
                      </a:r>
                      <a:r>
                        <a:rPr lang="ko-KR" altLang="en-US" sz="2400" b="1" dirty="0" err="1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사목국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관련분야</a:t>
                      </a: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)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Ⅳ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.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청소년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,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청년사목 현황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교구 </a:t>
                      </a:r>
                      <a:r>
                        <a:rPr lang="ko-KR" altLang="en-US" sz="2400" b="1" dirty="0" err="1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청소년국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관련분야</a:t>
                      </a: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)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Ⅴ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.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성소계발 현황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교구 </a:t>
                      </a:r>
                      <a:r>
                        <a:rPr lang="ko-KR" altLang="en-US" sz="2400" b="1" dirty="0" err="1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성소국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관련분야</a:t>
                      </a: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)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Ⅵ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.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기타 사목 </a:t>
                      </a: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현황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Ⅶ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.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재정 및 대지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건물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)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현황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교구 관리국 관련분야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)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Ⅷ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.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애로 및 건의사항</a:t>
                      </a:r>
                    </a:p>
                    <a:p>
                      <a:pPr algn="just">
                        <a:lnSpc>
                          <a:spcPct val="110000"/>
                        </a:lnSpc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571604" y="2500306"/>
            <a:ext cx="601959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Ⅰ. </a:t>
            </a:r>
            <a:r>
              <a:rPr lang="ko-KR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일반 현황 </a:t>
            </a:r>
            <a:endParaRPr lang="ko-KR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642910" y="1571612"/>
          <a:ext cx="8072495" cy="4643470"/>
        </p:xfrm>
        <a:graphic>
          <a:graphicData uri="http://schemas.openxmlformats.org/drawingml/2006/table">
            <a:tbl>
              <a:tblPr/>
              <a:tblGrid>
                <a:gridCol w="1571636"/>
                <a:gridCol w="2143140"/>
                <a:gridCol w="129020"/>
                <a:gridCol w="299608"/>
                <a:gridCol w="865718"/>
                <a:gridCol w="634480"/>
                <a:gridCol w="433037"/>
                <a:gridCol w="951999"/>
                <a:gridCol w="1043857"/>
              </a:tblGrid>
              <a:tr h="78581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본 당 명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송파동성당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주보성인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노동자 성 요셉</a:t>
                      </a:r>
                      <a:endParaRPr lang="ko-KR" altLang="en-US" sz="3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설립년월일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2000.09.19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지  </a:t>
                      </a:r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ko-KR" altLang="en-US" sz="2400" b="0" i="0" smtClean="0">
                          <a:solidFill>
                            <a:srgbClr val="000000"/>
                          </a:solidFill>
                          <a:latin typeface="굴림"/>
                        </a:rPr>
                        <a:t>역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동서울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지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구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81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주    소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138-851</a:t>
                      </a:r>
                      <a:r>
                        <a:rPr lang="ko-KR" altLang="en-US" sz="3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서울시 송파구 송파동 </a:t>
                      </a: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134-2</a:t>
                      </a:r>
                      <a:endParaRPr lang="ko-KR" altLang="en-US" sz="2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전    화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415-2747~8</a:t>
                      </a:r>
                      <a:endParaRPr lang="ko-KR" altLang="en-US" sz="3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팩    스</a:t>
                      </a:r>
                      <a:endParaRPr lang="ko-KR" altLang="en-US" sz="3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416-0006</a:t>
                      </a:r>
                      <a:endParaRPr lang="ko-KR" altLang="en-US" sz="3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관할구역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송파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동 전역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방이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동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22 ~ 107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번지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신 자 수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3,604</a:t>
                      </a:r>
                      <a:endParaRPr lang="ko-KR" altLang="en-US" sz="32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3200" b="0" i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총세대수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1,481</a:t>
                      </a:r>
                      <a:endParaRPr lang="ko-KR" altLang="en-US" sz="32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764" marR="17764" marT="17764" marB="1776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3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1. </a:t>
            </a:r>
            <a:r>
              <a:rPr kumimoji="1" lang="ko-KR" sz="13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개황 </a:t>
            </a:r>
            <a:endParaRPr kumimoji="1" lang="ko-KR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/>
            </a:r>
            <a:br>
              <a:rPr kumimoji="1" lang="ko-KR" sz="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</a:br>
            <a:endParaRPr kumimoji="1" lang="ko-KR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한컴바탕" pitchFamily="18" charset="2"/>
                <a:ea typeface="한컴바탕" pitchFamily="18" charset="2"/>
                <a:cs typeface="한컴바탕" pitchFamily="18" charset="2"/>
              </a:rPr>
              <a:t/>
            </a:r>
            <a:br>
              <a:rPr kumimoji="1" 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한컴바탕" pitchFamily="18" charset="2"/>
                <a:ea typeface="한컴바탕" pitchFamily="18" charset="2"/>
                <a:cs typeface="한컴바탕" pitchFamily="18" charset="2"/>
              </a:rPr>
            </a:br>
            <a:endParaRPr kumimoji="1" 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57158" y="642918"/>
            <a:ext cx="19816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1. </a:t>
            </a:r>
            <a:r>
              <a:rPr lang="ko-KR" altLang="en-US" sz="3600" b="1" dirty="0" smtClean="0"/>
              <a:t>개 황 </a:t>
            </a:r>
            <a:endParaRPr lang="ko-KR" altLang="en-US" sz="3600" b="1" dirty="0"/>
          </a:p>
        </p:txBody>
      </p:sp>
      <p:sp>
        <p:nvSpPr>
          <p:cNvPr id="6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57158" y="285728"/>
            <a:ext cx="51122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2. </a:t>
            </a:r>
            <a:r>
              <a:rPr lang="ko-KR" altLang="en-US" sz="4000" b="1" dirty="0" smtClean="0"/>
              <a:t>본당 약사 및 연혁</a:t>
            </a:r>
            <a:r>
              <a:rPr lang="ko-KR" altLang="en-US" sz="4000" dirty="0" smtClean="0"/>
              <a:t> </a:t>
            </a:r>
            <a:endParaRPr lang="ko-KR" altLang="en-US" sz="4000" dirty="0"/>
          </a:p>
        </p:txBody>
      </p:sp>
      <p:sp>
        <p:nvSpPr>
          <p:cNvPr id="4" name="직사각형 3"/>
          <p:cNvSpPr/>
          <p:nvPr/>
        </p:nvSpPr>
        <p:spPr>
          <a:xfrm>
            <a:off x="571472" y="1214422"/>
            <a:ext cx="1822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1) </a:t>
            </a:r>
            <a:r>
              <a:rPr lang="ko-KR" altLang="en-US" sz="3200" b="1" dirty="0" smtClean="0"/>
              <a:t>약 사</a:t>
            </a:r>
            <a:r>
              <a:rPr lang="ko-KR" altLang="en-US" sz="3200" dirty="0" smtClean="0"/>
              <a:t> </a:t>
            </a:r>
            <a:endParaRPr lang="ko-KR" altLang="en-US" sz="3200" dirty="0"/>
          </a:p>
        </p:txBody>
      </p:sp>
      <p:sp>
        <p:nvSpPr>
          <p:cNvPr id="5" name="직사각형 4"/>
          <p:cNvSpPr/>
          <p:nvPr/>
        </p:nvSpPr>
        <p:spPr>
          <a:xfrm>
            <a:off x="214282" y="1857364"/>
            <a:ext cx="864399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smtClean="0"/>
              <a:t> 교구방침인 ‘본당 소공동체화’의 일환으로 </a:t>
            </a:r>
            <a:r>
              <a:rPr lang="en-US" altLang="ko-KR" sz="2400" dirty="0" smtClean="0"/>
              <a:t>2000</a:t>
            </a:r>
            <a:r>
              <a:rPr lang="ko-KR" altLang="en-US" sz="2400" dirty="0" smtClean="0"/>
              <a:t>년 </a:t>
            </a:r>
            <a:r>
              <a:rPr lang="en-US" altLang="ko-KR" sz="2400" dirty="0" smtClean="0"/>
              <a:t>2</a:t>
            </a:r>
            <a:r>
              <a:rPr lang="ko-KR" altLang="en-US" sz="2400" dirty="0" smtClean="0"/>
              <a:t>월 </a:t>
            </a:r>
            <a:r>
              <a:rPr lang="en-US" altLang="ko-KR" sz="2400" dirty="0" smtClean="0"/>
              <a:t>10</a:t>
            </a:r>
            <a:r>
              <a:rPr lang="ko-KR" altLang="en-US" sz="2400" dirty="0" smtClean="0"/>
              <a:t>지구 사제회의와 </a:t>
            </a:r>
            <a:r>
              <a:rPr lang="ko-KR" altLang="en-US" sz="2400" dirty="0" err="1" smtClean="0"/>
              <a:t>교구청의</a:t>
            </a:r>
            <a:r>
              <a:rPr lang="ko-KR" altLang="en-US" sz="2400" dirty="0" smtClean="0"/>
              <a:t> 결정에 따라 신천동성당과 가락동성당을 모 본당으로 송파동성당을 설립하기로 결정됨에 따라 그 책임을 양쪽 본당의 주임신부가 맡기로 하고 </a:t>
            </a:r>
            <a:r>
              <a:rPr lang="en-US" altLang="ko-KR" sz="2400" dirty="0" smtClean="0">
                <a:solidFill>
                  <a:srgbClr val="FF0000"/>
                </a:solidFill>
              </a:rPr>
              <a:t>2000</a:t>
            </a:r>
            <a:r>
              <a:rPr lang="ko-KR" altLang="en-US" sz="2400" dirty="0" smtClean="0">
                <a:solidFill>
                  <a:srgbClr val="FF0000"/>
                </a:solidFill>
              </a:rPr>
              <a:t>년 </a:t>
            </a:r>
            <a:r>
              <a:rPr lang="en-US" altLang="ko-KR" sz="2400" dirty="0" smtClean="0">
                <a:solidFill>
                  <a:srgbClr val="FF0000"/>
                </a:solidFill>
              </a:rPr>
              <a:t>3</a:t>
            </a:r>
            <a:r>
              <a:rPr lang="ko-KR" altLang="en-US" sz="2400" dirty="0" smtClean="0">
                <a:solidFill>
                  <a:srgbClr val="FF0000"/>
                </a:solidFill>
              </a:rPr>
              <a:t>월에 송파초등학교 옆</a:t>
            </a:r>
            <a:r>
              <a:rPr lang="en-US" altLang="ko-KR" sz="2400" dirty="0" smtClean="0">
                <a:solidFill>
                  <a:srgbClr val="FF0000"/>
                </a:solidFill>
              </a:rPr>
              <a:t>, </a:t>
            </a:r>
            <a:r>
              <a:rPr lang="ko-KR" altLang="en-US" sz="2400" dirty="0" err="1" smtClean="0">
                <a:solidFill>
                  <a:srgbClr val="FF0000"/>
                </a:solidFill>
              </a:rPr>
              <a:t>순복음교회</a:t>
            </a:r>
            <a:r>
              <a:rPr lang="en-US" altLang="ko-KR" sz="2400" dirty="0" smtClean="0">
                <a:solidFill>
                  <a:srgbClr val="FF0000"/>
                </a:solidFill>
              </a:rPr>
              <a:t>(</a:t>
            </a:r>
            <a:r>
              <a:rPr lang="ko-KR" altLang="en-US" sz="2400" dirty="0" smtClean="0">
                <a:solidFill>
                  <a:srgbClr val="FF0000"/>
                </a:solidFill>
              </a:rPr>
              <a:t>구</a:t>
            </a:r>
            <a:r>
              <a:rPr lang="en-US" altLang="ko-KR" sz="2400" dirty="0" smtClean="0">
                <a:solidFill>
                  <a:srgbClr val="FF0000"/>
                </a:solidFill>
              </a:rPr>
              <a:t>,</a:t>
            </a:r>
            <a:r>
              <a:rPr lang="ko-KR" altLang="en-US" sz="2400" dirty="0" smtClean="0">
                <a:solidFill>
                  <a:srgbClr val="FF0000"/>
                </a:solidFill>
              </a:rPr>
              <a:t>송파구청</a:t>
            </a:r>
            <a:r>
              <a:rPr lang="en-US" altLang="ko-KR" sz="2400" dirty="0" smtClean="0">
                <a:solidFill>
                  <a:srgbClr val="FF0000"/>
                </a:solidFill>
              </a:rPr>
              <a:t>) </a:t>
            </a:r>
            <a:r>
              <a:rPr lang="ko-KR" altLang="en-US" sz="2400" dirty="0" smtClean="0">
                <a:solidFill>
                  <a:srgbClr val="FF0000"/>
                </a:solidFill>
              </a:rPr>
              <a:t>건물을 매입</a:t>
            </a:r>
            <a:r>
              <a:rPr lang="ko-KR" altLang="en-US" sz="2400" dirty="0" smtClean="0"/>
              <a:t>하였습니다</a:t>
            </a:r>
            <a:r>
              <a:rPr lang="en-US" altLang="ko-KR" sz="2400" dirty="0" smtClean="0"/>
              <a:t>.</a:t>
            </a:r>
            <a:r>
              <a:rPr lang="ko-KR" altLang="en-US" sz="2400" dirty="0" smtClean="0"/>
              <a:t> </a:t>
            </a:r>
          </a:p>
          <a:p>
            <a:r>
              <a:rPr lang="ko-KR" altLang="en-US" sz="2400" dirty="0" smtClean="0"/>
              <a:t/>
            </a:r>
            <a:br>
              <a:rPr lang="ko-KR" altLang="en-US" sz="2400" dirty="0" smtClean="0"/>
            </a:br>
            <a:r>
              <a:rPr lang="ko-KR" altLang="en-US" sz="2400" dirty="0" smtClean="0"/>
              <a:t> </a:t>
            </a:r>
            <a:r>
              <a:rPr lang="ko-KR" altLang="en-US" sz="2400" dirty="0" smtClean="0">
                <a:solidFill>
                  <a:srgbClr val="FF0000"/>
                </a:solidFill>
              </a:rPr>
              <a:t>같은 해 </a:t>
            </a:r>
            <a:r>
              <a:rPr lang="en-US" altLang="ko-KR" sz="2400" dirty="0" smtClean="0">
                <a:solidFill>
                  <a:srgbClr val="FF0000"/>
                </a:solidFill>
              </a:rPr>
              <a:t>9</a:t>
            </a:r>
            <a:r>
              <a:rPr lang="ko-KR" altLang="en-US" sz="2400" dirty="0" smtClean="0">
                <a:solidFill>
                  <a:srgbClr val="FF0000"/>
                </a:solidFill>
              </a:rPr>
              <a:t>월 </a:t>
            </a:r>
            <a:r>
              <a:rPr lang="en-US" altLang="ko-KR" sz="2400" dirty="0" smtClean="0">
                <a:solidFill>
                  <a:srgbClr val="FF0000"/>
                </a:solidFill>
              </a:rPr>
              <a:t>19</a:t>
            </a:r>
            <a:r>
              <a:rPr lang="ko-KR" altLang="en-US" sz="2400" dirty="0" smtClean="0">
                <a:solidFill>
                  <a:srgbClr val="FF0000"/>
                </a:solidFill>
              </a:rPr>
              <a:t>일에 초대신부인 권태형</a:t>
            </a:r>
            <a:r>
              <a:rPr lang="en-US" altLang="ko-KR" sz="2400" dirty="0" smtClean="0">
                <a:solidFill>
                  <a:srgbClr val="FF0000"/>
                </a:solidFill>
              </a:rPr>
              <a:t>(</a:t>
            </a:r>
            <a:r>
              <a:rPr lang="ko-KR" altLang="en-US" sz="2400" dirty="0" err="1" smtClean="0">
                <a:solidFill>
                  <a:srgbClr val="FF0000"/>
                </a:solidFill>
              </a:rPr>
              <a:t>리노</a:t>
            </a:r>
            <a:r>
              <a:rPr lang="en-US" altLang="ko-KR" sz="2400" dirty="0" smtClean="0">
                <a:solidFill>
                  <a:srgbClr val="FF0000"/>
                </a:solidFill>
              </a:rPr>
              <a:t>) </a:t>
            </a:r>
            <a:r>
              <a:rPr lang="ko-KR" altLang="en-US" sz="2400" dirty="0" smtClean="0">
                <a:solidFill>
                  <a:srgbClr val="FF0000"/>
                </a:solidFill>
              </a:rPr>
              <a:t>신부가 부임</a:t>
            </a:r>
            <a:r>
              <a:rPr lang="ko-KR" altLang="en-US" sz="2400" dirty="0" smtClean="0"/>
              <a:t>하였으나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제반 준비사항의 미비로 </a:t>
            </a:r>
            <a:r>
              <a:rPr lang="en-US" altLang="ko-KR" sz="2400" dirty="0" smtClean="0"/>
              <a:t>11</a:t>
            </a:r>
            <a:r>
              <a:rPr lang="ko-KR" altLang="en-US" sz="2400" dirty="0" smtClean="0"/>
              <a:t>월 </a:t>
            </a:r>
            <a:r>
              <a:rPr lang="en-US" altLang="ko-KR" sz="2400" dirty="0" smtClean="0"/>
              <a:t>5</a:t>
            </a:r>
            <a:r>
              <a:rPr lang="ko-KR" altLang="en-US" sz="2400" dirty="0" smtClean="0"/>
              <a:t>일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주일</a:t>
            </a:r>
            <a:r>
              <a:rPr lang="en-US" altLang="ko-KR" sz="2400" dirty="0" smtClean="0"/>
              <a:t>)</a:t>
            </a:r>
            <a:r>
              <a:rPr lang="ko-KR" altLang="en-US" sz="2400" dirty="0" smtClean="0"/>
              <a:t>에 본당 첫 입주미사를 거행하게 되었으며</a:t>
            </a:r>
            <a:r>
              <a:rPr lang="en-US" altLang="ko-KR" sz="2400" dirty="0" smtClean="0"/>
              <a:t>, 2001</a:t>
            </a:r>
            <a:r>
              <a:rPr lang="ko-KR" altLang="en-US" sz="2400" dirty="0" smtClean="0"/>
              <a:t>년 </a:t>
            </a:r>
            <a:r>
              <a:rPr lang="en-US" altLang="ko-KR" sz="2400" dirty="0" smtClean="0"/>
              <a:t>7</a:t>
            </a:r>
            <a:r>
              <a:rPr lang="ko-KR" altLang="en-US" sz="2400" dirty="0" smtClean="0"/>
              <a:t>월에 건축위원회를 발족하고</a:t>
            </a:r>
            <a:r>
              <a:rPr lang="en-US" altLang="ko-KR" sz="2400" dirty="0" smtClean="0"/>
              <a:t>,</a:t>
            </a:r>
            <a:r>
              <a:rPr lang="ko-KR" altLang="en-US" sz="2400" dirty="0" smtClean="0"/>
              <a:t> </a:t>
            </a:r>
            <a:r>
              <a:rPr lang="en-US" altLang="ko-KR" sz="2400" dirty="0" smtClean="0">
                <a:solidFill>
                  <a:srgbClr val="FF0000"/>
                </a:solidFill>
              </a:rPr>
              <a:t>2002</a:t>
            </a:r>
            <a:r>
              <a:rPr lang="ko-KR" altLang="en-US" sz="2400" dirty="0" smtClean="0">
                <a:solidFill>
                  <a:srgbClr val="FF0000"/>
                </a:solidFill>
              </a:rPr>
              <a:t>년 </a:t>
            </a:r>
            <a:r>
              <a:rPr lang="en-US" altLang="ko-KR" sz="2400" dirty="0" smtClean="0">
                <a:solidFill>
                  <a:srgbClr val="FF0000"/>
                </a:solidFill>
              </a:rPr>
              <a:t>1</a:t>
            </a:r>
            <a:r>
              <a:rPr lang="ko-KR" altLang="en-US" sz="2400" dirty="0" smtClean="0">
                <a:solidFill>
                  <a:srgbClr val="FF0000"/>
                </a:solidFill>
              </a:rPr>
              <a:t>월에 마리아의 전교자 </a:t>
            </a:r>
            <a:r>
              <a:rPr lang="ko-KR" altLang="en-US" sz="2400" dirty="0" err="1" smtClean="0">
                <a:solidFill>
                  <a:srgbClr val="FF0000"/>
                </a:solidFill>
              </a:rPr>
              <a:t>프란치스코</a:t>
            </a:r>
            <a:r>
              <a:rPr lang="ko-KR" altLang="en-US" sz="2400" dirty="0" smtClean="0">
                <a:solidFill>
                  <a:srgbClr val="FF0000"/>
                </a:solidFill>
              </a:rPr>
              <a:t> </a:t>
            </a:r>
            <a:r>
              <a:rPr lang="ko-KR" altLang="en-US" sz="2400" dirty="0" err="1" smtClean="0">
                <a:solidFill>
                  <a:srgbClr val="FF0000"/>
                </a:solidFill>
              </a:rPr>
              <a:t>수녀회에서</a:t>
            </a:r>
            <a:r>
              <a:rPr lang="ko-KR" altLang="en-US" sz="2400" dirty="0" smtClean="0">
                <a:solidFill>
                  <a:srgbClr val="FF0000"/>
                </a:solidFill>
              </a:rPr>
              <a:t> 전교수녀</a:t>
            </a:r>
            <a:r>
              <a:rPr lang="en-US" altLang="ko-KR" sz="2400" dirty="0" smtClean="0">
                <a:solidFill>
                  <a:srgbClr val="FF0000"/>
                </a:solidFill>
              </a:rPr>
              <a:t>(2</a:t>
            </a:r>
            <a:r>
              <a:rPr lang="ko-KR" altLang="en-US" sz="2400" dirty="0" smtClean="0">
                <a:solidFill>
                  <a:srgbClr val="FF0000"/>
                </a:solidFill>
              </a:rPr>
              <a:t>명</a:t>
            </a:r>
            <a:r>
              <a:rPr lang="en-US" altLang="ko-KR" sz="2400" dirty="0" smtClean="0">
                <a:solidFill>
                  <a:srgbClr val="FF0000"/>
                </a:solidFill>
              </a:rPr>
              <a:t>)</a:t>
            </a:r>
            <a:r>
              <a:rPr lang="ko-KR" altLang="en-US" sz="2400" dirty="0" smtClean="0">
                <a:solidFill>
                  <a:srgbClr val="FF0000"/>
                </a:solidFill>
              </a:rPr>
              <a:t>을 파견</a:t>
            </a:r>
            <a:r>
              <a:rPr lang="ko-KR" altLang="en-US" sz="2400" dirty="0" smtClean="0"/>
              <a:t>하였습니다</a:t>
            </a:r>
            <a:r>
              <a:rPr lang="en-US" altLang="ko-KR" sz="2400" dirty="0" smtClean="0"/>
              <a:t>.</a:t>
            </a:r>
            <a:r>
              <a:rPr lang="ko-KR" altLang="en-US" sz="2400" dirty="0" smtClean="0"/>
              <a:t> </a:t>
            </a:r>
          </a:p>
        </p:txBody>
      </p:sp>
      <p:sp>
        <p:nvSpPr>
          <p:cNvPr id="6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28596" y="1305342"/>
            <a:ext cx="850112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smtClean="0"/>
              <a:t> </a:t>
            </a:r>
            <a:r>
              <a:rPr lang="en-US" altLang="ko-KR" sz="2400" dirty="0" smtClean="0">
                <a:solidFill>
                  <a:srgbClr val="FF0000"/>
                </a:solidFill>
              </a:rPr>
              <a:t>2004</a:t>
            </a:r>
            <a:r>
              <a:rPr lang="ko-KR" altLang="en-US" sz="2400" dirty="0" smtClean="0">
                <a:solidFill>
                  <a:srgbClr val="FF0000"/>
                </a:solidFill>
              </a:rPr>
              <a:t>년 </a:t>
            </a:r>
            <a:r>
              <a:rPr lang="en-US" altLang="ko-KR" sz="2400" dirty="0" smtClean="0">
                <a:solidFill>
                  <a:srgbClr val="FF0000"/>
                </a:solidFill>
              </a:rPr>
              <a:t>2</a:t>
            </a:r>
            <a:r>
              <a:rPr lang="ko-KR" altLang="en-US" sz="2400" dirty="0" smtClean="0">
                <a:solidFill>
                  <a:srgbClr val="FF0000"/>
                </a:solidFill>
              </a:rPr>
              <a:t>월 성당 기공식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황인국 </a:t>
            </a:r>
            <a:r>
              <a:rPr lang="ko-KR" altLang="en-US" sz="2400" dirty="0" err="1" smtClean="0"/>
              <a:t>몬시뇰</a:t>
            </a:r>
            <a:r>
              <a:rPr lang="en-US" altLang="ko-KR" sz="2400" dirty="0" smtClean="0"/>
              <a:t>)</a:t>
            </a:r>
            <a:r>
              <a:rPr lang="ko-KR" altLang="en-US" sz="2400" dirty="0" smtClean="0"/>
              <a:t>을 가졌으며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기존 건물의 </a:t>
            </a:r>
            <a:r>
              <a:rPr lang="ko-KR" altLang="en-US" sz="2400" dirty="0" err="1" smtClean="0"/>
              <a:t>리모델링</a:t>
            </a:r>
            <a:r>
              <a:rPr lang="ko-KR" altLang="en-US" sz="2400" dirty="0" smtClean="0"/>
              <a:t> 과정을 거쳐 </a:t>
            </a:r>
            <a:r>
              <a:rPr lang="en-US" altLang="ko-KR" sz="2400" dirty="0" smtClean="0"/>
              <a:t>2005</a:t>
            </a:r>
            <a:r>
              <a:rPr lang="ko-KR" altLang="en-US" sz="2400" dirty="0" smtClean="0"/>
              <a:t>년 </a:t>
            </a:r>
            <a:r>
              <a:rPr lang="en-US" altLang="ko-KR" sz="2400" dirty="0" smtClean="0"/>
              <a:t>5</a:t>
            </a:r>
            <a:r>
              <a:rPr lang="ko-KR" altLang="en-US" sz="2400" dirty="0" smtClean="0"/>
              <a:t>월에 성전 </a:t>
            </a:r>
            <a:r>
              <a:rPr lang="ko-KR" altLang="en-US" sz="2400" dirty="0" err="1" smtClean="0"/>
              <a:t>봉헌식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정진석 추기경</a:t>
            </a:r>
            <a:r>
              <a:rPr lang="en-US" altLang="ko-KR" sz="2400" dirty="0" smtClean="0"/>
              <a:t>)</a:t>
            </a:r>
            <a:r>
              <a:rPr lang="ko-KR" altLang="en-US" sz="2400" dirty="0" smtClean="0"/>
              <a:t>을 거행케 되었습니다</a:t>
            </a:r>
            <a:r>
              <a:rPr lang="en-US" altLang="ko-KR" sz="2400" dirty="0" smtClean="0"/>
              <a:t>.</a:t>
            </a:r>
            <a:r>
              <a:rPr lang="ko-KR" altLang="en-US" sz="2400" dirty="0" smtClean="0"/>
              <a:t> </a:t>
            </a:r>
          </a:p>
          <a:p>
            <a:r>
              <a:rPr lang="ko-KR" altLang="en-US" sz="2400" dirty="0" smtClean="0"/>
              <a:t/>
            </a:r>
            <a:br>
              <a:rPr lang="ko-KR" altLang="en-US" sz="2400" dirty="0" smtClean="0"/>
            </a:br>
            <a:r>
              <a:rPr lang="ko-KR" altLang="en-US" sz="2400" dirty="0" smtClean="0"/>
              <a:t> </a:t>
            </a:r>
            <a:r>
              <a:rPr lang="en-US" altLang="ko-KR" sz="2400" dirty="0" smtClean="0">
                <a:solidFill>
                  <a:srgbClr val="FF0000"/>
                </a:solidFill>
              </a:rPr>
              <a:t>2005</a:t>
            </a:r>
            <a:r>
              <a:rPr lang="ko-KR" altLang="en-US" sz="2400" dirty="0" smtClean="0">
                <a:solidFill>
                  <a:srgbClr val="FF0000"/>
                </a:solidFill>
              </a:rPr>
              <a:t>년 </a:t>
            </a:r>
            <a:r>
              <a:rPr lang="en-US" altLang="ko-KR" sz="2400" dirty="0" smtClean="0">
                <a:solidFill>
                  <a:srgbClr val="FF0000"/>
                </a:solidFill>
              </a:rPr>
              <a:t>10</a:t>
            </a:r>
            <a:r>
              <a:rPr lang="ko-KR" altLang="en-US" sz="2400" dirty="0" smtClean="0">
                <a:solidFill>
                  <a:srgbClr val="FF0000"/>
                </a:solidFill>
              </a:rPr>
              <a:t>월에 현재의 한재석 </a:t>
            </a:r>
            <a:r>
              <a:rPr lang="ko-KR" altLang="en-US" sz="2400" dirty="0" err="1" smtClean="0">
                <a:solidFill>
                  <a:srgbClr val="FF0000"/>
                </a:solidFill>
              </a:rPr>
              <a:t>안드레아</a:t>
            </a:r>
            <a:r>
              <a:rPr lang="ko-KR" altLang="en-US" sz="2400" dirty="0" smtClean="0">
                <a:solidFill>
                  <a:srgbClr val="FF0000"/>
                </a:solidFill>
              </a:rPr>
              <a:t> </a:t>
            </a:r>
            <a:r>
              <a:rPr lang="en-US" altLang="ko-KR" sz="2400" dirty="0" smtClean="0">
                <a:solidFill>
                  <a:srgbClr val="FF0000"/>
                </a:solidFill>
              </a:rPr>
              <a:t>2</a:t>
            </a:r>
            <a:r>
              <a:rPr lang="ko-KR" altLang="en-US" sz="2400" dirty="0" smtClean="0">
                <a:solidFill>
                  <a:srgbClr val="FF0000"/>
                </a:solidFill>
              </a:rPr>
              <a:t>대 본당 주임신부가 부임</a:t>
            </a:r>
            <a:r>
              <a:rPr lang="ko-KR" altLang="en-US" sz="2400" dirty="0" smtClean="0"/>
              <a:t>하여</a:t>
            </a:r>
            <a:r>
              <a:rPr lang="ko-KR" altLang="en-US" sz="2400" dirty="0" smtClean="0">
                <a:solidFill>
                  <a:srgbClr val="FF0000"/>
                </a:solidFill>
              </a:rPr>
              <a:t> </a:t>
            </a:r>
            <a:r>
              <a:rPr lang="ko-KR" altLang="en-US" sz="2400" dirty="0" smtClean="0"/>
              <a:t>친교와 화합으로 일치를 이루어 성가정화</a:t>
            </a:r>
            <a:r>
              <a:rPr lang="en-US" altLang="ko-KR" sz="2400" dirty="0" smtClean="0"/>
              <a:t>, </a:t>
            </a:r>
          </a:p>
          <a:p>
            <a:r>
              <a:rPr lang="ko-KR" altLang="en-US" sz="2400" dirty="0" smtClean="0"/>
              <a:t>소공동체 활성화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이웃과 함께하는 공동체를 위하여 노력하던 중</a:t>
            </a:r>
            <a:r>
              <a:rPr lang="en-US" altLang="ko-KR" sz="2400" dirty="0" smtClean="0"/>
              <a:t>, </a:t>
            </a:r>
            <a:r>
              <a:rPr lang="en-US" altLang="ko-KR" sz="2400" dirty="0" smtClean="0">
                <a:solidFill>
                  <a:srgbClr val="FF0000"/>
                </a:solidFill>
              </a:rPr>
              <a:t>2009</a:t>
            </a:r>
            <a:r>
              <a:rPr lang="ko-KR" altLang="en-US" sz="2400" dirty="0" smtClean="0">
                <a:solidFill>
                  <a:srgbClr val="FF0000"/>
                </a:solidFill>
              </a:rPr>
              <a:t>년 </a:t>
            </a:r>
            <a:r>
              <a:rPr lang="en-US" altLang="ko-KR" sz="2400" dirty="0" smtClean="0">
                <a:solidFill>
                  <a:srgbClr val="FF0000"/>
                </a:solidFill>
              </a:rPr>
              <a:t>2</a:t>
            </a:r>
            <a:r>
              <a:rPr lang="ko-KR" altLang="en-US" sz="2400" dirty="0" smtClean="0">
                <a:solidFill>
                  <a:srgbClr val="FF0000"/>
                </a:solidFill>
              </a:rPr>
              <a:t>월 방이동 성당으로 분당</a:t>
            </a:r>
            <a:r>
              <a:rPr lang="ko-KR" altLang="en-US" sz="2400" dirty="0" smtClean="0"/>
              <a:t>되어</a:t>
            </a:r>
            <a:r>
              <a:rPr lang="ko-KR" altLang="en-US" sz="2400" dirty="0" smtClean="0">
                <a:solidFill>
                  <a:srgbClr val="FF0000"/>
                </a:solidFill>
              </a:rPr>
              <a:t> </a:t>
            </a:r>
            <a:r>
              <a:rPr lang="ko-KR" altLang="en-US" sz="2400" dirty="0" smtClean="0"/>
              <a:t>약 </a:t>
            </a:r>
            <a:r>
              <a:rPr lang="en-US" altLang="ko-KR" sz="2400" dirty="0" smtClean="0"/>
              <a:t>25%</a:t>
            </a:r>
            <a:r>
              <a:rPr lang="ko-KR" altLang="en-US" sz="2400" dirty="0" smtClean="0"/>
              <a:t>정도의 관할지역 및 </a:t>
            </a:r>
            <a:r>
              <a:rPr lang="ko-KR" altLang="en-US" sz="2400" dirty="0" err="1" smtClean="0"/>
              <a:t>신자수</a:t>
            </a:r>
            <a:r>
              <a:rPr lang="ko-KR" altLang="en-US" sz="2400" dirty="0" smtClean="0"/>
              <a:t> 등 규모가 축소되었음에도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공동체 활성화를 통한 화합과 일치를 추구하며 교세 확장에 주력하여 새롭게 성장하는 사랑의 공동체를 지향하고 있습니다</a:t>
            </a:r>
            <a:r>
              <a:rPr lang="en-US" altLang="ko-KR" sz="2400" dirty="0" smtClean="0"/>
              <a:t>.</a:t>
            </a:r>
            <a:r>
              <a:rPr lang="ko-KR" altLang="en-US" sz="2400" dirty="0" smtClean="0"/>
              <a:t> </a:t>
            </a:r>
            <a:endParaRPr lang="ko-KR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28596" y="500042"/>
            <a:ext cx="1822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2) </a:t>
            </a:r>
            <a:r>
              <a:rPr lang="ko-KR" altLang="en-US" sz="3200" b="1" dirty="0" smtClean="0"/>
              <a:t>연 혁</a:t>
            </a:r>
            <a:r>
              <a:rPr lang="ko-KR" altLang="en-US" sz="3200" dirty="0" smtClean="0"/>
              <a:t> </a:t>
            </a:r>
            <a:endParaRPr lang="ko-KR" altLang="en-US" sz="3200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500034" y="1142984"/>
          <a:ext cx="8286808" cy="5174910"/>
        </p:xfrm>
        <a:graphic>
          <a:graphicData uri="http://schemas.openxmlformats.org/drawingml/2006/table">
            <a:tbl>
              <a:tblPr/>
              <a:tblGrid>
                <a:gridCol w="720592"/>
                <a:gridCol w="967462"/>
                <a:gridCol w="6598754"/>
              </a:tblGrid>
              <a:tr h="3994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연도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월일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역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47441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2000</a:t>
                      </a:r>
                      <a:endParaRPr 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09.19</a:t>
                      </a: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“송파동성당”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으로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본당 설립인가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주소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서울특별시 송파구 송파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1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동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134-2</a:t>
                      </a:r>
                      <a:endParaRPr lang="ko-KR" alt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건물개요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지하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1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층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, 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지상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4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층 철근 콘크리트 </a:t>
                      </a:r>
                      <a:r>
                        <a:rPr lang="ko-KR" altLang="en-US" sz="2000" b="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라멘조</a:t>
                      </a:r>
                      <a:endParaRPr lang="ko-KR" alt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- 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대지면적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: 394.5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평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(1,292.7㎡)</a:t>
                      </a:r>
                      <a:endParaRPr lang="ko-KR" alt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- 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연 건 평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: 954.0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평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(3,145.3㎡) 1983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년 신축 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관 할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송파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1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동 전역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, 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방이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2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동 전역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♤ 모 본당의 분할 구역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신천동성당 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관할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송파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1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동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송파 구역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과 방이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2</a:t>
                      </a:r>
                      <a:r>
                        <a:rPr lang="ko-KR" altLang="en-US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동</a:t>
                      </a:r>
                      <a:endParaRPr lang="en-US" altLang="ko-KR" sz="2000" b="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      (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방이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1, 2, 3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구역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) </a:t>
                      </a:r>
                      <a:r>
                        <a:rPr lang="ko-KR" altLang="en-US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편입  </a:t>
                      </a: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662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세대 </a:t>
                      </a: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– 1,934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명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가락동성당 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관할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송파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1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동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(9, 10, 11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구역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에서 </a:t>
                      </a:r>
                      <a:r>
                        <a:rPr lang="ko-KR" altLang="en-US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편입</a:t>
                      </a:r>
                      <a:r>
                        <a:rPr lang="en-US" altLang="ko-KR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        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                                        </a:t>
                      </a: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401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세대 </a:t>
                      </a: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– 1,221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명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9</a:t>
            </a:fld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714348" y="642918"/>
          <a:ext cx="8072494" cy="430798"/>
        </p:xfrm>
        <a:graphic>
          <a:graphicData uri="http://schemas.openxmlformats.org/drawingml/2006/table">
            <a:tbl>
              <a:tblPr/>
              <a:tblGrid>
                <a:gridCol w="857256"/>
                <a:gridCol w="1071570"/>
                <a:gridCol w="6143668"/>
              </a:tblGrid>
              <a:tr h="4286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연도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월 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역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714348" y="1285860"/>
          <a:ext cx="8072494" cy="4857784"/>
        </p:xfrm>
        <a:graphic>
          <a:graphicData uri="http://schemas.openxmlformats.org/drawingml/2006/table">
            <a:tbl>
              <a:tblPr/>
              <a:tblGrid>
                <a:gridCol w="857256"/>
                <a:gridCol w="1071570"/>
                <a:gridCol w="6143668"/>
              </a:tblGrid>
              <a:tr h="26432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2000</a:t>
                      </a:r>
                    </a:p>
                  </a:txBody>
                  <a:tcPr marL="89912" marR="89912" marT="44956" marB="44956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09.19</a:t>
                      </a:r>
                      <a:endParaRPr 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11.05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12.03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89912" marR="89912" marT="44956" marB="44956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초대 주임 권태형 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리노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신부 부임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첫 미사 봉헌 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제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1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대 사목협의회 구성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(10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개 분과위원회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, 7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개 남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‧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녀 구역</a:t>
                      </a:r>
                      <a:r>
                        <a:rPr lang="en-US" altLang="ko-KR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,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50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개 반 공동체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초대 사목협의회 회장 </a:t>
                      </a: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b="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이필봉</a:t>
                      </a: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 요셉</a:t>
                      </a:r>
                    </a:p>
                  </a:txBody>
                  <a:tcPr marL="89912" marR="89912" marT="44956" marB="44956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5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2001</a:t>
                      </a:r>
                      <a:endParaRPr 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89912" marR="89912" marT="44956" marB="44956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02.04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06.10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07.03</a:t>
                      </a:r>
                      <a:endParaRPr lang="en-US" sz="18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10.01</a:t>
                      </a:r>
                      <a:endParaRPr lang="en-US" sz="18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12.07</a:t>
                      </a:r>
                      <a:endParaRPr 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89912" marR="89912" marT="44956" marB="44956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♤ 구역대항 윷놀이</a:t>
                      </a:r>
                      <a:endParaRPr lang="en-US" altLang="ko-KR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♤ 본당 가족 한마당 잔치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♤ 성당건축위원회 발족</a:t>
                      </a:r>
                      <a:endParaRPr lang="ko-KR" altLang="en-US" sz="18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♤ 제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2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대 사목협의회 회장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최성헌 파스칼</a:t>
                      </a:r>
                      <a:endParaRPr lang="ko-KR" altLang="en-US" sz="18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♤ 성당기본설계 및 조감도 완성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도성건축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89912" marR="89912" marT="44956" marB="44956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642910" y="1071547"/>
          <a:ext cx="8143932" cy="5439996"/>
        </p:xfrm>
        <a:graphic>
          <a:graphicData uri="http://schemas.openxmlformats.org/drawingml/2006/table">
            <a:tbl>
              <a:tblPr/>
              <a:tblGrid>
                <a:gridCol w="857256"/>
                <a:gridCol w="935038"/>
                <a:gridCol w="6351638"/>
              </a:tblGrid>
              <a:tr h="16909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2002</a:t>
                      </a:r>
                      <a:endParaRPr lang="en-US" sz="16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02.04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10.01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11.01</a:t>
                      </a:r>
                      <a:endParaRPr 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구역대항 윷놀이 대회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2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대 사목협의회 구성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10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개 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분과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,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8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개 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구역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3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대 사목협의회 회장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강수길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그레고리오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구역대항 연도대회</a:t>
                      </a: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2003</a:t>
                      </a:r>
                      <a:endParaRPr lang="en-US" sz="16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01.18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05.25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10.03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10.12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사목위원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,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단체임원 및 봉사자 피정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성전 건립 추진 바자회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전신자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 성지 순례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성거산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 순교성지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견진성사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정진석 추기경 주례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2004</a:t>
                      </a:r>
                      <a:endParaRPr lang="en-US" sz="18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02.08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03.25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05.26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10.10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11.25</a:t>
                      </a:r>
                      <a:endParaRPr 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♤ 성당 기공식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황인국 </a:t>
                      </a:r>
                      <a:r>
                        <a:rPr lang="ko-KR" altLang="en-US" sz="2000" dirty="0" err="1" smtClean="0">
                          <a:solidFill>
                            <a:srgbClr val="000000"/>
                          </a:solidFill>
                          <a:latin typeface="한양중고딕"/>
                        </a:rPr>
                        <a:t>몬시뇰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dirty="0" err="1" smtClean="0">
                          <a:solidFill>
                            <a:srgbClr val="000000"/>
                          </a:solidFill>
                          <a:latin typeface="한양중고딕"/>
                        </a:rPr>
                        <a:t>구역장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‧ 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반장 등산대회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dirty="0" err="1" smtClean="0">
                          <a:solidFill>
                            <a:srgbClr val="000000"/>
                          </a:solidFill>
                          <a:latin typeface="한양중고딕"/>
                        </a:rPr>
                        <a:t>전신자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운동회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3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대 사목협의회 구성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, 4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대 회장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dirty="0" err="1" smtClean="0">
                          <a:solidFill>
                            <a:srgbClr val="000000"/>
                          </a:solidFill>
                          <a:latin typeface="한양중고딕"/>
                        </a:rPr>
                        <a:t>호한종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</a:t>
                      </a:r>
                      <a:r>
                        <a:rPr lang="ko-KR" altLang="en-US" sz="2000" dirty="0" err="1" smtClean="0">
                          <a:solidFill>
                            <a:srgbClr val="000000"/>
                          </a:solidFill>
                          <a:latin typeface="한양중고딕"/>
                        </a:rPr>
                        <a:t>스테파노</a:t>
                      </a:r>
                      <a:endParaRPr lang="ko-KR" altLang="en-US" sz="20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♤ 사목 방문 </a:t>
                      </a:r>
                      <a:r>
                        <a:rPr lang="en-US" altLang="ko-KR" sz="200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황인국 </a:t>
                      </a:r>
                      <a:r>
                        <a:rPr lang="ko-KR" altLang="en-US" sz="2000" dirty="0" err="1" smtClean="0">
                          <a:solidFill>
                            <a:schemeClr val="tx1"/>
                          </a:solidFill>
                          <a:latin typeface="한양중고딕"/>
                        </a:rPr>
                        <a:t>몬시뇰</a:t>
                      </a:r>
                      <a:r>
                        <a:rPr lang="en-US" altLang="ko-KR" sz="200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42910" y="571480"/>
          <a:ext cx="8143932" cy="430798"/>
        </p:xfrm>
        <a:graphic>
          <a:graphicData uri="http://schemas.openxmlformats.org/drawingml/2006/table">
            <a:tbl>
              <a:tblPr/>
              <a:tblGrid>
                <a:gridCol w="857256"/>
                <a:gridCol w="928694"/>
                <a:gridCol w="6357982"/>
              </a:tblGrid>
              <a:tr h="4286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연도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월 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역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</a:tbl>
          </a:graphicData>
        </a:graphic>
      </p:graphicFrame>
      <p:sp>
        <p:nvSpPr>
          <p:cNvPr id="8499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11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785786" y="714356"/>
          <a:ext cx="7715304" cy="430798"/>
        </p:xfrm>
        <a:graphic>
          <a:graphicData uri="http://schemas.openxmlformats.org/drawingml/2006/table">
            <a:tbl>
              <a:tblPr/>
              <a:tblGrid>
                <a:gridCol w="849391"/>
                <a:gridCol w="1132522"/>
                <a:gridCol w="5733391"/>
              </a:tblGrid>
              <a:tr h="4286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연도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월 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역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785786" y="1285860"/>
          <a:ext cx="7715304" cy="4922094"/>
        </p:xfrm>
        <a:graphic>
          <a:graphicData uri="http://schemas.openxmlformats.org/drawingml/2006/table">
            <a:tbl>
              <a:tblPr/>
              <a:tblGrid>
                <a:gridCol w="857255"/>
                <a:gridCol w="1143008"/>
                <a:gridCol w="5715041"/>
              </a:tblGrid>
              <a:tr h="28324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2005</a:t>
                      </a:r>
                    </a:p>
                  </a:txBody>
                  <a:tcPr marL="87965" marR="87965" marT="43983" marB="43983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03.13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05.01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05.08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08.28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10.04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11.06</a:t>
                      </a:r>
                      <a:endParaRPr lang="en-US" sz="2000" b="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11.13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11.20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11.30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12.14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12.18</a:t>
                      </a:r>
                    </a:p>
                  </a:txBody>
                  <a:tcPr marL="87965" marR="87965" marT="43983" marB="43983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윷놀이 한마당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부활반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성전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봉헌식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승천반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권태형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리노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 주임 신부 이임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한재석 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안드레아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주임 신부 부임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4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대 사목협의회 구성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문화 ∙체육 분과 신설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5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대 회장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이경복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바오로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구역대항 연도대회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견진성사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성탄반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전신자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 피정</a:t>
                      </a:r>
                    </a:p>
                  </a:txBody>
                  <a:tcPr marL="87965" marR="87965" marT="43983" marB="43983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12</a:t>
            </a:fld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785786" y="642918"/>
          <a:ext cx="7715304" cy="430798"/>
        </p:xfrm>
        <a:graphic>
          <a:graphicData uri="http://schemas.openxmlformats.org/drawingml/2006/table">
            <a:tbl>
              <a:tblPr/>
              <a:tblGrid>
                <a:gridCol w="785818"/>
                <a:gridCol w="1071570"/>
                <a:gridCol w="5857916"/>
              </a:tblGrid>
              <a:tr h="4286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연도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월 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역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785786" y="1285860"/>
          <a:ext cx="7715304" cy="4845426"/>
        </p:xfrm>
        <a:graphic>
          <a:graphicData uri="http://schemas.openxmlformats.org/drawingml/2006/table">
            <a:tbl>
              <a:tblPr/>
              <a:tblGrid>
                <a:gridCol w="785817"/>
                <a:gridCol w="1071570"/>
                <a:gridCol w="5857917"/>
              </a:tblGrid>
              <a:tr h="29155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2006</a:t>
                      </a:r>
                    </a:p>
                  </a:txBody>
                  <a:tcPr marL="90546" marR="90546" marT="45273" marB="45273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02.12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03.18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03.24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03.26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04.23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07.09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07.23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한양중고딕"/>
                        </a:rPr>
                        <a:t>09.10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10.22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11.10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12.16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12.23</a:t>
                      </a:r>
                    </a:p>
                  </a:txBody>
                  <a:tcPr marL="90546" marR="90546" marT="45273" marB="45273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구역대항 윷놀이 한마당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부활반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성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요셉상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 안치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성 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요셉상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축성식 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김운회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주교 주례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1" dirty="0">
                        <a:solidFill>
                          <a:srgbClr val="0070C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바둑 대회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족구 동호회 창단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남성 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Cu. 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레지오마리애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설립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전신자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성지순례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한마음 잔치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견진성사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성탄반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성가 잔치</a:t>
                      </a:r>
                    </a:p>
                  </a:txBody>
                  <a:tcPr marL="90546" marR="90546" marT="45273" marB="45273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13</a:t>
            </a:fld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642911" y="214290"/>
          <a:ext cx="7786740" cy="430798"/>
        </p:xfrm>
        <a:graphic>
          <a:graphicData uri="http://schemas.openxmlformats.org/drawingml/2006/table">
            <a:tbl>
              <a:tblPr/>
              <a:tblGrid>
                <a:gridCol w="928693"/>
                <a:gridCol w="1071570"/>
                <a:gridCol w="5786477"/>
              </a:tblGrid>
              <a:tr h="4286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연도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월 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역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42910" y="642918"/>
          <a:ext cx="7786742" cy="5875650"/>
        </p:xfrm>
        <a:graphic>
          <a:graphicData uri="http://schemas.openxmlformats.org/drawingml/2006/table">
            <a:tbl>
              <a:tblPr/>
              <a:tblGrid>
                <a:gridCol w="928694"/>
                <a:gridCol w="1071570"/>
                <a:gridCol w="5786478"/>
              </a:tblGrid>
              <a:tr h="38572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2007</a:t>
                      </a:r>
                    </a:p>
                  </a:txBody>
                  <a:tcPr marL="90546" marR="90546" marT="45273" marB="45273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01.11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02.25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03.18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 smtClean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05.26</a:t>
                      </a:r>
                      <a:endParaRPr 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06.27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08.03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08.18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09.02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09.16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10.16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11.13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11.18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11.20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11.22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12.22</a:t>
                      </a:r>
                    </a:p>
                  </a:txBody>
                  <a:tcPr marL="90546" marR="90546" marT="45273" marB="45273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사목위원 연수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일본 </a:t>
                      </a: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아끼타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 성지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구역대항 윷놀이 한마당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사랑의 이름표 달기 운동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본당의 날 잔치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성모의 밤 행사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자전거 동호회 창단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가족캠프 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가평 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390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명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1" dirty="0">
                        <a:solidFill>
                          <a:srgbClr val="0070C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승천반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) 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구역별 성지순례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1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차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연풍성지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구역별 성지순례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2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차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천호성지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동유럽 성지순례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노래교실 개설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평신도의 날 잔치 및 구역대항 연도대회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김기환 </a:t>
                      </a: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루카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 보좌신부 부임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봉사 단체장 </a:t>
                      </a: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워크샵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내장산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한양중고딕"/>
                        </a:rPr>
                        <a:t>성탄반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90546" marR="90546" marT="45273" marB="45273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956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14</a:t>
            </a:fld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785786" y="214290"/>
          <a:ext cx="7643866" cy="430798"/>
        </p:xfrm>
        <a:graphic>
          <a:graphicData uri="http://schemas.openxmlformats.org/drawingml/2006/table">
            <a:tbl>
              <a:tblPr/>
              <a:tblGrid>
                <a:gridCol w="928694"/>
                <a:gridCol w="1143008"/>
                <a:gridCol w="5572164"/>
              </a:tblGrid>
              <a:tr h="4286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연 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월 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역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785786" y="785794"/>
          <a:ext cx="7643866" cy="5620454"/>
        </p:xfrm>
        <a:graphic>
          <a:graphicData uri="http://schemas.openxmlformats.org/drawingml/2006/table">
            <a:tbl>
              <a:tblPr/>
              <a:tblGrid>
                <a:gridCol w="928694"/>
                <a:gridCol w="1143008"/>
                <a:gridCol w="5572164"/>
              </a:tblGrid>
              <a:tr h="49292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한양중고딕"/>
                        </a:rPr>
                        <a:t>2008</a:t>
                      </a:r>
                    </a:p>
                  </a:txBody>
                  <a:tcPr marL="73094" marR="73094" marT="36547" marB="36547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01.20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02.03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0" dirty="0" smtClean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02.17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03.16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03.29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04.19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05.10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05.16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06.08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06.22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06.24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06.26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08.15</a:t>
                      </a:r>
                      <a:endParaRPr lang="en-US" sz="20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73094" marR="73094" marT="36547" marB="36547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사목위원 연수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선교열매 운영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장구 동호회 창단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구역대항 윷놀이 한마당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본당의 날 잔치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견진성사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김운회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 주교 주례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, 124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명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부활반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사목위원 연수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가두선교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구역친선 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족구대회사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사랑실천 헌혈운동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신바람 가요제 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노래교실</a:t>
                      </a:r>
                      <a:r>
                        <a:rPr lang="en-US" altLang="ko-KR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)</a:t>
                      </a:r>
                    </a:p>
                    <a:p>
                      <a:pPr marL="12700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♤ 부제 </a:t>
                      </a:r>
                      <a:r>
                        <a:rPr lang="ko-KR" altLang="en-US" sz="2000" b="1" dirty="0" err="1" smtClean="0">
                          <a:solidFill>
                            <a:srgbClr val="0070C0"/>
                          </a:solidFill>
                          <a:latin typeface="한양중고딕"/>
                        </a:rPr>
                        <a:t>수품</a:t>
                      </a:r>
                      <a:r>
                        <a:rPr lang="ko-KR" altLang="en-US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 </a:t>
                      </a:r>
                      <a:r>
                        <a:rPr lang="en-US" altLang="ko-KR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김승현 베드로</a:t>
                      </a:r>
                      <a:r>
                        <a:rPr lang="en-US" altLang="ko-KR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)</a:t>
                      </a:r>
                    </a:p>
                    <a:p>
                      <a:pPr marL="12700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 err="1" smtClean="0">
                          <a:solidFill>
                            <a:schemeClr val="tx1"/>
                          </a:solidFill>
                          <a:latin typeface="한양중고딕"/>
                        </a:rPr>
                        <a:t>승천반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</a:txBody>
                  <a:tcPr marL="73094" marR="73094" marT="36547" marB="36547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854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15</a:t>
            </a:fld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357158" y="357166"/>
          <a:ext cx="8286808" cy="430798"/>
        </p:xfrm>
        <a:graphic>
          <a:graphicData uri="http://schemas.openxmlformats.org/drawingml/2006/table">
            <a:tbl>
              <a:tblPr/>
              <a:tblGrid>
                <a:gridCol w="785818"/>
                <a:gridCol w="1285884"/>
                <a:gridCol w="6215106"/>
              </a:tblGrid>
              <a:tr h="4286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연 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월 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역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357158" y="785794"/>
          <a:ext cx="8286808" cy="2857520"/>
        </p:xfrm>
        <a:graphic>
          <a:graphicData uri="http://schemas.openxmlformats.org/drawingml/2006/table">
            <a:tbl>
              <a:tblPr/>
              <a:tblGrid>
                <a:gridCol w="785819"/>
                <a:gridCol w="1308851"/>
                <a:gridCol w="6192138"/>
              </a:tblGrid>
              <a:tr h="28575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2008</a:t>
                      </a:r>
                    </a:p>
                  </a:txBody>
                  <a:tcPr marL="73094" marR="73094" marT="36547" marB="36547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09.21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09.27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10.04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10.12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11.01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12.13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12.20</a:t>
                      </a:r>
                    </a:p>
                  </a:txBody>
                  <a:tcPr marL="73094" marR="73094" marT="36547" marB="36547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70C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전신자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성지순례 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풍수원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성당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1" dirty="0">
                        <a:solidFill>
                          <a:srgbClr val="0070C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남성 </a:t>
                      </a:r>
                      <a:r>
                        <a:rPr lang="ko-KR" altLang="en-US" sz="2000" b="1" dirty="0" err="1">
                          <a:solidFill>
                            <a:srgbClr val="0070C0"/>
                          </a:solidFill>
                          <a:latin typeface="한양중고딕"/>
                        </a:rPr>
                        <a:t>전신자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 피정 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가평</a:t>
                      </a:r>
                      <a:r>
                        <a:rPr lang="en-US" altLang="ko-KR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1" dirty="0">
                        <a:solidFill>
                          <a:srgbClr val="0070C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70C0"/>
                          </a:solidFill>
                          <a:latin typeface="한양중고딕"/>
                        </a:rPr>
                        <a:t>♤ 외짝 교우 세례식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본당 한마음 잔치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송파초등학교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제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5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대 사목협의회 구성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,6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대 회장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: 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강호원 비오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성탄반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성가잔치</a:t>
                      </a:r>
                    </a:p>
                  </a:txBody>
                  <a:tcPr marL="73094" marR="73094" marT="36547" marB="36547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36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16</a:t>
            </a:fld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785787" y="214290"/>
          <a:ext cx="7786741" cy="430798"/>
        </p:xfrm>
        <a:graphic>
          <a:graphicData uri="http://schemas.openxmlformats.org/drawingml/2006/table">
            <a:tbl>
              <a:tblPr/>
              <a:tblGrid>
                <a:gridCol w="800506"/>
                <a:gridCol w="1091599"/>
                <a:gridCol w="5894636"/>
              </a:tblGrid>
              <a:tr h="4286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연 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월 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한양중고딕"/>
                        </a:rPr>
                        <a:t>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한양중고딕"/>
                        </a:rPr>
                        <a:t>         역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marL="34558" marR="34558" marT="17279" marB="17279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785787" y="744606"/>
          <a:ext cx="7786741" cy="6034146"/>
        </p:xfrm>
        <a:graphic>
          <a:graphicData uri="http://schemas.openxmlformats.org/drawingml/2006/table">
            <a:tbl>
              <a:tblPr/>
              <a:tblGrid>
                <a:gridCol w="800506"/>
                <a:gridCol w="1091599"/>
                <a:gridCol w="5894636"/>
              </a:tblGrid>
              <a:tr h="39702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2009</a:t>
                      </a:r>
                    </a:p>
                  </a:txBody>
                  <a:tcPr marL="90546" marR="90546" marT="45273" marB="45273" anchor="ctr">
                    <a:lnL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02.05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0" dirty="0" smtClean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02.15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04.18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05.03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05.28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05.30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06.26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08.15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09.06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09.24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10.17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10.24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11.15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12.02</a:t>
                      </a:r>
                    </a:p>
                  </a:txBody>
                  <a:tcPr marL="90546" marR="90546" marT="45273" marB="45273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♤ 방이동 성당으로 일부 </a:t>
                      </a:r>
                      <a:r>
                        <a:rPr lang="ko-KR" altLang="en-US" sz="2000" b="1" dirty="0" smtClean="0">
                          <a:solidFill>
                            <a:srgbClr val="00B0F0"/>
                          </a:solidFill>
                          <a:latin typeface="한양중고딕"/>
                        </a:rPr>
                        <a:t>분당</a:t>
                      </a:r>
                      <a:endParaRPr lang="en-US" altLang="ko-KR" sz="2000" b="1" dirty="0" smtClean="0">
                        <a:solidFill>
                          <a:srgbClr val="00B0F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한양중고딕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0000"/>
                          </a:solidFill>
                          <a:latin typeface="한양중고딕"/>
                        </a:rPr>
                        <a:t>(</a:t>
                      </a: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한양중고딕"/>
                        </a:rPr>
                        <a:t>1,100</a:t>
                      </a:r>
                      <a:r>
                        <a:rPr lang="ko-KR" altLang="en-US" sz="2000" b="1" dirty="0">
                          <a:solidFill>
                            <a:srgbClr val="FF0000"/>
                          </a:solidFill>
                          <a:latin typeface="한양중고딕"/>
                        </a:rPr>
                        <a:t>명 신자 </a:t>
                      </a:r>
                      <a:r>
                        <a:rPr lang="ko-KR" altLang="en-US" sz="2000" b="1" dirty="0" smtClean="0">
                          <a:solidFill>
                            <a:srgbClr val="FF0000"/>
                          </a:solidFill>
                          <a:latin typeface="한양중고딕"/>
                        </a:rPr>
                        <a:t>이적</a:t>
                      </a:r>
                      <a:r>
                        <a:rPr lang="en-US" altLang="ko-KR" sz="2000" b="1" dirty="0" smtClean="0">
                          <a:solidFill>
                            <a:srgbClr val="FF000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구역대항 윷놀이 한마당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세례식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부활반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본당의 날 축하행사 및 족구대회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노년 야유회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충북 제천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성모의 밤 행사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♤ 사제 </a:t>
                      </a:r>
                      <a:r>
                        <a:rPr lang="ko-KR" altLang="en-US" sz="2000" b="1" dirty="0" err="1">
                          <a:solidFill>
                            <a:srgbClr val="00B0F0"/>
                          </a:solidFill>
                          <a:latin typeface="한양중고딕"/>
                        </a:rPr>
                        <a:t>수품</a:t>
                      </a:r>
                      <a:r>
                        <a:rPr lang="ko-KR" altLang="en-US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 </a:t>
                      </a:r>
                      <a:r>
                        <a:rPr lang="en-US" altLang="ko-KR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김승현 베드로</a:t>
                      </a:r>
                      <a:r>
                        <a:rPr lang="en-US" altLang="ko-KR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1" dirty="0">
                        <a:solidFill>
                          <a:srgbClr val="00B0F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세례성사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승천반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b="1" dirty="0" err="1">
                          <a:solidFill>
                            <a:srgbClr val="00B0F0"/>
                          </a:solidFill>
                          <a:latin typeface="한양중고딕"/>
                        </a:rPr>
                        <a:t>전신자</a:t>
                      </a:r>
                      <a:r>
                        <a:rPr lang="ko-KR" altLang="en-US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 성지순례 </a:t>
                      </a:r>
                      <a:r>
                        <a:rPr lang="en-US" altLang="ko-KR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1" dirty="0" err="1">
                          <a:solidFill>
                            <a:srgbClr val="00B0F0"/>
                          </a:solidFill>
                          <a:latin typeface="한양중고딕"/>
                        </a:rPr>
                        <a:t>배티성지</a:t>
                      </a:r>
                      <a:r>
                        <a:rPr lang="en-US" altLang="ko-KR" sz="2000" b="1" dirty="0">
                          <a:solidFill>
                            <a:srgbClr val="00B0F0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1" dirty="0">
                        <a:solidFill>
                          <a:srgbClr val="00B0F0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여성 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구반장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 단합대회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견진성사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정진석 추기경 주례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남성 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한양중고딕"/>
                        </a:rPr>
                        <a:t>전신자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 피정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(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명상의 집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한양중고딕"/>
                      </a:endParaRP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평신도의 날 나눔 잔치 및 연도대회</a:t>
                      </a:r>
                    </a:p>
                    <a:p>
                      <a:pPr marL="1270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♤ 대림특강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1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한양중고딕"/>
                        </a:rPr>
                        <a:t>차</a:t>
                      </a:r>
                    </a:p>
                  </a:txBody>
                  <a:tcPr marL="90546" marR="90546" marT="45273" marB="45273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57158" y="142852"/>
            <a:ext cx="32047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3. </a:t>
            </a:r>
            <a:r>
              <a:rPr lang="ko-KR" altLang="en-US" sz="3600" b="1" dirty="0" smtClean="0"/>
              <a:t>역대 성직자</a:t>
            </a:r>
            <a:endParaRPr lang="ko-KR" altLang="en-US" sz="3600" dirty="0"/>
          </a:p>
        </p:txBody>
      </p:sp>
      <p:sp>
        <p:nvSpPr>
          <p:cNvPr id="4" name="직사각형 3"/>
          <p:cNvSpPr/>
          <p:nvPr/>
        </p:nvSpPr>
        <p:spPr>
          <a:xfrm>
            <a:off x="571472" y="785794"/>
            <a:ext cx="22108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/>
              <a:t>1) </a:t>
            </a:r>
            <a:r>
              <a:rPr lang="ko-KR" altLang="en-US" sz="2800" b="1" dirty="0" smtClean="0"/>
              <a:t>주임신부</a:t>
            </a:r>
            <a:r>
              <a:rPr lang="ko-KR" altLang="en-US" sz="2800" dirty="0" smtClean="0"/>
              <a:t> </a:t>
            </a:r>
            <a:endParaRPr lang="ko-KR" altLang="en-US" sz="28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71472" y="1285860"/>
          <a:ext cx="8215370" cy="2100402"/>
        </p:xfrm>
        <a:graphic>
          <a:graphicData uri="http://schemas.openxmlformats.org/drawingml/2006/table">
            <a:tbl>
              <a:tblPr/>
              <a:tblGrid>
                <a:gridCol w="785818"/>
                <a:gridCol w="1071570"/>
                <a:gridCol w="1214446"/>
                <a:gridCol w="3088270"/>
                <a:gridCol w="1269448"/>
                <a:gridCol w="785818"/>
              </a:tblGrid>
              <a:tr h="25651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성 명 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세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례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 명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재 임 기 간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현 임 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서품</a:t>
                      </a:r>
                      <a:endParaRPr lang="en-US" altLang="ko-KR" sz="20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1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>
                          <a:solidFill>
                            <a:srgbClr val="000000"/>
                          </a:solidFill>
                          <a:latin typeface="굴림"/>
                        </a:rPr>
                        <a:t>권태형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리  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노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2000.09.19~2005.10.04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하계동 성당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1992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한재석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 err="1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안드레아</a:t>
                      </a:r>
                      <a:endParaRPr lang="ko-KR" altLang="en-US" sz="2000" b="0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0070C0"/>
                          </a:solidFill>
                          <a:latin typeface="굴림"/>
                        </a:rPr>
                        <a:t>2005.10.04 ~ </a:t>
                      </a:r>
                      <a:r>
                        <a:rPr lang="ko-KR" altLang="en-US" sz="2000" dirty="0" smtClean="0">
                          <a:solidFill>
                            <a:srgbClr val="0070C0"/>
                          </a:solidFill>
                          <a:latin typeface="굴림"/>
                        </a:rPr>
                        <a:t>현재</a:t>
                      </a:r>
                      <a:endParaRPr lang="ko-KR" altLang="en-US" sz="2000" dirty="0">
                        <a:solidFill>
                          <a:srgbClr val="0070C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송파동 성당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1989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71472" y="3643314"/>
            <a:ext cx="22108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/>
              <a:t>2) </a:t>
            </a:r>
            <a:r>
              <a:rPr lang="ko-KR" altLang="en-US" sz="2800" b="1" dirty="0" smtClean="0"/>
              <a:t>보좌신부</a:t>
            </a:r>
            <a:r>
              <a:rPr lang="ko-KR" altLang="en-US" sz="2800" dirty="0" smtClean="0"/>
              <a:t> </a:t>
            </a:r>
            <a:endParaRPr lang="ko-KR" altLang="en-US" sz="28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571472" y="4143380"/>
          <a:ext cx="8215370" cy="2026342"/>
        </p:xfrm>
        <a:graphic>
          <a:graphicData uri="http://schemas.openxmlformats.org/drawingml/2006/table">
            <a:tbl>
              <a:tblPr/>
              <a:tblGrid>
                <a:gridCol w="714381"/>
                <a:gridCol w="1071570"/>
                <a:gridCol w="1214446"/>
                <a:gridCol w="3071834"/>
                <a:gridCol w="1357321"/>
                <a:gridCol w="785818"/>
              </a:tblGrid>
              <a:tr h="6118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성 명 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세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례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 명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재 임 기 간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현 임 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서품</a:t>
                      </a:r>
                      <a:endParaRPr lang="en-US" altLang="ko-KR" sz="20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60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1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김기환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루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 카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2007.11.20~2009.11.30</a:t>
                      </a:r>
                      <a:endParaRPr lang="en-US" altLang="ko-KR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한강성당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>
                          <a:solidFill>
                            <a:srgbClr val="000000"/>
                          </a:solidFill>
                          <a:latin typeface="굴림"/>
                        </a:rPr>
                        <a:t>2003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3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0000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최우주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 err="1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필립보</a:t>
                      </a:r>
                      <a:endParaRPr lang="ko-KR" altLang="en-US" sz="2000" b="0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 smtClean="0">
                          <a:solidFill>
                            <a:srgbClr val="0070C0"/>
                          </a:solidFill>
                          <a:latin typeface="굴림"/>
                        </a:rPr>
                        <a:t>2009.12.01 ~ </a:t>
                      </a:r>
                      <a:r>
                        <a:rPr lang="ko-KR" altLang="en-US" sz="2000" b="0" dirty="0" smtClean="0">
                          <a:solidFill>
                            <a:srgbClr val="0070C0"/>
                          </a:solidFill>
                          <a:latin typeface="굴림"/>
                        </a:rPr>
                        <a:t>현재</a:t>
                      </a:r>
                      <a:endParaRPr lang="ko-KR" altLang="en-US" sz="2000" b="0" dirty="0">
                        <a:solidFill>
                          <a:srgbClr val="0070C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송파동</a:t>
                      </a:r>
                      <a:endParaRPr lang="en-US" altLang="ko-KR" sz="2000" b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성당</a:t>
                      </a:r>
                      <a:endParaRPr lang="ko-KR" altLang="en-US" sz="2000" b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17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57158" y="785794"/>
            <a:ext cx="34243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4. </a:t>
            </a:r>
            <a:r>
              <a:rPr lang="ko-KR" altLang="en-US" sz="3200" b="1" dirty="0" smtClean="0"/>
              <a:t>현 수도자 현황</a:t>
            </a:r>
            <a:endParaRPr lang="ko-KR" altLang="en-US" sz="3200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500034" y="1500174"/>
          <a:ext cx="8286808" cy="4214841"/>
        </p:xfrm>
        <a:graphic>
          <a:graphicData uri="http://schemas.openxmlformats.org/drawingml/2006/table">
            <a:tbl>
              <a:tblPr/>
              <a:tblGrid>
                <a:gridCol w="1500198"/>
                <a:gridCol w="1428760"/>
                <a:gridCol w="1428760"/>
                <a:gridCol w="3000396"/>
                <a:gridCol w="928694"/>
              </a:tblGrid>
              <a:tr h="9424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수도회명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마리아의 전교자 </a:t>
                      </a:r>
                      <a:r>
                        <a:rPr lang="ko-KR" altLang="en-US" sz="24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프란치스코</a:t>
                      </a:r>
                      <a:r>
                        <a:rPr lang="ko-KR" altLang="en-US" sz="2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</a:t>
                      </a:r>
                      <a:r>
                        <a:rPr lang="ko-KR" altLang="en-US" sz="24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수녀회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0097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직 </a:t>
                      </a: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   책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성 명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세 </a:t>
                      </a:r>
                      <a:r>
                        <a:rPr lang="ko-KR" altLang="en-US" sz="2400" dirty="0" err="1">
                          <a:solidFill>
                            <a:srgbClr val="000000"/>
                          </a:solidFill>
                          <a:latin typeface="굴림"/>
                        </a:rPr>
                        <a:t>례</a:t>
                      </a: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 명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재 임 기 간 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771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분 원 장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최 경 순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아 </a:t>
                      </a:r>
                      <a:r>
                        <a:rPr lang="ko-KR" altLang="en-US" sz="24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녜</a:t>
                      </a:r>
                      <a:r>
                        <a:rPr lang="ko-KR" altLang="en-US" sz="2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</a:t>
                      </a:r>
                      <a:r>
                        <a:rPr lang="ko-KR" altLang="en-US" sz="24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스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굴림"/>
                        </a:rPr>
                        <a:t>2009.02.01 ~ 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854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전례담당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오 미 순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글 라 라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굴림"/>
                        </a:rPr>
                        <a:t>2009.05.17 ~ 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90726" marR="90726" marT="45363" marB="453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57158" y="500042"/>
            <a:ext cx="36663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5. </a:t>
            </a:r>
            <a:r>
              <a:rPr lang="ko-KR" altLang="en-US" sz="3600" b="1" dirty="0" smtClean="0"/>
              <a:t>역대 사목회장</a:t>
            </a:r>
            <a:endParaRPr lang="ko-KR" altLang="en-US" sz="3600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500034" y="1357298"/>
          <a:ext cx="8262974" cy="4357716"/>
        </p:xfrm>
        <a:graphic>
          <a:graphicData uri="http://schemas.openxmlformats.org/drawingml/2006/table">
            <a:tbl>
              <a:tblPr/>
              <a:tblGrid>
                <a:gridCol w="904860"/>
                <a:gridCol w="1309718"/>
                <a:gridCol w="1571636"/>
                <a:gridCol w="3643338"/>
                <a:gridCol w="833422"/>
              </a:tblGrid>
              <a:tr h="5879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성 명 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세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례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 명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재 임 기 간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비 고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83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1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이 필 봉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요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셉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2000.12.03 ~ 2001.09.30</a:t>
                      </a:r>
                      <a:endParaRPr lang="en-US" altLang="ko-KR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3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2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최 성 헌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파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스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 칼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2001.10.01 ~ 2002.09.30</a:t>
                      </a:r>
                      <a:endParaRPr lang="en-US" altLang="ko-KR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3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3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강 수 길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그레고리오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2003.10.01 ~ 2004.10.09</a:t>
                      </a:r>
                      <a:endParaRPr lang="en-US" altLang="ko-KR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3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4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호 한 종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스 테 파 노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2004.10.10 ~ 2005.11.12</a:t>
                      </a:r>
                      <a:endParaRPr lang="en-US" altLang="ko-KR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3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5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이 경 복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바 오 로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2005.11.13 ~ 2008.10.31</a:t>
                      </a:r>
                      <a:endParaRPr lang="en-US" altLang="ko-KR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3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강 호 원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비 오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   2008.11.01 ~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현 재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8596" y="642918"/>
            <a:ext cx="27430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6. </a:t>
            </a:r>
            <a:r>
              <a:rPr lang="ko-KR" altLang="en-US" sz="3600" b="1" dirty="0" smtClean="0"/>
              <a:t>직원 현황</a:t>
            </a:r>
            <a:endParaRPr lang="ko-KR" altLang="en-US" sz="36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42909" y="1357300"/>
          <a:ext cx="8072495" cy="3571898"/>
        </p:xfrm>
        <a:graphic>
          <a:graphicData uri="http://schemas.openxmlformats.org/drawingml/2006/table">
            <a:tbl>
              <a:tblPr/>
              <a:tblGrid>
                <a:gridCol w="1214447"/>
                <a:gridCol w="1285883"/>
                <a:gridCol w="1571636"/>
                <a:gridCol w="785818"/>
                <a:gridCol w="2357454"/>
                <a:gridCol w="857257"/>
              </a:tblGrid>
              <a:tr h="5887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직 책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성 명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세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례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 명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성별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근 무 기 간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비 고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7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사무장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윤 기 병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안토니오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>
                          <a:solidFill>
                            <a:srgbClr val="000000"/>
                          </a:solidFill>
                          <a:latin typeface="굴림"/>
                        </a:rPr>
                        <a:t>2006.11.01~ </a:t>
                      </a: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7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사무원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고 춘 자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마 리 아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2000.11.01~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7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관리장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이 규 진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프란치스코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2003.06.01~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7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야간관리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신 종 훈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시 몬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2003.06.01~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1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식복사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최 기 숙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안 젤 라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2009.11.01~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현재</a:t>
                      </a: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335" marR="90335" marT="45168" marB="451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직선 연결선 23"/>
          <p:cNvCxnSpPr/>
          <p:nvPr/>
        </p:nvCxnSpPr>
        <p:spPr>
          <a:xfrm rot="5400000" flipH="1" flipV="1">
            <a:off x="4500563" y="5143500"/>
            <a:ext cx="71438" cy="71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357158" y="285728"/>
            <a:ext cx="36904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7. </a:t>
            </a:r>
            <a:r>
              <a:rPr lang="ko-KR" altLang="en-US" sz="3200" b="1" dirty="0" smtClean="0"/>
              <a:t>본당관할 구역도</a:t>
            </a:r>
            <a:endParaRPr lang="ko-KR" altLang="en-US" sz="3200" dirty="0"/>
          </a:p>
        </p:txBody>
      </p:sp>
      <p:sp>
        <p:nvSpPr>
          <p:cNvPr id="962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6257" name="_x182994704" descr="EMB000000ec41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881997"/>
            <a:ext cx="4857784" cy="57417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571604" y="2143116"/>
            <a:ext cx="61436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Ⅱ. </a:t>
            </a:r>
            <a:r>
              <a:rPr lang="ko-KR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교세 현황 </a:t>
            </a:r>
          </a:p>
          <a:p>
            <a:r>
              <a:rPr lang="en-US" altLang="ko-KR" sz="4000" b="1" dirty="0" smtClean="0">
                <a:solidFill>
                  <a:srgbClr val="7030A0"/>
                </a:solidFill>
                <a:latin typeface="+mj-lt"/>
              </a:rPr>
              <a:t>   (</a:t>
            </a:r>
            <a:r>
              <a:rPr lang="ko-KR" altLang="en-US" sz="4000" b="1" dirty="0" smtClean="0">
                <a:solidFill>
                  <a:srgbClr val="7030A0"/>
                </a:solidFill>
                <a:latin typeface="+mj-lt"/>
              </a:rPr>
              <a:t>교구 사무처 관련분야</a:t>
            </a:r>
            <a:r>
              <a:rPr lang="en-US" altLang="ko-KR" sz="4000" b="1" dirty="0" smtClean="0">
                <a:solidFill>
                  <a:srgbClr val="7030A0"/>
                </a:solidFill>
                <a:latin typeface="+mj-lt"/>
              </a:rPr>
              <a:t>)</a:t>
            </a:r>
            <a:endParaRPr lang="ko-KR" altLang="en-US" sz="4000" b="1" dirty="0">
              <a:solidFill>
                <a:srgbClr val="7030A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23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8596" y="1142984"/>
            <a:ext cx="70839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1. </a:t>
            </a:r>
            <a:r>
              <a:rPr lang="ko-KR" altLang="en-US" sz="3600" b="1" dirty="0" smtClean="0"/>
              <a:t>관할 행정구역 인구 및 </a:t>
            </a:r>
            <a:r>
              <a:rPr lang="ko-KR" altLang="en-US" sz="3600" b="1" dirty="0" err="1" smtClean="0"/>
              <a:t>신자수</a:t>
            </a:r>
            <a:r>
              <a:rPr lang="ko-KR" altLang="en-US" sz="3600" b="1" dirty="0" smtClean="0"/>
              <a:t> </a:t>
            </a:r>
            <a:endParaRPr lang="ko-KR" altLang="en-US" sz="36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71472" y="1928802"/>
          <a:ext cx="8286808" cy="3429676"/>
        </p:xfrm>
        <a:graphic>
          <a:graphicData uri="http://schemas.openxmlformats.org/drawingml/2006/table">
            <a:tbl>
              <a:tblPr/>
              <a:tblGrid>
                <a:gridCol w="1500198"/>
                <a:gridCol w="1214446"/>
                <a:gridCol w="1428760"/>
                <a:gridCol w="1357322"/>
                <a:gridCol w="1357290"/>
                <a:gridCol w="1428792"/>
              </a:tblGrid>
              <a:tr h="96457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년 도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구 분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2005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2006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2007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2008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2009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인 구 수</a:t>
                      </a: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54,032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54,032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54,510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54,089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36,295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신 자 수</a:t>
                      </a: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4,004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4,185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4,417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4,646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3,604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구 성 비</a:t>
                      </a: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7.4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7.7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8.1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8.6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9.9</a:t>
                      </a:r>
                    </a:p>
                  </a:txBody>
                  <a:tcPr marL="90179" marR="90179" marT="45090" marB="45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57818" y="5500702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*2009</a:t>
            </a:r>
            <a:r>
              <a:rPr lang="ko-KR" altLang="en-US" sz="280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년 방이동 분당</a:t>
            </a:r>
            <a:endParaRPr lang="ko-KR" altLang="en-US" sz="2800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27430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2. </a:t>
            </a:r>
            <a:r>
              <a:rPr lang="ko-KR" altLang="en-US" sz="3600" b="1" dirty="0" smtClean="0"/>
              <a:t>교세 현황</a:t>
            </a:r>
            <a:endParaRPr lang="ko-KR" altLang="en-US" sz="3600" dirty="0"/>
          </a:p>
        </p:txBody>
      </p:sp>
      <p:sp>
        <p:nvSpPr>
          <p:cNvPr id="5" name="직사각형 4"/>
          <p:cNvSpPr/>
          <p:nvPr/>
        </p:nvSpPr>
        <p:spPr>
          <a:xfrm>
            <a:off x="714348" y="1000108"/>
            <a:ext cx="22108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/>
              <a:t>1) </a:t>
            </a:r>
            <a:r>
              <a:rPr lang="ko-KR" altLang="en-US" sz="2800" b="1" dirty="0" smtClean="0"/>
              <a:t>신자 현황</a:t>
            </a:r>
            <a:endParaRPr lang="ko-KR" altLang="en-US" sz="28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785786" y="1643051"/>
          <a:ext cx="7643866" cy="4586736"/>
        </p:xfrm>
        <a:graphic>
          <a:graphicData uri="http://schemas.openxmlformats.org/drawingml/2006/table">
            <a:tbl>
              <a:tblPr/>
              <a:tblGrid>
                <a:gridCol w="928694"/>
                <a:gridCol w="1143008"/>
                <a:gridCol w="928694"/>
                <a:gridCol w="1000132"/>
                <a:gridCol w="1000132"/>
                <a:gridCol w="1000132"/>
                <a:gridCol w="928694"/>
                <a:gridCol w="714380"/>
              </a:tblGrid>
              <a:tr h="602048"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구분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2009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비 고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총세대수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1,470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1,597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1,719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1,840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1,481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신자수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1,681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1,745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1,840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1,923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1,490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2,323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2,440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2,577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2,723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2,114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4,004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4,185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4,417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4,646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3,604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주일미사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참여자수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1,201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1,300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1,350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1,400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1,150</a:t>
                      </a:r>
                      <a:endParaRPr lang="en-US" altLang="ko-KR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참여 </a:t>
                      </a: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30.0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30.1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30.6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31.2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31.9</a:t>
                      </a:r>
                      <a:endParaRPr lang="en-US" altLang="ko-KR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예비신자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45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57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42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87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64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60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142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99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113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95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105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62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141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210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159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굴림"/>
                        </a:rPr>
                        <a:t>냉담자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주소확인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1,310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1,175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1,220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1,136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838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주소불명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27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30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28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24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17</a:t>
                      </a: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5049" marR="85049" marT="42524" marB="4252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42910" y="642918"/>
            <a:ext cx="3055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/>
              <a:t>2) </a:t>
            </a:r>
            <a:r>
              <a:rPr lang="ko-KR" altLang="en-US" sz="2800" b="1" dirty="0" smtClean="0"/>
              <a:t>신자 증감 현황</a:t>
            </a:r>
            <a:endParaRPr lang="ko-KR" altLang="en-US" sz="28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785786" y="1297109"/>
          <a:ext cx="7715304" cy="5140824"/>
        </p:xfrm>
        <a:graphic>
          <a:graphicData uri="http://schemas.openxmlformats.org/drawingml/2006/table">
            <a:tbl>
              <a:tblPr/>
              <a:tblGrid>
                <a:gridCol w="842602"/>
                <a:gridCol w="1544770"/>
                <a:gridCol w="912819"/>
                <a:gridCol w="912819"/>
                <a:gridCol w="912819"/>
                <a:gridCol w="912819"/>
                <a:gridCol w="912819"/>
                <a:gridCol w="763837"/>
              </a:tblGrid>
              <a:tr h="570644"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년도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구분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2005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2006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2007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2008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2009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비고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367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지난해 </a:t>
                      </a:r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신자수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3,904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4,004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4,185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4,417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4,646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367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증가수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세 례 자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88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151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157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119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3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교구내전입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314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281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277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232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214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3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타교구전입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113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123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108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116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61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3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515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555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542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548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394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367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감소수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교구내전출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226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209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149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229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1,285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3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타교구전출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132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139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125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133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3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사 망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27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7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거주불명</a:t>
                      </a:r>
                      <a:endParaRPr lang="en-US" altLang="ko-KR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46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19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행불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3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415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374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310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319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1,436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당해년도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현재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신자 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총수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4,004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4,185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4,417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4,646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3,604</a:t>
                      </a: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2962" marR="82962" marT="41481" marB="414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8596" y="357166"/>
            <a:ext cx="34147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/>
              <a:t>3) </a:t>
            </a:r>
            <a:r>
              <a:rPr lang="ko-KR" altLang="en-US" sz="2800" b="1" dirty="0" smtClean="0"/>
              <a:t>신자 연령별 구분</a:t>
            </a:r>
            <a:endParaRPr lang="ko-KR" altLang="en-US" sz="28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71472" y="928670"/>
          <a:ext cx="8072495" cy="1428760"/>
        </p:xfrm>
        <a:graphic>
          <a:graphicData uri="http://schemas.openxmlformats.org/drawingml/2006/table">
            <a:tbl>
              <a:tblPr/>
              <a:tblGrid>
                <a:gridCol w="696779"/>
                <a:gridCol w="874857"/>
                <a:gridCol w="764191"/>
                <a:gridCol w="819524"/>
                <a:gridCol w="819524"/>
                <a:gridCol w="819524"/>
                <a:gridCol w="819524"/>
                <a:gridCol w="819524"/>
                <a:gridCol w="819524"/>
                <a:gridCol w="819524"/>
              </a:tblGrid>
              <a:tr h="9925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구 분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만 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7</a:t>
                      </a: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세 미만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만</a:t>
                      </a:r>
                      <a:r>
                        <a:rPr lang="en-US" altLang="ko-KR" sz="1600" b="0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7~12</a:t>
                      </a: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세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만</a:t>
                      </a:r>
                      <a:r>
                        <a:rPr lang="en-US" altLang="ko-KR" sz="1600" b="0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12~19</a:t>
                      </a: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세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만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~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29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세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만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30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~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39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세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만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40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~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49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세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만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50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~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59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세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만 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60~69</a:t>
                      </a: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세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만 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70</a:t>
                      </a: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세 이상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1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err="1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숫</a:t>
                      </a: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</a:t>
                      </a: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자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105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141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293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606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688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599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586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369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217</a:t>
                      </a:r>
                    </a:p>
                  </a:txBody>
                  <a:tcPr marL="90309" marR="90309" marT="45155" marB="451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00034" y="2500306"/>
            <a:ext cx="4618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/>
              <a:t>4) </a:t>
            </a:r>
            <a:r>
              <a:rPr lang="ko-KR" altLang="en-US" sz="2800" b="1" dirty="0" smtClean="0"/>
              <a:t>전년도 대비 총수의 증감</a:t>
            </a:r>
            <a:endParaRPr lang="ko-KR" altLang="en-US" sz="280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642910" y="3071810"/>
          <a:ext cx="7929618" cy="3582340"/>
        </p:xfrm>
        <a:graphic>
          <a:graphicData uri="http://schemas.openxmlformats.org/drawingml/2006/table">
            <a:tbl>
              <a:tblPr/>
              <a:tblGrid>
                <a:gridCol w="405401"/>
                <a:gridCol w="1465817"/>
                <a:gridCol w="1514600"/>
                <a:gridCol w="1514600"/>
                <a:gridCol w="1514600"/>
                <a:gridCol w="1514600"/>
              </a:tblGrid>
              <a:tr h="420043"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증감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구분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전년도 총수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금년도 총수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증 감 수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증 감 률 </a:t>
                      </a: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만 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세 미만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124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105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-19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-15.3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만 </a:t>
                      </a: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7 - 12</a:t>
                      </a: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212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141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-71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-33.5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만</a:t>
                      </a: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13 - 19</a:t>
                      </a: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397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293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-104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-26.2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만</a:t>
                      </a: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20 - 29</a:t>
                      </a: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797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606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-191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-24.0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만</a:t>
                      </a: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30 - 39</a:t>
                      </a: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878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688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-190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-21.6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만</a:t>
                      </a: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40 - 49</a:t>
                      </a: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749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599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-150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-20.0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만</a:t>
                      </a: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50 - 59</a:t>
                      </a: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761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586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-175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-23.0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만</a:t>
                      </a: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60 - 69</a:t>
                      </a: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455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369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-86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-18.9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만</a:t>
                      </a: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70</a:t>
                      </a:r>
                      <a:r>
                        <a:rPr lang="ko-KR" altLang="en-US" sz="1600" b="1">
                          <a:solidFill>
                            <a:srgbClr val="000000"/>
                          </a:solidFill>
                          <a:latin typeface="굴림"/>
                        </a:rPr>
                        <a:t>세 이상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273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217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>
                          <a:solidFill>
                            <a:srgbClr val="000000"/>
                          </a:solidFill>
                          <a:latin typeface="굴림"/>
                        </a:rPr>
                        <a:t>-56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-20.5</a:t>
                      </a:r>
                    </a:p>
                  </a:txBody>
                  <a:tcPr marL="90009" marR="90009" marT="45005" marB="450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27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8596" y="357166"/>
            <a:ext cx="44291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5) </a:t>
            </a:r>
            <a:r>
              <a:rPr lang="ko-KR" altLang="en-US" sz="2800" b="1" dirty="0" smtClean="0"/>
              <a:t>연도별 영세</a:t>
            </a:r>
            <a:r>
              <a:rPr lang="en-US" altLang="ko-KR" sz="2800" b="1" dirty="0" smtClean="0"/>
              <a:t>•</a:t>
            </a:r>
            <a:r>
              <a:rPr lang="ko-KR" altLang="en-US" sz="2800" b="1" dirty="0" smtClean="0"/>
              <a:t>견진 현황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57224" y="1000108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/>
              <a:t>① 영세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성인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유아 모두 포함</a:t>
            </a:r>
            <a:r>
              <a:rPr lang="en-US" altLang="ko-KR" sz="2000" dirty="0" smtClean="0"/>
              <a:t>)</a:t>
            </a:r>
            <a:endParaRPr lang="ko-KR" alt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928662" y="3857628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/>
              <a:t>② 견 진</a:t>
            </a:r>
            <a:endParaRPr lang="ko-KR" altLang="en-US" sz="200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785786" y="1428736"/>
          <a:ext cx="7858180" cy="2280640"/>
        </p:xfrm>
        <a:graphic>
          <a:graphicData uri="http://schemas.openxmlformats.org/drawingml/2006/table">
            <a:tbl>
              <a:tblPr/>
              <a:tblGrid>
                <a:gridCol w="1452750"/>
                <a:gridCol w="640543"/>
                <a:gridCol w="640543"/>
                <a:gridCol w="640543"/>
                <a:gridCol w="640543"/>
                <a:gridCol w="640543"/>
                <a:gridCol w="640543"/>
                <a:gridCol w="640543"/>
                <a:gridCol w="640543"/>
                <a:gridCol w="640543"/>
                <a:gridCol w="640543"/>
              </a:tblGrid>
              <a:tr h="3465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 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2005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2006</a:t>
                      </a: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2007</a:t>
                      </a: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2008</a:t>
                      </a: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2009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65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 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5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인 원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31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57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60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91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63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94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87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113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50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69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65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88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151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157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119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139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전년도대비증감 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(%)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83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171.6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103.9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127.4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59.5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785786" y="4286256"/>
          <a:ext cx="7858180" cy="2127818"/>
        </p:xfrm>
        <a:graphic>
          <a:graphicData uri="http://schemas.openxmlformats.org/drawingml/2006/table">
            <a:tbl>
              <a:tblPr/>
              <a:tblGrid>
                <a:gridCol w="1452750"/>
                <a:gridCol w="640543"/>
                <a:gridCol w="640543"/>
                <a:gridCol w="640543"/>
                <a:gridCol w="640543"/>
                <a:gridCol w="640543"/>
                <a:gridCol w="640543"/>
                <a:gridCol w="640543"/>
                <a:gridCol w="640543"/>
                <a:gridCol w="640543"/>
                <a:gridCol w="640543"/>
              </a:tblGrid>
              <a:tr h="3482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 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2005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2006</a:t>
                      </a: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2007</a:t>
                      </a: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2008</a:t>
                      </a: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2009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0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 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2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인 원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43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94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23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51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45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78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34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55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47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137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74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123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89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78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전년도대비증감 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(%)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전년도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없음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54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전년도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없음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72</a:t>
                      </a:r>
                    </a:p>
                  </a:txBody>
                  <a:tcPr marL="90369" marR="90369" marT="45184" marB="451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4348" y="1285860"/>
            <a:ext cx="65722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6) </a:t>
            </a:r>
            <a:r>
              <a:rPr lang="ko-KR" altLang="en-US" sz="2800" b="1" dirty="0" err="1" smtClean="0"/>
              <a:t>구역내</a:t>
            </a:r>
            <a:r>
              <a:rPr lang="ko-KR" altLang="en-US" sz="2800" b="1" dirty="0" smtClean="0"/>
              <a:t> </a:t>
            </a:r>
            <a:r>
              <a:rPr lang="ko-KR" altLang="en-US" sz="2800" b="1" dirty="0" err="1" smtClean="0"/>
              <a:t>타종교</a:t>
            </a:r>
            <a:r>
              <a:rPr lang="ko-KR" altLang="en-US" sz="2800" b="1" dirty="0" smtClean="0"/>
              <a:t> 및 개신교 현황</a:t>
            </a:r>
            <a:endParaRPr lang="ko-KR" altLang="en-US" sz="28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857224" y="1857364"/>
          <a:ext cx="7572428" cy="1000132"/>
        </p:xfrm>
        <a:graphic>
          <a:graphicData uri="http://schemas.openxmlformats.org/drawingml/2006/table">
            <a:tbl>
              <a:tblPr/>
              <a:tblGrid>
                <a:gridCol w="1394921"/>
                <a:gridCol w="1634050"/>
                <a:gridCol w="1222217"/>
                <a:gridCol w="1806754"/>
                <a:gridCol w="1514486"/>
              </a:tblGrid>
              <a:tr h="5000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구 분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개 신 교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불 교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>
                          <a:solidFill>
                            <a:srgbClr val="000000"/>
                          </a:solidFill>
                          <a:latin typeface="굴림"/>
                        </a:rPr>
                        <a:t>이슬람교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>
                          <a:solidFill>
                            <a:srgbClr val="000000"/>
                          </a:solidFill>
                          <a:latin typeface="굴림"/>
                        </a:rPr>
                        <a:t>기 타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>
                          <a:solidFill>
                            <a:srgbClr val="000000"/>
                          </a:solidFill>
                          <a:latin typeface="굴림"/>
                        </a:rPr>
                        <a:t>개 수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44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</a:p>
                  </a:txBody>
                  <a:tcPr marL="90535" marR="90535" marT="45267" marB="452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29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785794"/>
            <a:ext cx="34243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3. </a:t>
            </a:r>
            <a:r>
              <a:rPr lang="ko-KR" altLang="en-US" sz="3200" b="1" dirty="0" smtClean="0"/>
              <a:t>미사 전례 현황</a:t>
            </a:r>
            <a:endParaRPr lang="ko-KR" altLang="en-US" sz="32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28596" y="1571611"/>
          <a:ext cx="8429716" cy="4214843"/>
        </p:xfrm>
        <a:graphic>
          <a:graphicData uri="http://schemas.openxmlformats.org/drawingml/2006/table">
            <a:tbl>
              <a:tblPr/>
              <a:tblGrid>
                <a:gridCol w="726091"/>
                <a:gridCol w="916983"/>
                <a:gridCol w="1214446"/>
                <a:gridCol w="1214478"/>
                <a:gridCol w="571472"/>
                <a:gridCol w="571536"/>
                <a:gridCol w="928694"/>
                <a:gridCol w="1071570"/>
                <a:gridCol w="1214446"/>
              </a:tblGrid>
              <a:tr h="481664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주 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일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평 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일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31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요 일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시 간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대 상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참례자수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요 일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오 전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오 후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참례자수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664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토요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특전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16:00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초등부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90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평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일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월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06:00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6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19:00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특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전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화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10:00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190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1664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주 일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06:30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새 벽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130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수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06:00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10:00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160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6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09:00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중고등부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140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목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06:00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190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16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교 중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450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금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06:00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10:00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160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6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19:00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청 년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160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토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</a:p>
                  </a:txBody>
                  <a:tcPr marL="81026" marR="81026" marT="40513" marB="405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3571868" y="4786322"/>
            <a:ext cx="642942" cy="5715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7929586" y="4286256"/>
            <a:ext cx="642942" cy="5715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7929586" y="3357562"/>
            <a:ext cx="642942" cy="5715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486771"/>
            <a:ext cx="24593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4. </a:t>
            </a:r>
            <a:r>
              <a:rPr lang="ko-KR" altLang="en-US" sz="3200" b="1" dirty="0" smtClean="0"/>
              <a:t>성사 현황</a:t>
            </a:r>
            <a:endParaRPr lang="ko-KR" altLang="en-US" sz="32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42843" y="1428739"/>
          <a:ext cx="8858311" cy="4857780"/>
        </p:xfrm>
        <a:graphic>
          <a:graphicData uri="http://schemas.openxmlformats.org/drawingml/2006/table">
            <a:tbl>
              <a:tblPr/>
              <a:tblGrid>
                <a:gridCol w="805301"/>
                <a:gridCol w="805301"/>
                <a:gridCol w="675415"/>
                <a:gridCol w="642942"/>
                <a:gridCol w="714380"/>
                <a:gridCol w="714380"/>
                <a:gridCol w="1143008"/>
                <a:gridCol w="941681"/>
                <a:gridCol w="987145"/>
                <a:gridCol w="714380"/>
                <a:gridCol w="714378"/>
              </a:tblGrid>
              <a:tr h="448727">
                <a:tc rowSpan="2"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구 분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세 례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견 진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혼 인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영성체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봉성체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고 백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병 자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장 례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1806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이하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이상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8727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전년도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실 적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77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45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7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95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78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52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13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1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계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123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53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107,400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70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2,079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11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25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48727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금 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현 재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29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34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7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54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55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39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1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계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119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89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41</a:t>
                      </a:r>
                      <a:endParaRPr lang="en-US" altLang="ko-KR" sz="24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81,500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40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1,553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48727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비 고</a:t>
                      </a: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88179" marR="88179" marT="44090" marB="440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31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85918" y="2143116"/>
            <a:ext cx="6143668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Ⅲ. </a:t>
            </a:r>
            <a:r>
              <a:rPr lang="ko-KR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사목 현황 </a:t>
            </a:r>
          </a:p>
          <a:p>
            <a:r>
              <a:rPr lang="en-US" altLang="ko-KR" sz="4400" b="1" dirty="0" smtClean="0">
                <a:solidFill>
                  <a:srgbClr val="7030A0"/>
                </a:solidFill>
              </a:rPr>
              <a:t>(</a:t>
            </a:r>
            <a:r>
              <a:rPr lang="ko-KR" altLang="en-US" sz="4400" b="1" dirty="0" smtClean="0">
                <a:solidFill>
                  <a:srgbClr val="7030A0"/>
                </a:solidFill>
              </a:rPr>
              <a:t>교구 </a:t>
            </a:r>
            <a:r>
              <a:rPr lang="ko-KR" altLang="en-US" sz="4400" b="1" dirty="0" err="1" smtClean="0">
                <a:solidFill>
                  <a:srgbClr val="7030A0"/>
                </a:solidFill>
              </a:rPr>
              <a:t>사목국</a:t>
            </a:r>
            <a:r>
              <a:rPr lang="ko-KR" altLang="en-US" sz="4400" b="1" dirty="0" smtClean="0">
                <a:solidFill>
                  <a:srgbClr val="7030A0"/>
                </a:solidFill>
              </a:rPr>
              <a:t> 관련분야</a:t>
            </a:r>
            <a:r>
              <a:rPr lang="en-US" altLang="ko-KR" sz="4400" b="1" dirty="0" smtClean="0">
                <a:solidFill>
                  <a:srgbClr val="7030A0"/>
                </a:solidFill>
              </a:rPr>
              <a:t>)</a:t>
            </a:r>
            <a:endParaRPr lang="ko-KR" altLang="en-US" sz="4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36663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1. </a:t>
            </a:r>
            <a:r>
              <a:rPr lang="ko-KR" altLang="en-US" sz="3600" b="1" dirty="0" smtClean="0"/>
              <a:t>본당 사목계획</a:t>
            </a:r>
            <a:endParaRPr lang="ko-KR" altLang="en-US" sz="3600" dirty="0"/>
          </a:p>
        </p:txBody>
      </p:sp>
      <p:sp>
        <p:nvSpPr>
          <p:cNvPr id="5" name="직사각형 4"/>
          <p:cNvSpPr/>
          <p:nvPr/>
        </p:nvSpPr>
        <p:spPr>
          <a:xfrm>
            <a:off x="500034" y="1000108"/>
            <a:ext cx="6858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/>
              <a:t>1) </a:t>
            </a:r>
            <a:r>
              <a:rPr lang="ko-KR" altLang="en-US" sz="2400" b="1" dirty="0" smtClean="0"/>
              <a:t>본당 사목목표와 </a:t>
            </a:r>
            <a:r>
              <a:rPr lang="ko-KR" altLang="en-US" sz="2400" b="1" dirty="0" err="1" smtClean="0"/>
              <a:t>시행정도</a:t>
            </a:r>
            <a:r>
              <a:rPr lang="en-US" altLang="ko-KR" sz="2400" b="1" dirty="0" smtClean="0"/>
              <a:t>(3</a:t>
            </a:r>
            <a:r>
              <a:rPr lang="ko-KR" altLang="en-US" sz="2400" b="1" dirty="0" smtClean="0"/>
              <a:t>년간</a:t>
            </a:r>
            <a:r>
              <a:rPr lang="en-US" altLang="ko-KR" sz="2400" b="1" dirty="0" smtClean="0"/>
              <a:t>)</a:t>
            </a:r>
            <a:endParaRPr lang="ko-KR" altLang="en-US" sz="24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428596" y="1500174"/>
          <a:ext cx="8501122" cy="5137092"/>
        </p:xfrm>
        <a:graphic>
          <a:graphicData uri="http://schemas.openxmlformats.org/drawingml/2006/table">
            <a:tbl>
              <a:tblPr/>
              <a:tblGrid>
                <a:gridCol w="1328328"/>
                <a:gridCol w="898340"/>
                <a:gridCol w="2202488"/>
                <a:gridCol w="3461550"/>
                <a:gridCol w="610416"/>
              </a:tblGrid>
              <a:tr h="995742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구분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연도 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사 </a:t>
                      </a: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목</a:t>
                      </a:r>
                      <a:endParaRPr lang="en-US" altLang="ko-KR" sz="2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목 </a:t>
                      </a: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표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세 </a:t>
                      </a: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부</a:t>
                      </a:r>
                      <a:endParaRPr lang="en-US" altLang="ko-KR" sz="2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실 천 계 획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결 과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구체적인 시행활동</a:t>
                      </a: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주임신부평가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하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2574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재작년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성체 </a:t>
                      </a: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안에</a:t>
                      </a:r>
                      <a:endParaRPr lang="en-US" altLang="ko-KR" sz="2000" b="1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서의</a:t>
                      </a:r>
                      <a:endParaRPr lang="en-US" altLang="ko-KR" sz="2000" b="1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가정</a:t>
                      </a:r>
                      <a:endParaRPr lang="en-US" altLang="ko-KR" sz="2000" b="1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성화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성체와 생명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생명의 소중함 깨달음 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생명운동 특강 마련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25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성체와 가정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가정미사 봉헌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가정성화 유도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가정방문 및 축성을 통한 고리기도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798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성체와 가족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 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본당 </a:t>
                      </a:r>
                      <a:r>
                        <a:rPr lang="ko-KR" altLang="en-US" sz="14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전신자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 가족캠프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가족봉헌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기도문 작성 및 편지 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주고</a:t>
                      </a:r>
                      <a:endParaRPr lang="en-US" altLang="ko-KR" sz="1400" b="0" dirty="0" smtClean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받기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가족피정 및 가족 성지순례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가족 성경쓰기 노트 봉헌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798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성체와 하느님 백성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가정분과 활성화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교육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,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피정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,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연수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친교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혼인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갱신식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노인단체 친교와 나눔 활성화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연령회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 활동을 통한 생사에 대한 이해 증진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33</a:t>
            </a:fld>
            <a:endParaRPr lang="ko-KR" altLang="en-US"/>
          </a:p>
        </p:txBody>
      </p:sp>
      <p:pic>
        <p:nvPicPr>
          <p:cNvPr id="1026" name="Picture 2" descr="http://club.catholic.or.kr/community/asp/club/readImg.asp?schcode=songpadong&amp;seq=1&amp;id=594&amp;filenm=%C5%A9%B1%E2%BA%AF%B0%E6%B0%A1%C1%B7%C4%B7%C7%C1+071%2E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club.catholic.or.kr/community/asp/club/readImg.asp?schcode=songpadong&amp;seq=1&amp;id=594&amp;filenm=%C5%A9%B1%E2%BA%AF%B0%E6%B0%A1%C1%B7%C4%B7%C7%C1+076%2Ejpg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http://club.catholic.or.kr/community/asp/club/readImg.asp?schcode=songpadong&amp;seq=1&amp;id=587&amp;filenm=P1020269%280%29%2EJPG">
            <a:hlinkClick r:id="rId2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4210" name="Picture 2" descr="http://club.catholic.or.kr/community/asp/club/readImg.asp?schcode=songpadong&amp;seq=1&amp;id=590&amp;filenm=%BA%AF%B0%E6%B0%A1%C1%B7%C4%B7%C7%C1+028%2Ejpg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3970" name="Picture 2" descr="http://club.catholic.or.kr/community/asp/club/readImg.asp?schcode=songpadong&amp;seq=1&amp;id=595&amp;filenm=%BA%AF%B0%E6%B0%A1%C1%B7%C4%B7%C7%C1+068%2Ejpg">
            <a:hlinkClick r:id="rId2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3972" name="Picture 4" descr="http://club.catholic.or.kr/community/asp/club/readImg.asp?schcode=songpadong&amp;seq=1&amp;id=595&amp;filenm=%C5%A9%B1%E2%BA%AF%B0%E6%B0%A1%C1%B7%C4%B7%C7%C1+031%2Ejpg">
            <a:hlinkClick r:id="rId2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83974" name="Picture 6" descr="http://club.catholic.or.kr/community/asp/club/readImg.asp?schcode=songpadong&amp;seq=1&amp;id=591&amp;filenm=%BA%AF%B0%E6%B0%A1%C1%B7%C4%B7%C7%C1+051%2E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500430" y="5572140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가족캠프 사진</a:t>
            </a:r>
            <a:endParaRPr lang="ko-KR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30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0"/>
                            </p:stCondLst>
                            <p:childTnLst>
                              <p:par>
                                <p:cTn id="3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428596" y="785794"/>
          <a:ext cx="8286808" cy="1132172"/>
        </p:xfrm>
        <a:graphic>
          <a:graphicData uri="http://schemas.openxmlformats.org/drawingml/2006/table">
            <a:tbl>
              <a:tblPr/>
              <a:tblGrid>
                <a:gridCol w="1143008"/>
                <a:gridCol w="1000132"/>
                <a:gridCol w="2071702"/>
                <a:gridCol w="3429024"/>
                <a:gridCol w="642942"/>
              </a:tblGrid>
              <a:tr h="995742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구분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연도 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사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목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목 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표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세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부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실 천 계 획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결 과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구체적인 시행활동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주임신부평가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하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28596" y="1928802"/>
          <a:ext cx="8286808" cy="4472936"/>
        </p:xfrm>
        <a:graphic>
          <a:graphicData uri="http://schemas.openxmlformats.org/drawingml/2006/table">
            <a:tbl>
              <a:tblPr/>
              <a:tblGrid>
                <a:gridCol w="1143008"/>
                <a:gridCol w="1000132"/>
                <a:gridCol w="2071702"/>
                <a:gridCol w="3429024"/>
                <a:gridCol w="642942"/>
              </a:tblGrid>
              <a:tr h="944393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작 년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latin typeface="굴림"/>
                        </a:rPr>
                        <a:t>나눔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endParaRPr lang="en-US" altLang="ko-KR" sz="1600" b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섬김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굴림"/>
                        </a:rPr>
                        <a:t>,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latin typeface="굴림"/>
                        </a:rPr>
                        <a:t>사랑의 공동체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소공동체의</a:t>
                      </a:r>
                      <a:endParaRPr lang="en-US" altLang="ko-KR" sz="1600" b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latin typeface="굴림"/>
                        </a:rPr>
                        <a:t>정착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구역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,</a:t>
                      </a: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반미사를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통한 일치와 화해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냉담자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초대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화해와 친교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복음 나누기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 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남성신자 피정 및 교육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12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소공동체의</a:t>
                      </a:r>
                      <a:endParaRPr lang="en-US" altLang="ko-KR" sz="1600" b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latin typeface="굴림"/>
                        </a:rPr>
                        <a:t>활성화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- 1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인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선교 위한 기도와 거리선교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 </a:t>
                      </a: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문화체육분과 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활력을 통한 </a:t>
                      </a:r>
                      <a:endParaRPr lang="en-US" altLang="ko-KR" sz="1400" b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    </a:t>
                      </a: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이웃 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선교 친교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구역단위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봉사활동을 통한 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자치적</a:t>
                      </a:r>
                      <a:endParaRPr lang="en-US" altLang="ko-KR" sz="1400" b="0" dirty="0" smtClean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   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선교의 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장 자리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매김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부부가 함께하는 봉사활동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성지순례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,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피정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,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주말캠프 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230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latin typeface="굴림"/>
                        </a:rPr>
                        <a:t>소공동체와 </a:t>
                      </a:r>
                      <a:endParaRPr lang="en-US" altLang="ko-KR" sz="1600" b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이웃사랑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불우 이웃에 대한 관심과 </a:t>
                      </a: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나눔실천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불우이웃 및 성소자 후원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 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노인잔치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노래교실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133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latin typeface="굴림"/>
                        </a:rPr>
                        <a:t>청년들의 </a:t>
                      </a:r>
                      <a:endParaRPr lang="en-US" altLang="ko-KR" sz="1600" b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소공동체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청년 자치 및 선교 지원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약혼자 주말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,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청년 </a:t>
                      </a: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울뜨레야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기회 마련 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28596" y="1500175"/>
          <a:ext cx="8358246" cy="5248016"/>
        </p:xfrm>
        <a:graphic>
          <a:graphicData uri="http://schemas.openxmlformats.org/drawingml/2006/table">
            <a:tbl>
              <a:tblPr/>
              <a:tblGrid>
                <a:gridCol w="928694"/>
                <a:gridCol w="928694"/>
                <a:gridCol w="2000264"/>
                <a:gridCol w="3786214"/>
                <a:gridCol w="714380"/>
              </a:tblGrid>
              <a:tr h="643421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금 년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이웃과 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함께</a:t>
                      </a:r>
                      <a:endParaRPr lang="en-US" altLang="ko-KR" sz="1600" b="1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하는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"/>
                        </a:rPr>
                        <a:t>공동체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가정 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: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생명의 터전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 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말씀피정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, </a:t>
                      </a:r>
                      <a:r>
                        <a:rPr lang="ko-KR" altLang="en-US" sz="16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일일피정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ME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활성화 방안 강구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가정 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: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신앙의 터전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 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주일학교 교육의 활성화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자모 교육의 체계화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가족 기도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,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대화시간 갖기 운동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356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이웃과 함께하는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공동체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냉담자를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위한 미사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비신자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초대의 날 행사 마련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 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선교열매 봉헌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 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노래교실을 통한 선교활동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장기기증운동 참여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이웃과 더불어 청소하기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산행을 통한 </a:t>
                      </a:r>
                      <a:r>
                        <a:rPr lang="ko-KR" altLang="en-US" sz="16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휴지줍기</a:t>
                      </a:r>
                      <a:endParaRPr lang="ko-KR" altLang="en-US" sz="16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레지오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가두선교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0955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사랑의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이름표 달기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 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평화의 인사하기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사랑의 선교열매 실천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해외선교사를 위한 후원 및 나눔 실천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불우이웃돕기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428596" y="285728"/>
          <a:ext cx="8358246" cy="1143008"/>
        </p:xfrm>
        <a:graphic>
          <a:graphicData uri="http://schemas.openxmlformats.org/drawingml/2006/table">
            <a:tbl>
              <a:tblPr/>
              <a:tblGrid>
                <a:gridCol w="928694"/>
                <a:gridCol w="928694"/>
                <a:gridCol w="2000264"/>
                <a:gridCol w="3786214"/>
                <a:gridCol w="714380"/>
              </a:tblGrid>
              <a:tr h="114300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구분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연도 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사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목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목 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표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세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부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실 천 계 획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결 과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구체적인 시행활동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주임신부평가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하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65372" marR="65372" marT="32686" marB="3268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42910" y="1000108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2) </a:t>
            </a:r>
            <a:r>
              <a:rPr lang="ko-KR" altLang="en-US" sz="3200" b="1" dirty="0" smtClean="0"/>
              <a:t>본당 사목계획 수립과 평가</a:t>
            </a:r>
            <a:endParaRPr lang="ko-KR" altLang="en-US" sz="3200" dirty="0"/>
          </a:p>
        </p:txBody>
      </p:sp>
      <p:sp>
        <p:nvSpPr>
          <p:cNvPr id="5" name="직사각형 4"/>
          <p:cNvSpPr/>
          <p:nvPr/>
        </p:nvSpPr>
        <p:spPr>
          <a:xfrm>
            <a:off x="857224" y="1714488"/>
            <a:ext cx="7786742" cy="4093428"/>
          </a:xfrm>
          <a:prstGeom prst="rect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endParaRPr lang="en-US" altLang="ko-KR" sz="2000" dirty="0" smtClean="0"/>
          </a:p>
          <a:p>
            <a:r>
              <a:rPr lang="ko-KR" altLang="en-US" sz="2000" dirty="0" smtClean="0"/>
              <a:t>① 본당 봉사자들이나 신자들이 본당 사목계획 수립에 어떻게 참여하고 있습니까</a:t>
            </a:r>
            <a:r>
              <a:rPr lang="en-US" altLang="ko-KR" sz="2000" dirty="0" smtClean="0"/>
              <a:t>?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☞ </a:t>
            </a:r>
            <a:r>
              <a:rPr lang="ko-KR" altLang="en-US" sz="2000" dirty="0" smtClean="0">
                <a:solidFill>
                  <a:srgbClr val="7030A0"/>
                </a:solidFill>
              </a:rPr>
              <a:t>각 단체별 의견을 수렴하여 교구장님 사목교서를 반영하여 연수와 회의를 통하여 의견을 나누고 계획을 수립하고 있습니다</a:t>
            </a:r>
            <a:r>
              <a:rPr lang="en-US" altLang="ko-KR" sz="2000" dirty="0" smtClean="0">
                <a:solidFill>
                  <a:srgbClr val="7030A0"/>
                </a:solidFill>
              </a:rPr>
              <a:t>.</a:t>
            </a:r>
          </a:p>
          <a:p>
            <a:endParaRPr lang="en-US" altLang="ko-KR" sz="2000" dirty="0" smtClean="0"/>
          </a:p>
          <a:p>
            <a:r>
              <a:rPr lang="en-US" altLang="ko-KR" sz="2000" dirty="0" smtClean="0"/>
              <a:t>② </a:t>
            </a:r>
            <a:r>
              <a:rPr lang="ko-KR" altLang="en-US" sz="2000" dirty="0" smtClean="0"/>
              <a:t>각 구역별 사목계획이 본당 사목계획에 반영되고 있습니까</a:t>
            </a:r>
            <a:r>
              <a:rPr lang="en-US" altLang="ko-KR" sz="2000" dirty="0" smtClean="0"/>
              <a:t>?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☞ </a:t>
            </a:r>
            <a:r>
              <a:rPr lang="ko-KR" altLang="en-US" sz="2000" dirty="0" err="1" smtClean="0">
                <a:solidFill>
                  <a:srgbClr val="7030A0"/>
                </a:solidFill>
              </a:rPr>
              <a:t>구역장</a:t>
            </a:r>
            <a:r>
              <a:rPr lang="en-US" altLang="ko-KR" sz="2000" dirty="0" smtClean="0">
                <a:solidFill>
                  <a:srgbClr val="7030A0"/>
                </a:solidFill>
              </a:rPr>
              <a:t>, </a:t>
            </a:r>
            <a:r>
              <a:rPr lang="ko-KR" altLang="en-US" sz="2000" dirty="0" smtClean="0">
                <a:solidFill>
                  <a:srgbClr val="7030A0"/>
                </a:solidFill>
              </a:rPr>
              <a:t>반장을 통하여 접수된 사항을 적극 반영하고 있습니다</a:t>
            </a:r>
            <a:r>
              <a:rPr lang="en-US" altLang="ko-KR" sz="2000" dirty="0" smtClean="0">
                <a:solidFill>
                  <a:srgbClr val="7030A0"/>
                </a:solidFill>
              </a:rPr>
              <a:t>.</a:t>
            </a:r>
          </a:p>
          <a:p>
            <a:endParaRPr lang="en-US" altLang="ko-KR" sz="2000" dirty="0" smtClean="0"/>
          </a:p>
          <a:p>
            <a:r>
              <a:rPr lang="en-US" altLang="ko-KR" sz="2000" dirty="0" smtClean="0"/>
              <a:t>③ </a:t>
            </a:r>
            <a:r>
              <a:rPr lang="ko-KR" altLang="en-US" sz="2000" dirty="0" smtClean="0"/>
              <a:t>전년도 본당사목 전반에 대해 사목위원들이나 구역</a:t>
            </a:r>
            <a:r>
              <a:rPr lang="en-US" altLang="ko-KR" sz="2000" dirty="0" smtClean="0"/>
              <a:t>․</a:t>
            </a:r>
            <a:r>
              <a:rPr lang="ko-KR" altLang="en-US" sz="2000" dirty="0" smtClean="0"/>
              <a:t>반 봉사자들과 평가를 하고 계십니까</a:t>
            </a:r>
            <a:r>
              <a:rPr lang="en-US" altLang="ko-KR" sz="2000" dirty="0" smtClean="0"/>
              <a:t>?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☞ </a:t>
            </a:r>
            <a:r>
              <a:rPr lang="ko-KR" altLang="en-US" sz="2000" dirty="0" smtClean="0">
                <a:solidFill>
                  <a:srgbClr val="7030A0"/>
                </a:solidFill>
              </a:rPr>
              <a:t>사목협의회 및 각종 연수와 피정을 통하여 평가하고 있습니다</a:t>
            </a:r>
            <a:r>
              <a:rPr lang="en-US" altLang="ko-KR" sz="2000" dirty="0" smtClean="0">
                <a:solidFill>
                  <a:srgbClr val="7030A0"/>
                </a:solidFill>
              </a:rPr>
              <a:t>.</a:t>
            </a:r>
          </a:p>
          <a:p>
            <a:endParaRPr lang="en-US" altLang="ko-KR" sz="2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37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642918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3) </a:t>
            </a:r>
            <a:r>
              <a:rPr lang="ko-KR" altLang="en-US" sz="2800" b="1" dirty="0" smtClean="0"/>
              <a:t>본당 사목의 주안점</a:t>
            </a:r>
            <a:endParaRPr lang="ko-KR" altLang="en-US" sz="2800" dirty="0"/>
          </a:p>
        </p:txBody>
      </p:sp>
      <p:sp>
        <p:nvSpPr>
          <p:cNvPr id="5" name="직사각형 4"/>
          <p:cNvSpPr/>
          <p:nvPr/>
        </p:nvSpPr>
        <p:spPr>
          <a:xfrm>
            <a:off x="428596" y="1428736"/>
            <a:ext cx="8358246" cy="4708981"/>
          </a:xfrm>
          <a:prstGeom prst="rect">
            <a:avLst/>
          </a:prstGeom>
          <a:ln w="57150">
            <a:solidFill>
              <a:srgbClr val="0070C0"/>
            </a:solidFill>
          </a:ln>
          <a:scene3d>
            <a:camera prst="obliqueTopLeft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☞ 가정성화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가정의 성화를 위하여 지속적으로 가정미사 봉헌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가정기도</a:t>
            </a:r>
            <a:r>
              <a:rPr lang="en-US" altLang="ko-KR" sz="2000" dirty="0" smtClean="0">
                <a:solidFill>
                  <a:srgbClr val="7030A0"/>
                </a:solidFill>
              </a:rPr>
              <a:t>, </a:t>
            </a:r>
            <a:r>
              <a:rPr lang="ko-KR" altLang="en-US" sz="2000" dirty="0" smtClean="0">
                <a:solidFill>
                  <a:srgbClr val="7030A0"/>
                </a:solidFill>
              </a:rPr>
              <a:t>가족캠프 등 다양한 프로그램으로 가족 화합 유도</a:t>
            </a:r>
            <a:endParaRPr lang="en-US" altLang="ko-KR" sz="2000" dirty="0" smtClean="0">
              <a:solidFill>
                <a:srgbClr val="7030A0"/>
              </a:solidFill>
            </a:endParaRPr>
          </a:p>
          <a:p>
            <a:r>
              <a:rPr lang="ko-KR" altLang="en-US" sz="2000" dirty="0" smtClean="0">
                <a:solidFill>
                  <a:srgbClr val="7030A0"/>
                </a:solidFill>
              </a:rPr>
              <a:t> </a:t>
            </a: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☞ 소공동체 활성화 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각종 문화 체육행사 개최</a:t>
            </a:r>
            <a:r>
              <a:rPr lang="en-US" altLang="ko-KR" sz="2000" dirty="0" smtClean="0">
                <a:solidFill>
                  <a:srgbClr val="7030A0"/>
                </a:solidFill>
              </a:rPr>
              <a:t>, </a:t>
            </a:r>
            <a:r>
              <a:rPr lang="ko-KR" altLang="en-US" sz="2000" dirty="0" smtClean="0">
                <a:solidFill>
                  <a:srgbClr val="7030A0"/>
                </a:solidFill>
              </a:rPr>
              <a:t>구역별 성지순례</a:t>
            </a:r>
            <a:r>
              <a:rPr lang="en-US" altLang="ko-KR" sz="2000" dirty="0" smtClean="0">
                <a:solidFill>
                  <a:srgbClr val="7030A0"/>
                </a:solidFill>
              </a:rPr>
              <a:t>, </a:t>
            </a:r>
            <a:r>
              <a:rPr lang="ko-KR" altLang="en-US" sz="2000" dirty="0" smtClean="0">
                <a:solidFill>
                  <a:srgbClr val="7030A0"/>
                </a:solidFill>
              </a:rPr>
              <a:t>지속적인 구역</a:t>
            </a:r>
            <a:r>
              <a:rPr lang="en-US" altLang="ko-KR" sz="2000" dirty="0" smtClean="0">
                <a:solidFill>
                  <a:srgbClr val="7030A0"/>
                </a:solidFill>
              </a:rPr>
              <a:t>‧</a:t>
            </a:r>
            <a:r>
              <a:rPr lang="ko-KR" altLang="en-US" sz="2000" dirty="0" err="1" smtClean="0">
                <a:solidFill>
                  <a:srgbClr val="7030A0"/>
                </a:solidFill>
              </a:rPr>
              <a:t>반미사</a:t>
            </a:r>
            <a:r>
              <a:rPr lang="ko-KR" altLang="en-US" sz="2000" dirty="0" smtClean="0">
                <a:solidFill>
                  <a:srgbClr val="7030A0"/>
                </a:solidFill>
              </a:rPr>
              <a:t> 봉헌으로 공동체의 각 구성원 간의 친교와 일치를 강화하여 본당 전체의 역량을 강화 </a:t>
            </a:r>
            <a:endParaRPr lang="en-US" altLang="ko-KR" sz="2000" dirty="0" smtClean="0">
              <a:solidFill>
                <a:srgbClr val="7030A0"/>
              </a:solidFill>
            </a:endParaRPr>
          </a:p>
          <a:p>
            <a:endParaRPr lang="ko-KR" altLang="en-US" sz="2000" dirty="0" smtClean="0">
              <a:solidFill>
                <a:srgbClr val="7030A0"/>
              </a:solidFill>
            </a:endParaRP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☞ 이웃과 함께하는 공동체 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나눔의 기쁨과 보람을 누리도록 </a:t>
            </a:r>
            <a:r>
              <a:rPr lang="en-US" altLang="ko-KR" sz="2000" dirty="0" smtClean="0">
                <a:solidFill>
                  <a:srgbClr val="7030A0"/>
                </a:solidFill>
              </a:rPr>
              <a:t>1</a:t>
            </a:r>
            <a:r>
              <a:rPr lang="ko-KR" altLang="en-US" sz="2000" dirty="0" smtClean="0">
                <a:solidFill>
                  <a:srgbClr val="7030A0"/>
                </a:solidFill>
              </a:rPr>
              <a:t>인 </a:t>
            </a:r>
            <a:r>
              <a:rPr lang="en-US" altLang="ko-KR" sz="2000" dirty="0" smtClean="0">
                <a:solidFill>
                  <a:srgbClr val="7030A0"/>
                </a:solidFill>
              </a:rPr>
              <a:t>1</a:t>
            </a:r>
            <a:r>
              <a:rPr lang="ko-KR" altLang="en-US" sz="2000" dirty="0" smtClean="0">
                <a:solidFill>
                  <a:srgbClr val="7030A0"/>
                </a:solidFill>
              </a:rPr>
              <a:t>단체 가입권유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선교열매 운영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: </a:t>
            </a:r>
            <a:r>
              <a:rPr lang="ko-KR" altLang="en-US" sz="2000" dirty="0" err="1" smtClean="0">
                <a:solidFill>
                  <a:srgbClr val="7030A0"/>
                </a:solidFill>
              </a:rPr>
              <a:t>냉담자를</a:t>
            </a:r>
            <a:r>
              <a:rPr lang="ko-KR" altLang="en-US" sz="2000" dirty="0" smtClean="0">
                <a:solidFill>
                  <a:srgbClr val="7030A0"/>
                </a:solidFill>
              </a:rPr>
              <a:t> 위한 미사</a:t>
            </a:r>
          </a:p>
          <a:p>
            <a:r>
              <a:rPr lang="en-US" altLang="ko-KR" sz="2000" dirty="0" smtClean="0">
                <a:solidFill>
                  <a:srgbClr val="7030A0"/>
                </a:solidFill>
              </a:rPr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불우이웃</a:t>
            </a:r>
            <a:r>
              <a:rPr lang="en-US" altLang="ko-KR" sz="2000" dirty="0" smtClean="0">
                <a:solidFill>
                  <a:srgbClr val="7030A0"/>
                </a:solidFill>
              </a:rPr>
              <a:t>(</a:t>
            </a:r>
            <a:r>
              <a:rPr lang="ko-KR" altLang="en-US" sz="2000" dirty="0" smtClean="0">
                <a:solidFill>
                  <a:srgbClr val="7030A0"/>
                </a:solidFill>
              </a:rPr>
              <a:t>극빈자</a:t>
            </a:r>
            <a:r>
              <a:rPr lang="en-US" altLang="ko-KR" sz="2000" dirty="0" smtClean="0">
                <a:solidFill>
                  <a:srgbClr val="7030A0"/>
                </a:solidFill>
              </a:rPr>
              <a:t>, </a:t>
            </a:r>
            <a:r>
              <a:rPr lang="ko-KR" altLang="en-US" sz="2000" dirty="0" smtClean="0">
                <a:solidFill>
                  <a:srgbClr val="7030A0"/>
                </a:solidFill>
              </a:rPr>
              <a:t>독거노인</a:t>
            </a:r>
            <a:r>
              <a:rPr lang="en-US" altLang="ko-KR" sz="2000" dirty="0" smtClean="0">
                <a:solidFill>
                  <a:srgbClr val="7030A0"/>
                </a:solidFill>
              </a:rPr>
              <a:t>, </a:t>
            </a:r>
            <a:r>
              <a:rPr lang="ko-KR" altLang="en-US" sz="2000" dirty="0" smtClean="0">
                <a:solidFill>
                  <a:srgbClr val="7030A0"/>
                </a:solidFill>
              </a:rPr>
              <a:t>외</a:t>
            </a:r>
            <a:r>
              <a:rPr lang="en-US" altLang="ko-KR" sz="2000" dirty="0" smtClean="0">
                <a:solidFill>
                  <a:srgbClr val="7030A0"/>
                </a:solidFill>
              </a:rPr>
              <a:t>)</a:t>
            </a:r>
            <a:r>
              <a:rPr lang="ko-KR" altLang="en-US" sz="2000" dirty="0" smtClean="0">
                <a:solidFill>
                  <a:srgbClr val="7030A0"/>
                </a:solidFill>
              </a:rPr>
              <a:t>돕기</a:t>
            </a:r>
            <a:r>
              <a:rPr lang="en-US" altLang="ko-KR" sz="2000" dirty="0" smtClean="0">
                <a:solidFill>
                  <a:srgbClr val="7030A0"/>
                </a:solidFill>
              </a:rPr>
              <a:t>, </a:t>
            </a:r>
            <a:r>
              <a:rPr lang="ko-KR" altLang="en-US" sz="2000" dirty="0" smtClean="0">
                <a:solidFill>
                  <a:srgbClr val="7030A0"/>
                </a:solidFill>
              </a:rPr>
              <a:t>결식아동</a:t>
            </a:r>
            <a:r>
              <a:rPr lang="en-US" altLang="ko-KR" sz="2000" dirty="0" smtClean="0">
                <a:solidFill>
                  <a:srgbClr val="7030A0"/>
                </a:solidFill>
              </a:rPr>
              <a:t>(</a:t>
            </a:r>
            <a:r>
              <a:rPr lang="ko-KR" altLang="en-US" sz="2000" dirty="0" smtClean="0">
                <a:solidFill>
                  <a:srgbClr val="7030A0"/>
                </a:solidFill>
              </a:rPr>
              <a:t>송파초등학교</a:t>
            </a:r>
            <a:r>
              <a:rPr lang="en-US" altLang="ko-KR" sz="2000" dirty="0" smtClean="0">
                <a:solidFill>
                  <a:srgbClr val="7030A0"/>
                </a:solidFill>
              </a:rPr>
              <a:t>) </a:t>
            </a:r>
            <a:r>
              <a:rPr lang="ko-KR" altLang="en-US" sz="2000" dirty="0" smtClean="0">
                <a:solidFill>
                  <a:srgbClr val="7030A0"/>
                </a:solidFill>
              </a:rPr>
              <a:t>돕기</a:t>
            </a:r>
            <a:r>
              <a:rPr lang="en-US" altLang="ko-KR" sz="2000" dirty="0" smtClean="0">
                <a:solidFill>
                  <a:srgbClr val="7030A0"/>
                </a:solidFill>
              </a:rPr>
              <a:t>, </a:t>
            </a:r>
            <a:r>
              <a:rPr lang="ko-KR" altLang="en-US" sz="2000" dirty="0" smtClean="0">
                <a:solidFill>
                  <a:srgbClr val="7030A0"/>
                </a:solidFill>
              </a:rPr>
              <a:t>나눔 실천</a:t>
            </a:r>
            <a:endParaRPr lang="ko-KR" altLang="en-US" sz="2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41280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2. </a:t>
            </a:r>
            <a:r>
              <a:rPr lang="ko-KR" altLang="en-US" sz="3600" b="1" dirty="0" smtClean="0"/>
              <a:t>사목협의회 현황</a:t>
            </a:r>
            <a:endParaRPr lang="ko-KR" altLang="en-US" sz="3600" dirty="0"/>
          </a:p>
        </p:txBody>
      </p:sp>
      <p:sp>
        <p:nvSpPr>
          <p:cNvPr id="5" name="직사각형 4"/>
          <p:cNvSpPr/>
          <p:nvPr/>
        </p:nvSpPr>
        <p:spPr>
          <a:xfrm>
            <a:off x="500034" y="1000108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1) </a:t>
            </a:r>
            <a:r>
              <a:rPr lang="ko-KR" altLang="en-US" sz="2800" b="1" dirty="0" err="1" smtClean="0"/>
              <a:t>조직기구표</a:t>
            </a:r>
            <a:endParaRPr lang="ko-KR" altLang="en-US" sz="28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785787" y="922953"/>
          <a:ext cx="8005109" cy="5691728"/>
        </p:xfrm>
        <a:graphic>
          <a:graphicData uri="http://schemas.openxmlformats.org/drawingml/2006/table">
            <a:tbl>
              <a:tblPr/>
              <a:tblGrid>
                <a:gridCol w="167440"/>
                <a:gridCol w="167440"/>
                <a:gridCol w="167440"/>
                <a:gridCol w="167440"/>
                <a:gridCol w="167440"/>
                <a:gridCol w="167440"/>
                <a:gridCol w="167440"/>
                <a:gridCol w="167440"/>
                <a:gridCol w="102554"/>
                <a:gridCol w="102554"/>
                <a:gridCol w="167440"/>
                <a:gridCol w="167440"/>
                <a:gridCol w="167440"/>
                <a:gridCol w="167440"/>
                <a:gridCol w="167440"/>
                <a:gridCol w="167440"/>
                <a:gridCol w="167440"/>
                <a:gridCol w="167440"/>
                <a:gridCol w="167440"/>
                <a:gridCol w="102554"/>
                <a:gridCol w="102554"/>
                <a:gridCol w="102554"/>
                <a:gridCol w="102554"/>
                <a:gridCol w="102554"/>
                <a:gridCol w="102554"/>
                <a:gridCol w="167440"/>
                <a:gridCol w="205107"/>
                <a:gridCol w="102554"/>
                <a:gridCol w="102554"/>
                <a:gridCol w="86054"/>
                <a:gridCol w="119053"/>
                <a:gridCol w="102554"/>
                <a:gridCol w="167440"/>
                <a:gridCol w="102554"/>
                <a:gridCol w="135235"/>
                <a:gridCol w="69156"/>
                <a:gridCol w="112912"/>
                <a:gridCol w="102554"/>
                <a:gridCol w="205108"/>
                <a:gridCol w="124976"/>
                <a:gridCol w="80131"/>
                <a:gridCol w="167440"/>
                <a:gridCol w="102554"/>
                <a:gridCol w="102554"/>
                <a:gridCol w="167440"/>
                <a:gridCol w="102554"/>
                <a:gridCol w="205107"/>
                <a:gridCol w="167440"/>
                <a:gridCol w="167440"/>
                <a:gridCol w="205107"/>
                <a:gridCol w="102554"/>
                <a:gridCol w="102554"/>
                <a:gridCol w="167440"/>
                <a:gridCol w="295414"/>
                <a:gridCol w="102554"/>
                <a:gridCol w="194663"/>
              </a:tblGrid>
              <a:tr h="257873">
                <a:tc gridSpan="19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주임신부</a:t>
                      </a: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6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 rowSpan="2" gridSpan="9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9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체"/>
                        </a:rPr>
                        <a:t>수도자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7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체"/>
                        </a:rPr>
                        <a:t>보좌신부</a:t>
                      </a:r>
                      <a:endParaRPr lang="ko-KR" altLang="en-US" sz="16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0611">
                <a:tc gridSpan="9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 rowSpan="2" gridSpan="20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9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총회장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1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체"/>
                        </a:rPr>
                        <a:t>자문위원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7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 gridSpan="20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873">
                <a:tc gridSpan="2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8"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8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873"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873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체"/>
                        </a:rPr>
                        <a:t>남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굴림체"/>
                        </a:rPr>
                        <a:t>·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체"/>
                        </a:rPr>
                        <a:t>여부회장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남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·</a:t>
                      </a:r>
                      <a:r>
                        <a:rPr lang="ko-KR" altLang="en-US" sz="1200" b="1" dirty="0" err="1" smtClean="0">
                          <a:solidFill>
                            <a:srgbClr val="000000"/>
                          </a:solidFill>
                          <a:latin typeface="굴림체"/>
                        </a:rPr>
                        <a:t>여총구역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굴림체"/>
                        </a:rPr>
                        <a:t> 부회장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 rowSpan="5" gridSpan="7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10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8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8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 gridSpan="7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8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총무단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 gridSpan="7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3059">
                <a:tc gridSpan="7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굴림체"/>
                        </a:rPr>
                        <a:t>사무실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위령회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 gridSpan="7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3046"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교 육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성소후원회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울뜨레아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그룹성서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함께하는 여정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 gridSpan="5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 gridSpan="4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7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청년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1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연합회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성가대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전례단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밴드부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,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성서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율동찬양단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rowSpan="2"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재 정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45359"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7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청소년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1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초중고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 교사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굴림체"/>
                        </a:rPr>
                        <a:t>복사단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굴림체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굴림체"/>
                        </a:rPr>
                        <a:t>자모회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굴림체"/>
                        </a:rPr>
                        <a:t>복사자모회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rowSpan="3"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전 </a:t>
                      </a: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례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성가대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해설단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제대회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반주단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성체분배단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,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독서단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성인복사단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헌화회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5253"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5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8192"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9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rowSpan="2"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선 교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사랑의 샘 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Co(</a:t>
                      </a: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직속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)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기쁨의 샘 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Cu,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위로의샘</a:t>
                      </a: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 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Cu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9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4717"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1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루카지역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요한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지역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8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마태오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지역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5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마르코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지역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rowSpan="2"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노 년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신우회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안나회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45359"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rowSpan="3"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사회사목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그라시아회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성모회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바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오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로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 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4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베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드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로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야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고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보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요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셉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요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한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시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마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태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오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마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티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아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3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안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드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레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아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필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립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보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토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마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구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역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바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르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톨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로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메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굴림체"/>
                        </a:rPr>
                        <a:t>오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0611"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gridSpan="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3689"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가정생명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M.E</a:t>
                      </a:r>
                      <a:endParaRPr 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3689"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시설관리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3881"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체"/>
                        </a:rPr>
                        <a:t>문화체육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6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족구회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산악회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기우회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장구반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 err="1">
                          <a:solidFill>
                            <a:srgbClr val="000000"/>
                          </a:solidFill>
                          <a:latin typeface="굴림체"/>
                        </a:rPr>
                        <a:t>싸이클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, </a:t>
                      </a: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굴림체"/>
                        </a:rPr>
                        <a:t>노래교실</a:t>
                      </a:r>
                      <a:endParaRPr lang="ko-KR" altLang="en-US" sz="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43756" marR="43756" marT="21878" marB="218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39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0034" y="500042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2) </a:t>
            </a:r>
            <a:r>
              <a:rPr lang="ko-KR" altLang="en-US" sz="2800" b="1" dirty="0" smtClean="0"/>
              <a:t>사목협의회 임원명단</a:t>
            </a:r>
            <a:endParaRPr lang="ko-KR" altLang="en-US" sz="28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42910" y="1071546"/>
          <a:ext cx="8072493" cy="5274828"/>
        </p:xfrm>
        <a:graphic>
          <a:graphicData uri="http://schemas.openxmlformats.org/drawingml/2006/table">
            <a:tbl>
              <a:tblPr/>
              <a:tblGrid>
                <a:gridCol w="1588979"/>
                <a:gridCol w="1353273"/>
                <a:gridCol w="1211848"/>
                <a:gridCol w="1211848"/>
                <a:gridCol w="1918968"/>
                <a:gridCol w="787577"/>
              </a:tblGrid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직 책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성 명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세 례 명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직 업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전 화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비 고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사 목 회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강 호 원 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비 오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임 대 업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011-300-4187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남 성 부 회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이 기 태 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방 지 거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중 계 업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011-242-3039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여 성 부 회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이 진 순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말 따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전업 주부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011-418-2121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이 정 애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카타리나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011-9054-5551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수 석 총 무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 기 정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야 고 보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회 사 원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010-2242-9629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여 성 총 무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김 보 경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아 녜 스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회 사 원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011-9261-4664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교 육 분 과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마 정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희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까르멜다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전업주부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010-5394-0716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전 례 분 과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김 경 언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안 젤 라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학 원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019-379-4370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선 교 분 과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유 원 득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안드레아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자 영 업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018-247-0436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재 정 분 과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이 종 환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미 카 엘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회 사 원 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010-5136-7689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노 년 분 과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윤 태 은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데 레 사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전업주부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010-3227-6550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청 년 분 과 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박 영 자 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솔 리 나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회 사 원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017-339-9384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3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청 소 년 분과장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박 연 수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아드치아노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교 사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010-5336-0701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95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가정생명 분과장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최 종 화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글 라 라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전업주부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011-1715-7801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6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사회사목 분과장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김 미 자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마르셀라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010-5682-8176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23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시설관리 분과장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김 은 수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요 셉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자 영 업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011-321-6011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95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문화체육 분과장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최 태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섭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요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셉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자 영 업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010-3193-8660</a:t>
                      </a: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79686" marR="79686" marT="39843" marB="398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8596" y="571480"/>
            <a:ext cx="54056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3. </a:t>
            </a:r>
            <a:r>
              <a:rPr lang="ko-KR" altLang="en-US" sz="3600" b="1" dirty="0" smtClean="0"/>
              <a:t>구역</a:t>
            </a:r>
            <a:r>
              <a:rPr lang="en-US" altLang="ko-KR" sz="3600" b="1" dirty="0" smtClean="0"/>
              <a:t>•</a:t>
            </a:r>
            <a:r>
              <a:rPr lang="ko-KR" altLang="en-US" sz="3600" b="1" dirty="0" smtClean="0"/>
              <a:t>반 소공동체 현황</a:t>
            </a:r>
            <a:endParaRPr lang="ko-KR" altLang="en-US" sz="3600" dirty="0"/>
          </a:p>
        </p:txBody>
      </p:sp>
      <p:sp>
        <p:nvSpPr>
          <p:cNvPr id="5" name="직사각형 4"/>
          <p:cNvSpPr/>
          <p:nvPr/>
        </p:nvSpPr>
        <p:spPr>
          <a:xfrm>
            <a:off x="500034" y="1357298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1) </a:t>
            </a:r>
            <a:r>
              <a:rPr lang="ko-KR" altLang="en-US" sz="2800" b="1" dirty="0" smtClean="0"/>
              <a:t>구역</a:t>
            </a:r>
            <a:r>
              <a:rPr lang="en-US" altLang="ko-KR" sz="2800" b="1" dirty="0" smtClean="0"/>
              <a:t>•</a:t>
            </a:r>
            <a:r>
              <a:rPr lang="ko-KR" altLang="en-US" sz="2800" b="1" dirty="0" smtClean="0"/>
              <a:t>반 소공동체</a:t>
            </a:r>
            <a:endParaRPr lang="ko-KR" altLang="en-US" sz="2800" dirty="0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28596" y="2000240"/>
            <a:ext cx="850112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① </a:t>
            </a:r>
            <a:r>
              <a:rPr kumimoji="1" 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본당 남녀 구역과 반 소공동체를 촉진하고 봉사자들을 양성시키기 위해 </a:t>
            </a:r>
            <a:r>
              <a:rPr kumimoji="1" lang="ko-KR" sz="2000" i="0" u="none" strike="noStrike" cap="none" normalizeH="0" baseline="0" dirty="0" err="1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사목자나</a:t>
            </a:r>
            <a:r>
              <a:rPr kumimoji="1" 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 수도자들이 구체적으로 어떻게 도움을 주고 계십니까</a:t>
            </a:r>
            <a:r>
              <a:rPr kumimoji="1" lang="ko-KR" alt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☞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매월 </a:t>
            </a:r>
            <a:r>
              <a:rPr kumimoji="1" lang="ko-KR" sz="20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구역장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및 반장회의에 참석하여 소공동체의 중요성을 강조하고</a:t>
            </a: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,</a:t>
            </a:r>
            <a:endParaRPr kumimoji="1" lang="en-US" altLang="ko-KR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말씀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중심으로 봉사할</a:t>
            </a: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수 있도록 격려하며 정기적인 </a:t>
            </a:r>
            <a:r>
              <a:rPr kumimoji="1" lang="ko-KR" sz="20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반모임과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더불어 </a:t>
            </a:r>
            <a:endParaRPr kumimoji="1" lang="en-US" altLang="ko-KR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1" dirty="0" smtClean="0"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kumimoji="1" lang="en-US" altLang="ko-KR" sz="2000" b="1" dirty="0" smtClean="0"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수시로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교육 및 피정을 실시하고 있습니다</a:t>
            </a: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kumimoji="1" lang="en-US" altLang="ko-KR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2000" i="0" u="none" strike="noStrike" cap="none" normalizeH="0" baseline="0" dirty="0" smtClean="0">
              <a:ln>
                <a:noFill/>
              </a:ln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② </a:t>
            </a:r>
            <a:r>
              <a:rPr kumimoji="1" 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반 소공동체 모임이 질적으로 성장하고 있습니까</a:t>
            </a:r>
            <a:r>
              <a:rPr kumimoji="1" lang="ko-KR" alt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☞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점진적으로 성장하고 있습니다</a:t>
            </a: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kumimoji="1" lang="en-US" altLang="ko-KR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2000" i="0" u="none" strike="noStrike" cap="none" normalizeH="0" baseline="0" dirty="0" smtClean="0">
              <a:ln>
                <a:noFill/>
              </a:ln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③ </a:t>
            </a:r>
            <a:r>
              <a:rPr kumimoji="1" 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구역</a:t>
            </a:r>
            <a:r>
              <a:rPr kumimoji="1" lang="ko-KR" alt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․</a:t>
            </a:r>
            <a:r>
              <a:rPr kumimoji="1" 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반 소공동체 모임 일지를 기록하고 이를 사목에 반영하고 있습니까</a:t>
            </a:r>
            <a:r>
              <a:rPr kumimoji="1" lang="ko-KR" altLang="ko-KR" sz="2000" i="0" u="none" strike="noStrike" cap="none" normalizeH="0" baseline="0" dirty="0" smtClean="0">
                <a:ln>
                  <a:noFill/>
                </a:ln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☞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매월 </a:t>
            </a:r>
            <a:r>
              <a:rPr kumimoji="1" lang="ko-KR" sz="20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반모임일지를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기록</a:t>
            </a: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제출하면 총구역장이 수합한 후</a:t>
            </a: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건의사항</a:t>
            </a:r>
            <a:endParaRPr kumimoji="1" lang="en-US" altLang="ko-KR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굴림" pitchFamily="50" charset="-127"/>
              <a:ea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1" dirty="0" smtClean="0"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kumimoji="1" lang="en-US" altLang="ko-KR" sz="2000" b="1" dirty="0" smtClean="0"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kumimoji="1" 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등을 적극적으로 반영하고 있습니다</a:t>
            </a:r>
            <a:r>
              <a:rPr kumimoji="1" lang="ko-KR" altLang="ko-KR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41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42877" y="1643050"/>
          <a:ext cx="8858279" cy="4214842"/>
        </p:xfrm>
        <a:graphic>
          <a:graphicData uri="http://schemas.openxmlformats.org/drawingml/2006/table">
            <a:tbl>
              <a:tblPr/>
              <a:tblGrid>
                <a:gridCol w="1429097"/>
                <a:gridCol w="1238197"/>
                <a:gridCol w="1333201"/>
                <a:gridCol w="1143193"/>
                <a:gridCol w="1238197"/>
                <a:gridCol w="1333386"/>
                <a:gridCol w="1143008"/>
              </a:tblGrid>
              <a:tr h="418572">
                <a:tc rowSpan="2"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구분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내용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작 년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금 년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625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예산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원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)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집행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원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)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전체예산대비비율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(%)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예산</a:t>
                      </a:r>
                      <a:r>
                        <a:rPr lang="en-US" altLang="ko-KR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원</a:t>
                      </a:r>
                      <a:r>
                        <a:rPr lang="en-US" altLang="ko-KR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)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집행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원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)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전체예산대비비율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(%)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625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남성구역장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피정</a:t>
                      </a:r>
                      <a:r>
                        <a:rPr lang="en-US" altLang="ko-KR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/</a:t>
                      </a: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교육</a:t>
                      </a:r>
                      <a:r>
                        <a:rPr lang="en-US" altLang="ko-KR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/</a:t>
                      </a: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성지순례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630,000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4,400,000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0.6</a:t>
                      </a:r>
                      <a:endParaRPr lang="en-US" altLang="ko-KR" sz="18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3,580,000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3,900,000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0.51</a:t>
                      </a:r>
                      <a:endParaRPr lang="en-US" altLang="ko-KR" sz="18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625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여성반장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피정</a:t>
                      </a:r>
                      <a:r>
                        <a:rPr lang="en-US" altLang="ko-KR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/</a:t>
                      </a: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교육</a:t>
                      </a:r>
                      <a:r>
                        <a:rPr lang="en-US" altLang="ko-KR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/</a:t>
                      </a:r>
                      <a:r>
                        <a:rPr lang="ko-KR" altLang="en-US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성지순례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1,300,000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1,500,000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0.2</a:t>
                      </a:r>
                      <a:endParaRPr lang="en-US" altLang="ko-KR" sz="18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3,850,000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1,620,000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0.54</a:t>
                      </a:r>
                      <a:endParaRPr lang="en-US" altLang="ko-KR" sz="18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85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1,930,000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5,900,000</a:t>
                      </a: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0.9</a:t>
                      </a:r>
                      <a:endParaRPr lang="en-US" altLang="ko-KR" sz="2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7,430,000</a:t>
                      </a:r>
                      <a:endParaRPr lang="en-US" altLang="ko-KR" sz="18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5,520,000</a:t>
                      </a:r>
                      <a:endParaRPr lang="en-US" altLang="ko-KR" sz="1800" b="1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1.05</a:t>
                      </a:r>
                      <a:endParaRPr lang="en-US" altLang="ko-KR" sz="2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90341" marR="90341" marT="45170" marB="451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571472" y="785794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ko-KR" sz="2400" b="1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④ </a:t>
            </a:r>
            <a:r>
              <a:rPr kumimoji="1" lang="ko-KR" altLang="en-US" sz="2400" b="1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남녀 구역</a:t>
            </a:r>
            <a:r>
              <a:rPr kumimoji="1" lang="ko-KR" altLang="ko-KR" sz="2400" b="1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․</a:t>
            </a:r>
            <a:r>
              <a:rPr kumimoji="1" lang="ko-KR" altLang="en-US" sz="2400" b="1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반 소공동체 지도자를 위한 예산 배정</a:t>
            </a:r>
            <a:endParaRPr kumimoji="1" lang="ko-KR" altLang="ko-KR" sz="1600" b="1" dirty="0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42844" y="928670"/>
            <a:ext cx="792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2) </a:t>
            </a:r>
            <a:r>
              <a:rPr lang="ko-KR" altLang="en-US" sz="2800" b="1" dirty="0" smtClean="0"/>
              <a:t>여성 구역</a:t>
            </a:r>
            <a:r>
              <a:rPr lang="en-US" altLang="ko-KR" sz="2800" b="1" dirty="0" smtClean="0"/>
              <a:t>•</a:t>
            </a:r>
            <a:r>
              <a:rPr lang="ko-KR" altLang="en-US" sz="2800" b="1" dirty="0" smtClean="0"/>
              <a:t>반 소공동체 편성 및 모임현황</a:t>
            </a:r>
            <a:endParaRPr lang="ko-KR" altLang="en-US" sz="28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14316" y="1843360"/>
          <a:ext cx="8715402" cy="3228714"/>
        </p:xfrm>
        <a:graphic>
          <a:graphicData uri="http://schemas.openxmlformats.org/drawingml/2006/table">
            <a:tbl>
              <a:tblPr/>
              <a:tblGrid>
                <a:gridCol w="736998"/>
                <a:gridCol w="548852"/>
                <a:gridCol w="571504"/>
                <a:gridCol w="571504"/>
                <a:gridCol w="928694"/>
                <a:gridCol w="1285884"/>
                <a:gridCol w="1071570"/>
                <a:gridCol w="1000132"/>
                <a:gridCol w="1000132"/>
                <a:gridCol w="500066"/>
                <a:gridCol w="500066"/>
              </a:tblGrid>
              <a:tr h="145074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구분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지역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장수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구역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장수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반장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굴림"/>
                        </a:rPr>
                        <a:t>반평균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굴림"/>
                        </a:rPr>
                        <a:t>세대수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반세대수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대비 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반모임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평균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굴림"/>
                        </a:rPr>
                        <a:t>참석율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월례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모임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참석율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매달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반모임</a:t>
                      </a: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횟수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굴림"/>
                        </a:rPr>
                        <a:t>반모임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성과도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특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징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1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재작년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50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24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30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80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월 </a:t>
                      </a:r>
                      <a:r>
                        <a:rPr lang="en-US" altLang="ko-KR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회</a:t>
                      </a:r>
                      <a:endParaRPr lang="ko-KR" altLang="en-US" sz="1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endParaRPr lang="ko-KR" altLang="en-US" sz="1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1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작 년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50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29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30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85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월 </a:t>
                      </a:r>
                      <a:r>
                        <a:rPr lang="en-US" altLang="ko-KR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회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1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금 년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52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>
                          <a:solidFill>
                            <a:srgbClr val="000000"/>
                          </a:solidFill>
                          <a:latin typeface="굴림"/>
                        </a:rPr>
                        <a:t>20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35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88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월 </a:t>
                      </a:r>
                      <a:r>
                        <a:rPr lang="en-US" altLang="ko-KR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회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43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85720" y="357166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3) </a:t>
            </a:r>
            <a:r>
              <a:rPr lang="ko-KR" altLang="en-US" sz="2800" b="1" dirty="0" smtClean="0"/>
              <a:t>남성 구역</a:t>
            </a:r>
            <a:r>
              <a:rPr lang="en-US" altLang="ko-KR" sz="2800" b="1" dirty="0" smtClean="0"/>
              <a:t>•</a:t>
            </a:r>
            <a:r>
              <a:rPr lang="ko-KR" altLang="en-US" sz="2800" b="1" dirty="0" smtClean="0"/>
              <a:t>반 소공동체 편성 및 모임현황</a:t>
            </a:r>
            <a:endParaRPr lang="ko-KR" altLang="en-US" sz="28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00034" y="1142984"/>
          <a:ext cx="8143932" cy="5072760"/>
        </p:xfrm>
        <a:graphic>
          <a:graphicData uri="http://schemas.openxmlformats.org/drawingml/2006/table">
            <a:tbl>
              <a:tblPr/>
              <a:tblGrid>
                <a:gridCol w="561813"/>
                <a:gridCol w="404230"/>
                <a:gridCol w="514672"/>
                <a:gridCol w="444214"/>
                <a:gridCol w="814393"/>
                <a:gridCol w="1110536"/>
                <a:gridCol w="1332643"/>
                <a:gridCol w="1275996"/>
                <a:gridCol w="845557"/>
                <a:gridCol w="419939"/>
                <a:gridCol w="419939"/>
              </a:tblGrid>
              <a:tr h="2286842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구분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연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지역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장수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구역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장수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반장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구역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평균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굴림"/>
                        </a:rPr>
                        <a:t>세대수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구역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세대수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대비구역모임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굴림"/>
                        </a:rPr>
                        <a:t>평균참석율</a:t>
                      </a: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월례모임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solidFill>
                            <a:srgbClr val="000000"/>
                          </a:solidFill>
                          <a:latin typeface="굴림"/>
                        </a:rPr>
                        <a:t>평균참석율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매달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구역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모임</a:t>
                      </a:r>
                      <a:endParaRPr lang="en-US" altLang="ko-KR" sz="18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횟수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solidFill>
                            <a:srgbClr val="000000"/>
                          </a:solidFill>
                          <a:latin typeface="굴림"/>
                        </a:rPr>
                        <a:t>구역모임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성과도</a:t>
                      </a:r>
                      <a:endParaRPr lang="en-US" altLang="ko-KR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특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징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34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재작년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146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8.3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8.3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매달</a:t>
                      </a: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번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9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작 년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161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8.5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8.5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매달</a:t>
                      </a: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번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9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>
                          <a:solidFill>
                            <a:srgbClr val="000000"/>
                          </a:solidFill>
                          <a:latin typeface="굴림"/>
                        </a:rPr>
                        <a:t>금 년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95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10.5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10.5</a:t>
                      </a: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매달</a:t>
                      </a:r>
                      <a:r>
                        <a:rPr lang="en-US" altLang="ko-KR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번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061" marR="90061" marT="45030" marB="45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27430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4. </a:t>
            </a:r>
            <a:r>
              <a:rPr lang="ko-KR" altLang="en-US" sz="3600" b="1" dirty="0" smtClean="0"/>
              <a:t>단체 현황</a:t>
            </a:r>
            <a:endParaRPr lang="ko-KR" altLang="en-US" sz="3600" dirty="0"/>
          </a:p>
        </p:txBody>
      </p:sp>
      <p:sp>
        <p:nvSpPr>
          <p:cNvPr id="5" name="직사각형 4"/>
          <p:cNvSpPr/>
          <p:nvPr/>
        </p:nvSpPr>
        <p:spPr>
          <a:xfrm>
            <a:off x="500034" y="1000108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1) </a:t>
            </a:r>
            <a:r>
              <a:rPr lang="ko-KR" altLang="en-US" sz="2800" b="1" dirty="0" err="1" smtClean="0"/>
              <a:t>레지오</a:t>
            </a:r>
            <a:r>
              <a:rPr lang="ko-KR" altLang="en-US" sz="2800" b="1" dirty="0" smtClean="0"/>
              <a:t> 현황</a:t>
            </a:r>
            <a:endParaRPr lang="ko-KR" altLang="en-US" sz="28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14287" y="1643050"/>
          <a:ext cx="8786869" cy="4641693"/>
        </p:xfrm>
        <a:graphic>
          <a:graphicData uri="http://schemas.openxmlformats.org/drawingml/2006/table">
            <a:tbl>
              <a:tblPr/>
              <a:tblGrid>
                <a:gridCol w="731796"/>
                <a:gridCol w="585441"/>
                <a:gridCol w="325832"/>
                <a:gridCol w="357190"/>
                <a:gridCol w="357190"/>
                <a:gridCol w="285752"/>
                <a:gridCol w="357190"/>
                <a:gridCol w="428628"/>
                <a:gridCol w="357190"/>
                <a:gridCol w="357190"/>
                <a:gridCol w="428628"/>
                <a:gridCol w="428628"/>
                <a:gridCol w="428628"/>
                <a:gridCol w="357190"/>
                <a:gridCol w="500066"/>
                <a:gridCol w="500066"/>
                <a:gridCol w="857256"/>
                <a:gridCol w="714380"/>
                <a:gridCol w="428628"/>
              </a:tblGrid>
              <a:tr h="209617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꾸리아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설립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연월일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쁘레시디움 수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꾸리아 활동단원수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협조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단원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인원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활동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내용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책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자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주임</a:t>
                      </a:r>
                      <a:endParaRPr lang="en-US" altLang="ko-KR" sz="1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신부</a:t>
                      </a:r>
                      <a:endParaRPr lang="en-US" altLang="ko-KR" sz="1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평가</a:t>
                      </a:r>
                      <a:endParaRPr lang="en-US" altLang="ko-KR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61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작년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금년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작년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금년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685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29469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기쁨의 샘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‘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06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.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7.23</a:t>
                      </a:r>
                      <a:endParaRPr lang="en-US" altLang="ko-KR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87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91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92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굴림"/>
                        </a:rPr>
                        <a:t>96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91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성화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기도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선교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봉사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유원득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안드레아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90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위로의 샘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‘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02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.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12.8</a:t>
                      </a:r>
                      <a:endParaRPr lang="en-US" altLang="ko-KR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17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굴림"/>
                        </a:rPr>
                        <a:t>17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179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189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142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굴림"/>
                        </a:rPr>
                        <a:t>142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351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이경자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베로니카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90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사랑의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샘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Co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직속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‘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02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.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12.8</a:t>
                      </a:r>
                      <a:endParaRPr lang="en-US" altLang="ko-KR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박승택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베드로</a:t>
                      </a: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66805" marR="66805" marT="33403" marB="3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1472" y="357166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2) </a:t>
            </a:r>
            <a:r>
              <a:rPr lang="ko-KR" altLang="en-US" sz="3200" b="1" dirty="0" err="1" smtClean="0"/>
              <a:t>제단체</a:t>
            </a:r>
            <a:r>
              <a:rPr lang="ko-KR" altLang="en-US" sz="3200" b="1" dirty="0" smtClean="0"/>
              <a:t> 현황</a:t>
            </a:r>
            <a:endParaRPr lang="ko-KR" altLang="en-US" sz="32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357158" y="928670"/>
          <a:ext cx="8429681" cy="5833680"/>
        </p:xfrm>
        <a:graphic>
          <a:graphicData uri="http://schemas.openxmlformats.org/drawingml/2006/table">
            <a:tbl>
              <a:tblPr/>
              <a:tblGrid>
                <a:gridCol w="1109287"/>
                <a:gridCol w="770848"/>
                <a:gridCol w="384654"/>
                <a:gridCol w="384654"/>
                <a:gridCol w="384654"/>
                <a:gridCol w="384654"/>
                <a:gridCol w="384654"/>
                <a:gridCol w="384654"/>
                <a:gridCol w="1060937"/>
                <a:gridCol w="1108986"/>
                <a:gridCol w="785818"/>
                <a:gridCol w="901227"/>
                <a:gridCol w="384654"/>
              </a:tblGrid>
              <a:tr h="60096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단체명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설립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연월일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회 원 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설립목적과 대상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활동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내용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책임자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활동에 대한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주임신부평가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작년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금년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01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사목협의회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‘00.12.03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17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17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사목 협조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기획</a:t>
                      </a:r>
                      <a:r>
                        <a:rPr lang="en-US" altLang="ko-KR" sz="1600">
                          <a:solidFill>
                            <a:srgbClr val="000000"/>
                          </a:solidFill>
                          <a:latin typeface="굴림"/>
                        </a:rPr>
                        <a:t>,</a:t>
                      </a: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실행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강호원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비오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성소후원회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‘00.10.18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17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17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신학생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 후원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성소자 개발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자판기</a:t>
                      </a:r>
                      <a:r>
                        <a:rPr lang="en-US" altLang="ko-KR" sz="1600">
                          <a:solidFill>
                            <a:srgbClr val="000000"/>
                          </a:solidFill>
                          <a:latin typeface="굴림"/>
                        </a:rPr>
                        <a:t>,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성소후원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이종분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데오도라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울뜨레야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‘01.04.03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27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50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20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복음화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요원양성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꾸르실료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호한종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스테파노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그룹성서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‘01.03.15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지속적인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성서교육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성경공부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김향순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아네스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함께하는 여정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‘01.02.10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30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예비신자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교육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교리반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임정숙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예레미아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성인성가대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‘00.09.19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성가봉사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권진주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아녜스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성체분배단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‘00.12.10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성찬봉사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성체분배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이원일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미카엘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제대회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‘00.09.19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제대봉사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제대 준비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및 정리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이애자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카타리나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독서단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‘03.11.18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독서봉사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독서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양순남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데레사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357158" y="214290"/>
          <a:ext cx="8572561" cy="997896"/>
        </p:xfrm>
        <a:graphic>
          <a:graphicData uri="http://schemas.openxmlformats.org/drawingml/2006/table">
            <a:tbl>
              <a:tblPr/>
              <a:tblGrid>
                <a:gridCol w="1128089"/>
                <a:gridCol w="783913"/>
                <a:gridCol w="391174"/>
                <a:gridCol w="391174"/>
                <a:gridCol w="391174"/>
                <a:gridCol w="391174"/>
                <a:gridCol w="391174"/>
                <a:gridCol w="391174"/>
                <a:gridCol w="1078919"/>
                <a:gridCol w="1127783"/>
                <a:gridCol w="799137"/>
                <a:gridCol w="916502"/>
                <a:gridCol w="391174"/>
              </a:tblGrid>
              <a:tr h="60096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단체명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설립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연월일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회 원 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설립목적과 대상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활동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내용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책임자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활동에 대한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주임신부평가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작년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금년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01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357158" y="1214422"/>
          <a:ext cx="8572561" cy="5041200"/>
        </p:xfrm>
        <a:graphic>
          <a:graphicData uri="http://schemas.openxmlformats.org/drawingml/2006/table">
            <a:tbl>
              <a:tblPr/>
              <a:tblGrid>
                <a:gridCol w="1128089"/>
                <a:gridCol w="783913"/>
                <a:gridCol w="391174"/>
                <a:gridCol w="391174"/>
                <a:gridCol w="391174"/>
                <a:gridCol w="391174"/>
                <a:gridCol w="391174"/>
                <a:gridCol w="391174"/>
                <a:gridCol w="1078919"/>
                <a:gridCol w="1127783"/>
                <a:gridCol w="799137"/>
                <a:gridCol w="916502"/>
                <a:gridCol w="391174"/>
              </a:tblGrid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해설단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‘00.09.19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해설봉사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미사해설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이해주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헬렌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헌화회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‘00.09.19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꽃꽂이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성당미화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회화 봉사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강재순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도로테아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성인복사단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‘03.07.15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전례봉사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전례봉사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성정만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요셉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반주단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‘09.03.01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반주봉사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반주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유혜란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안젤라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연령회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‘00.10.07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97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135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70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유족 위로</a:t>
                      </a:r>
                      <a:r>
                        <a:rPr lang="en-US" altLang="ko-KR" sz="1600">
                          <a:solidFill>
                            <a:srgbClr val="000000"/>
                          </a:solidFill>
                          <a:latin typeface="굴림"/>
                        </a:rPr>
                        <a:t>,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고인 기도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장례 주관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이철성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요한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성요셉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신우회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‘00.11.04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26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26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남성노인친교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주보접기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이종관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요한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안나회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‘02.09.01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여성노인친교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식사</a:t>
                      </a:r>
                      <a:r>
                        <a:rPr lang="en-US" altLang="ko-KR" sz="160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외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이희재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도미질라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그라시아회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‘02.11.10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성물방운영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성물 판매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남궁향숙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수산나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성모회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‘02.11.10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우리농운영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우리농판매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유상례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글라라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상투스</a:t>
                      </a:r>
                      <a:endParaRPr lang="en-US" altLang="ko-KR" sz="1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족구회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‘06.07.09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동호회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족구대회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이원일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미카엘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47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85720" y="214290"/>
          <a:ext cx="8572561" cy="997896"/>
        </p:xfrm>
        <a:graphic>
          <a:graphicData uri="http://schemas.openxmlformats.org/drawingml/2006/table">
            <a:tbl>
              <a:tblPr/>
              <a:tblGrid>
                <a:gridCol w="1128089"/>
                <a:gridCol w="783913"/>
                <a:gridCol w="391174"/>
                <a:gridCol w="391174"/>
                <a:gridCol w="391174"/>
                <a:gridCol w="391174"/>
                <a:gridCol w="391174"/>
                <a:gridCol w="391174"/>
                <a:gridCol w="1078919"/>
                <a:gridCol w="1127783"/>
                <a:gridCol w="799137"/>
                <a:gridCol w="916502"/>
                <a:gridCol w="391174"/>
              </a:tblGrid>
              <a:tr h="60096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단체명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설립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연월일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회 원 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설립목적과 대상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활동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내용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책임자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활동에 대한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주임신부평가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작년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금년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01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85720" y="1214422"/>
          <a:ext cx="8572561" cy="4081728"/>
        </p:xfrm>
        <a:graphic>
          <a:graphicData uri="http://schemas.openxmlformats.org/drawingml/2006/table">
            <a:tbl>
              <a:tblPr/>
              <a:tblGrid>
                <a:gridCol w="1128089"/>
                <a:gridCol w="783913"/>
                <a:gridCol w="391174"/>
                <a:gridCol w="391174"/>
                <a:gridCol w="391174"/>
                <a:gridCol w="391174"/>
                <a:gridCol w="391174"/>
                <a:gridCol w="391174"/>
                <a:gridCol w="1078919"/>
                <a:gridCol w="1127783"/>
                <a:gridCol w="799137"/>
                <a:gridCol w="916502"/>
                <a:gridCol w="391174"/>
              </a:tblGrid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상투스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산악회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‘07.05.13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36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26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62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동호회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정기 등반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최경식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빈첸시오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상투스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자전거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‘07.06.17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13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동호회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자전거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강호원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비오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기우회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‘02.09.01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동호회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바둑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김희년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마태오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노래교실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‘07.11.13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103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71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74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선교 지원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노래교실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운영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신일진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루시아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초등부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교사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‘00.09.19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주일학교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운영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미사안내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교리지도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박지혜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보나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중고등부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 교사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‘00.09.19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주일학교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운영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미사안내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교리지도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민병귀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가브리엘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주일학교 자모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‘00.09.19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65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65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48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주일학교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지원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간식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신현정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데레사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6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복사단자모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‘00.09.19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14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복사 지원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간식</a:t>
                      </a:r>
                      <a:r>
                        <a:rPr lang="en-US" altLang="ko-KR" sz="160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세탁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정영란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데레사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85720" y="214290"/>
          <a:ext cx="8572561" cy="997896"/>
        </p:xfrm>
        <a:graphic>
          <a:graphicData uri="http://schemas.openxmlformats.org/drawingml/2006/table">
            <a:tbl>
              <a:tblPr/>
              <a:tblGrid>
                <a:gridCol w="1128089"/>
                <a:gridCol w="783913"/>
                <a:gridCol w="391174"/>
                <a:gridCol w="391174"/>
                <a:gridCol w="391174"/>
                <a:gridCol w="391174"/>
                <a:gridCol w="391174"/>
                <a:gridCol w="391174"/>
                <a:gridCol w="1078919"/>
                <a:gridCol w="1127783"/>
                <a:gridCol w="799137"/>
                <a:gridCol w="916502"/>
                <a:gridCol w="391174"/>
              </a:tblGrid>
              <a:tr h="60096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단체명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설립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연월일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회 원 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설립목적과 대상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활동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내용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책임자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활동에 대한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주임신부평가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작년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금년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01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85720" y="1214422"/>
          <a:ext cx="8572561" cy="2040864"/>
        </p:xfrm>
        <a:graphic>
          <a:graphicData uri="http://schemas.openxmlformats.org/drawingml/2006/table">
            <a:tbl>
              <a:tblPr/>
              <a:tblGrid>
                <a:gridCol w="1128089"/>
                <a:gridCol w="783913"/>
                <a:gridCol w="391174"/>
                <a:gridCol w="391174"/>
                <a:gridCol w="391174"/>
                <a:gridCol w="391174"/>
                <a:gridCol w="391174"/>
                <a:gridCol w="391174"/>
                <a:gridCol w="1078919"/>
                <a:gridCol w="1127783"/>
                <a:gridCol w="799137"/>
                <a:gridCol w="916502"/>
                <a:gridCol w="391174"/>
              </a:tblGrid>
              <a:tr h="135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청년연합회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‘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00.09.19</a:t>
                      </a: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28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16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31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청년단체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화합도모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청년단체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지원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황주원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베드로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청년전례단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‘00.12.01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17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14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청년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전례봉사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정년미사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전례봉사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강현주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비비안나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청년성가대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굴림"/>
                        </a:rPr>
                        <a:t>‘00.12.01</a:t>
                      </a:r>
                      <a:endParaRPr 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17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청년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성가봉사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청년미사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굴림"/>
                        </a:rPr>
                        <a:t>성가봉사</a:t>
                      </a: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황주원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베드로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청년율동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찬양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‘08.11.20</a:t>
                      </a:r>
                      <a:endParaRPr 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en-US" sz="18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청년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굴림"/>
                        </a:rPr>
                        <a:t>율찬봉사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청년미사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율동찬양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정원용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바르바라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굴림"/>
                        </a:rPr>
                        <a:t>상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2536" marR="22536" marT="11268" marB="112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49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40559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5. </a:t>
            </a:r>
            <a:r>
              <a:rPr lang="ko-KR" altLang="en-US" sz="4000" b="1" dirty="0" smtClean="0"/>
              <a:t>각종모임 현황</a:t>
            </a:r>
            <a:endParaRPr lang="ko-KR" altLang="en-US" sz="40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42844" y="1071546"/>
          <a:ext cx="8786870" cy="5323040"/>
        </p:xfrm>
        <a:graphic>
          <a:graphicData uri="http://schemas.openxmlformats.org/drawingml/2006/table">
            <a:tbl>
              <a:tblPr/>
              <a:tblGrid>
                <a:gridCol w="333790"/>
                <a:gridCol w="880656"/>
                <a:gridCol w="1571636"/>
                <a:gridCol w="285752"/>
                <a:gridCol w="285752"/>
                <a:gridCol w="285752"/>
                <a:gridCol w="285752"/>
                <a:gridCol w="500066"/>
                <a:gridCol w="785818"/>
                <a:gridCol w="2016405"/>
                <a:gridCol w="273709"/>
                <a:gridCol w="273709"/>
                <a:gridCol w="273709"/>
                <a:gridCol w="234302"/>
                <a:gridCol w="500062"/>
              </a:tblGrid>
              <a:tr h="2113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요일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오전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: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시간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회의명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지도자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참석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오후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: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시간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회의명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지도자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참석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그룹성서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: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화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여성구역장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정의의 거울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성소후원회 월례회의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사도들의 모후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10:50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그룹성서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성조들의 모후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위로의샘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Cu.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하늘의 문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20:30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반주단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14:00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노래교실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rowSpan="7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여성구반장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19:30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성령기도회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창조주의 모친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그룹성서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팀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11:00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교육분과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남성구역봉사자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11:00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위령회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11:00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사회사목분과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11:00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제대회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11:00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노년분과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목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18:00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중고등부 밴드연습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보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상아탑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신비로운 그릇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전례분과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독서단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2" y="214290"/>
          <a:ext cx="8786870" cy="660868"/>
        </p:xfrm>
        <a:graphic>
          <a:graphicData uri="http://schemas.openxmlformats.org/drawingml/2006/table">
            <a:tbl>
              <a:tblPr/>
              <a:tblGrid>
                <a:gridCol w="333790"/>
                <a:gridCol w="880656"/>
                <a:gridCol w="1571636"/>
                <a:gridCol w="285752"/>
                <a:gridCol w="285752"/>
                <a:gridCol w="285752"/>
                <a:gridCol w="285752"/>
                <a:gridCol w="500066"/>
                <a:gridCol w="785818"/>
                <a:gridCol w="2016405"/>
                <a:gridCol w="273709"/>
                <a:gridCol w="273709"/>
                <a:gridCol w="273709"/>
                <a:gridCol w="234302"/>
                <a:gridCol w="500062"/>
              </a:tblGrid>
              <a:tr h="2113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요일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오전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: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시간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회의명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지도자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참석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오후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: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시간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회의명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지도자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참석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14282" y="928670"/>
          <a:ext cx="8786870" cy="5343828"/>
        </p:xfrm>
        <a:graphic>
          <a:graphicData uri="http://schemas.openxmlformats.org/drawingml/2006/table">
            <a:tbl>
              <a:tblPr/>
              <a:tblGrid>
                <a:gridCol w="333790"/>
                <a:gridCol w="880656"/>
                <a:gridCol w="1571636"/>
                <a:gridCol w="285752"/>
                <a:gridCol w="285752"/>
                <a:gridCol w="285752"/>
                <a:gridCol w="285752"/>
                <a:gridCol w="500066"/>
                <a:gridCol w="785818"/>
                <a:gridCol w="2016405"/>
                <a:gridCol w="273709"/>
                <a:gridCol w="273709"/>
                <a:gridCol w="273709"/>
                <a:gridCol w="234302"/>
                <a:gridCol w="500062"/>
              </a:tblGrid>
              <a:tr h="97009">
                <a:tc rowSpan="1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금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평화의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기쁨의 샘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Cu.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천사들의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성인 성가대 주간연습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사랑의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해설단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영원도움의 </a:t>
                      </a: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21:00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죄인들의 피난처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Pr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파티마의 성모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황금궁전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일치의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순명의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희망의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성모영보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자비의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겸손하신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샛별의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10:40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능하신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11:00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성인복사단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토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09:00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성요셉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신우회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 주간회합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16:00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중고등부 밴드 연습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09:30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복사자모회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16:00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중고등부 성가대 연습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보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신자들의 도움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남성구역별 회합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성실하신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모후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Pr.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주회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11:00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중고등부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 자모 </a:t>
                      </a:r>
                      <a:endParaRPr lang="en-US" altLang="ko-KR" sz="1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월례회의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11:00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초등부자모회</a:t>
                      </a:r>
                      <a:endParaRPr lang="en-US" altLang="ko-KR" sz="1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51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2" y="214290"/>
          <a:ext cx="8786870" cy="660868"/>
        </p:xfrm>
        <a:graphic>
          <a:graphicData uri="http://schemas.openxmlformats.org/drawingml/2006/table">
            <a:tbl>
              <a:tblPr/>
              <a:tblGrid>
                <a:gridCol w="333790"/>
                <a:gridCol w="880656"/>
                <a:gridCol w="1571636"/>
                <a:gridCol w="285752"/>
                <a:gridCol w="285752"/>
                <a:gridCol w="285752"/>
                <a:gridCol w="285752"/>
                <a:gridCol w="500066"/>
                <a:gridCol w="785818"/>
                <a:gridCol w="2016405"/>
                <a:gridCol w="273709"/>
                <a:gridCol w="273709"/>
                <a:gridCol w="273709"/>
                <a:gridCol w="234302"/>
                <a:gridCol w="500062"/>
              </a:tblGrid>
              <a:tr h="2113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요일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오전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: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시간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회의명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지도자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참석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오후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: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시간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회의명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지도자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참석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14282" y="928670"/>
          <a:ext cx="8786870" cy="1404888"/>
        </p:xfrm>
        <a:graphic>
          <a:graphicData uri="http://schemas.openxmlformats.org/drawingml/2006/table">
            <a:tbl>
              <a:tblPr/>
              <a:tblGrid>
                <a:gridCol w="333790"/>
                <a:gridCol w="880656"/>
                <a:gridCol w="1571636"/>
                <a:gridCol w="285752"/>
                <a:gridCol w="285752"/>
                <a:gridCol w="285752"/>
                <a:gridCol w="285752"/>
                <a:gridCol w="500066"/>
                <a:gridCol w="785818"/>
                <a:gridCol w="2016405"/>
                <a:gridCol w="273709"/>
                <a:gridCol w="273709"/>
                <a:gridCol w="273709"/>
                <a:gridCol w="234302"/>
                <a:gridCol w="500062"/>
              </a:tblGrid>
              <a:tr h="58899"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09:30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성인성가대 연습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12:00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중고등부 밴드 연습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12:30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함께하는 여정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14:00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사랑의 샘 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Co.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17:00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청년성가대 주간연습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17:00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청년전례단 주간회합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굴림"/>
                        </a:rPr>
                        <a:t>20:00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울뜨레야 월례회의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굴림"/>
                        </a:rPr>
                        <a:t>○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20788" marR="20788" marT="10394" marB="103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52629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6. </a:t>
            </a:r>
            <a:r>
              <a:rPr lang="ko-KR" altLang="en-US" sz="4000" b="1" dirty="0" smtClean="0"/>
              <a:t>교육분과 피정 현황</a:t>
            </a:r>
            <a:endParaRPr lang="ko-KR" altLang="en-US" sz="4000" dirty="0"/>
          </a:p>
        </p:txBody>
      </p:sp>
      <p:sp>
        <p:nvSpPr>
          <p:cNvPr id="5" name="직사각형 4"/>
          <p:cNvSpPr/>
          <p:nvPr/>
        </p:nvSpPr>
        <p:spPr>
          <a:xfrm>
            <a:off x="571472" y="1000108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1) </a:t>
            </a:r>
            <a:r>
              <a:rPr lang="ko-KR" altLang="en-US" sz="3200" b="1" dirty="0" smtClean="0"/>
              <a:t>본당 자체</a:t>
            </a:r>
            <a:endParaRPr lang="ko-KR" altLang="en-US" sz="3200" dirty="0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500034" y="1577972"/>
          <a:ext cx="8429686" cy="4705567"/>
        </p:xfrm>
        <a:graphic>
          <a:graphicData uri="http://schemas.openxmlformats.org/drawingml/2006/table">
            <a:tbl>
              <a:tblPr/>
              <a:tblGrid>
                <a:gridCol w="732061"/>
                <a:gridCol w="732061"/>
                <a:gridCol w="732061"/>
                <a:gridCol w="353941"/>
                <a:gridCol w="307396"/>
                <a:gridCol w="500066"/>
                <a:gridCol w="500066"/>
                <a:gridCol w="1214446"/>
                <a:gridCol w="2143140"/>
                <a:gridCol w="357190"/>
                <a:gridCol w="640810"/>
                <a:gridCol w="216448"/>
              </a:tblGrid>
              <a:tr h="147708">
                <a:tc rowSpan="2" gridSpan="2"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교육</a:t>
                      </a:r>
                    </a:p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시기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교육명</a:t>
                      </a:r>
                      <a:endParaRPr lang="ko-KR" altLang="en-US" sz="105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교육</a:t>
                      </a:r>
                    </a:p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기간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참가자수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강 사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주   제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결</a:t>
                      </a:r>
                    </a:p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과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주 관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</a:p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40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6670">
                <a:tc rowSpan="18"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84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87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전정림 수녀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성경 안에서의 나의 삶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교육분과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132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137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홍사매 수녀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보시니 참 좋았다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사순특강 </a:t>
                      </a:r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24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167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191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송영오 신부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가정이란 무엇인가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?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사순특강 </a:t>
                      </a:r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67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174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241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가정은 작은 교회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114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118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허포텐시아</a:t>
                      </a:r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 수녀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아브라함의 신앙과 우리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3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75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77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현자 요셉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가정의달</a:t>
                      </a:r>
                      <a:endParaRPr lang="en-US" altLang="ko-KR" sz="10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특강</a:t>
                      </a:r>
                      <a:r>
                        <a:rPr lang="en-US" altLang="ko-KR" sz="1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55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150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205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이홍영 신부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열매를 보면 나무를 안다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가정분과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가정의달</a:t>
                      </a:r>
                      <a:r>
                        <a:rPr lang="ko-KR" altLang="en-US" sz="1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endParaRPr lang="en-US" altLang="ko-KR" sz="10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특강</a:t>
                      </a:r>
                      <a:r>
                        <a:rPr lang="en-US" altLang="ko-KR" sz="1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53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148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201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송열섭</a:t>
                      </a:r>
                      <a:r>
                        <a:rPr lang="ko-KR" altLang="en-US" sz="1050" b="0" i="0" dirty="0">
                          <a:solidFill>
                            <a:srgbClr val="000000"/>
                          </a:solidFill>
                          <a:latin typeface="굴림"/>
                        </a:rPr>
                        <a:t> 신부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저희 가문을 구해 주소서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가정의달</a:t>
                      </a:r>
                      <a:r>
                        <a:rPr lang="ko-KR" altLang="en-US" sz="1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endParaRPr lang="en-US" altLang="ko-KR" sz="10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특강</a:t>
                      </a:r>
                      <a:r>
                        <a:rPr lang="en-US" altLang="ko-KR" sz="1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55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153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208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장희성 신부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부부들이여 영원히 사랑하라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전례교육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22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55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77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주임신부님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전례봉사자 및 </a:t>
                      </a:r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전신자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교육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전례분과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94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97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윤수경 수녀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탈출의 의미와 모세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교육분과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봉사자피정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41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베론 성지 방문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87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93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윤수경 수녀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계약과 율법의 참 의미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72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75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김은영 수녀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하느님께서 주신 땅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3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84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88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갈림길에서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3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050">
                          <a:solidFill>
                            <a:srgbClr val="000000"/>
                          </a:solidFill>
                          <a:latin typeface="굴림"/>
                        </a:rPr>
                        <a:t>94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98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사랑받는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자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다윗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대림특강 </a:t>
                      </a:r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214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전정림 수녀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모세와 약속의 땅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대림특강 </a:t>
                      </a:r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234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홍사매 수녀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루카가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보여주는 예수님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05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05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620" marR="11620" marT="11620" marB="1162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53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357158" y="214290"/>
          <a:ext cx="8215372" cy="348444"/>
        </p:xfrm>
        <a:graphic>
          <a:graphicData uri="http://schemas.openxmlformats.org/drawingml/2006/table">
            <a:tbl>
              <a:tblPr/>
              <a:tblGrid>
                <a:gridCol w="508917"/>
                <a:gridCol w="436214"/>
                <a:gridCol w="1149483"/>
                <a:gridCol w="337576"/>
                <a:gridCol w="316004"/>
                <a:gridCol w="537954"/>
                <a:gridCol w="640172"/>
                <a:gridCol w="1452241"/>
                <a:gridCol w="1452241"/>
                <a:gridCol w="534283"/>
                <a:gridCol w="534283"/>
                <a:gridCol w="316004"/>
              </a:tblGrid>
              <a:tr h="40238">
                <a:tc rowSpan="2"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교육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시기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굴림"/>
                        </a:rPr>
                        <a:t>교육명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교육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기간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참가자수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강 사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주 제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결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과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주 관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8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357158" y="642918"/>
          <a:ext cx="8215370" cy="5300262"/>
        </p:xfrm>
        <a:graphic>
          <a:graphicData uri="http://schemas.openxmlformats.org/drawingml/2006/table">
            <a:tbl>
              <a:tblPr/>
              <a:tblGrid>
                <a:gridCol w="436214"/>
                <a:gridCol w="508917"/>
                <a:gridCol w="1195215"/>
                <a:gridCol w="258832"/>
                <a:gridCol w="363512"/>
                <a:gridCol w="523458"/>
                <a:gridCol w="639780"/>
                <a:gridCol w="1454048"/>
                <a:gridCol w="1454048"/>
                <a:gridCol w="508917"/>
                <a:gridCol w="586677"/>
                <a:gridCol w="285752"/>
              </a:tblGrid>
              <a:tr h="213895">
                <a:tc rowSpan="19"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사목연수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17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주임신부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년도 사목계획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사목</a:t>
                      </a:r>
                      <a:endParaRPr lang="en-US" altLang="ko-KR" sz="105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05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협의회</a:t>
                      </a:r>
                      <a:endParaRPr lang="ko-KR" altLang="en-US" sz="11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견진교리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124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정성환 신부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교육분과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전신자선교특강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90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105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이판석 신부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모여서 기도하고 나가서 선교하자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선교분과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사순특강 </a:t>
                      </a:r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230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섬김의 생활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교육분과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사순특강 </a:t>
                      </a:r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240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나눔과 사랑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61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66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정바르나바수녀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들어라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이스라엘아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가정의달특강</a:t>
                      </a:r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45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90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135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정윤화 신부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아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어머니</a:t>
                      </a:r>
                      <a:r>
                        <a:rPr lang="en-US" altLang="ko-KR" sz="1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,</a:t>
                      </a:r>
                    </a:p>
                    <a:p>
                      <a:pPr algn="l"/>
                      <a:r>
                        <a:rPr lang="en-US" altLang="ko-KR" sz="1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나의 어머니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가정사목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가정의달특강</a:t>
                      </a:r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42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88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>
                          <a:solidFill>
                            <a:srgbClr val="000000"/>
                          </a:solidFill>
                          <a:latin typeface="굴림"/>
                        </a:rPr>
                        <a:t>130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심재영 수사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가정은 선교의 </a:t>
                      </a:r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묘밭</a:t>
                      </a:r>
                      <a:endParaRPr lang="ko-KR" altLang="en-US" sz="1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99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정바르나바 수녀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하느님 안에서의 행복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교육분과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4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116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공동체의 신비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봉사자피정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43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단체별 </a:t>
                      </a:r>
                      <a:r>
                        <a:rPr lang="ko-KR" altLang="en-US" sz="1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업무평가</a:t>
                      </a:r>
                      <a:endParaRPr lang="en-US" altLang="ko-KR" sz="12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l"/>
                      <a:r>
                        <a:rPr lang="en-US" altLang="ko-KR" sz="1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갈매못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1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4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98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101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정바르나바수녀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예수님 제자의 길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74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79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우리를 향한 주님의 뜻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외짝교리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28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한재석 주임신부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믿음과 구원의 역사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남성피정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박</a:t>
                      </a:r>
                      <a:r>
                        <a:rPr lang="en-US" altLang="ko-KR" sz="105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54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54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공동체 활성화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남성구역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76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81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정바르나바수녀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부르심을 받은 </a:t>
                      </a:r>
                      <a:endParaRPr lang="en-US" altLang="ko-KR" sz="12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l"/>
                      <a:r>
                        <a:rPr lang="ko-KR" altLang="en-US" sz="1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우리의 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소명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교육분과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74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79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정바르나바수녀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너희와 항상 함께 </a:t>
                      </a:r>
                      <a:endParaRPr lang="en-US" altLang="ko-KR" sz="12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l"/>
                      <a:r>
                        <a:rPr lang="ko-KR" altLang="en-US" sz="1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있겠다</a:t>
                      </a:r>
                      <a:endParaRPr lang="ko-KR" altLang="en-US" sz="1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대림특강 </a:t>
                      </a:r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234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욥의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기다림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대림특강 </a:t>
                      </a:r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1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316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김아비타 수녀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주님을 기다리는 지혜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1939" marR="11939" marT="11939" marB="1193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357158" y="214290"/>
          <a:ext cx="8358246" cy="348444"/>
        </p:xfrm>
        <a:graphic>
          <a:graphicData uri="http://schemas.openxmlformats.org/drawingml/2006/table">
            <a:tbl>
              <a:tblPr/>
              <a:tblGrid>
                <a:gridCol w="517768"/>
                <a:gridCol w="443801"/>
                <a:gridCol w="1169474"/>
                <a:gridCol w="343447"/>
                <a:gridCol w="454468"/>
                <a:gridCol w="428628"/>
                <a:gridCol w="637017"/>
                <a:gridCol w="1477497"/>
                <a:gridCol w="1477497"/>
                <a:gridCol w="543575"/>
                <a:gridCol w="543575"/>
                <a:gridCol w="321499"/>
              </a:tblGrid>
              <a:tr h="40238">
                <a:tc rowSpan="2"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교육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시기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굴림"/>
                        </a:rPr>
                        <a:t>교육명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교육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기간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참가자수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강 사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주 제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결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과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굴림"/>
                        </a:rPr>
                        <a:t>주 관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비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8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14202" marR="14202" marT="7101" marB="710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357158" y="642918"/>
          <a:ext cx="8358246" cy="5951634"/>
        </p:xfrm>
        <a:graphic>
          <a:graphicData uri="http://schemas.openxmlformats.org/drawingml/2006/table">
            <a:tbl>
              <a:tblPr/>
              <a:tblGrid>
                <a:gridCol w="517767"/>
                <a:gridCol w="443801"/>
                <a:gridCol w="1183468"/>
                <a:gridCol w="355294"/>
                <a:gridCol w="428628"/>
                <a:gridCol w="428628"/>
                <a:gridCol w="636620"/>
                <a:gridCol w="1479336"/>
                <a:gridCol w="1479336"/>
                <a:gridCol w="517767"/>
                <a:gridCol w="591734"/>
                <a:gridCol w="295867"/>
              </a:tblGrid>
              <a:tr h="230785">
                <a:tc rowSpan="19"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성체조배교육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227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장광제 신부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성체조배의</a:t>
                      </a:r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필요성과 방법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사순특강 </a:t>
                      </a:r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185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김계홍 신부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이웃과 함께하는 공동체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사순특강 </a:t>
                      </a:r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185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81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87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이베르타 수녀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믿음과 생활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74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82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사랑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=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그리스도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=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나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가정성화특강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김태건 신부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가정안에서</a:t>
                      </a:r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행복합니까</a:t>
                      </a:r>
                      <a:r>
                        <a:rPr lang="en-US" altLang="ko-KR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?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가정분과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세기 부부의 역할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75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80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이베르타 수녀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질그릇과 보물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교육분과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봉사자피정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40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단체별 업무평가</a:t>
                      </a:r>
                      <a:r>
                        <a:rPr lang="en-US" altLang="ko-KR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배티성지</a:t>
                      </a:r>
                      <a:r>
                        <a:rPr lang="en-US" altLang="ko-KR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3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73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79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이베르타 수녀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그리스도께서 내 안에 사는 것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비안네 사제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54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66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이아녜스 수녀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비안네</a:t>
                      </a:r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사제의 일대기</a:t>
                      </a:r>
                      <a:endParaRPr lang="ko-KR" altLang="en-US" sz="1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74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그리스도 우리의 평화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견진교리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89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정성환 신부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연도교육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70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85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연령회장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연도가창교육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연령회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44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49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이정화 수녀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깨어 기다리는 삶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교육분과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말씀피정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163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178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내 삶의 기쁨을 찾아서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영상피정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22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굴림"/>
                        </a:rPr>
                        <a:t>141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163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0" i="0">
                          <a:solidFill>
                            <a:srgbClr val="000000"/>
                          </a:solidFill>
                          <a:latin typeface="굴림"/>
                        </a:rPr>
                        <a:t>이가우덴시아 수녀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평화방송 후원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대림특강 </a:t>
                      </a:r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김창훈 신부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대림특강 </a:t>
                      </a:r>
                      <a:r>
                        <a:rPr lang="en-US" altLang="ko-KR" sz="11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김창훈 신부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ko-KR" altLang="en-US" sz="1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2243" marR="12243" marT="12243" marB="1224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0034" y="428604"/>
            <a:ext cx="63579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/>
              <a:t>2) </a:t>
            </a:r>
            <a:r>
              <a:rPr lang="ko-KR" altLang="en-US" sz="2400" b="1" dirty="0" err="1" smtClean="0"/>
              <a:t>교구사목국</a:t>
            </a:r>
            <a:r>
              <a:rPr lang="ko-KR" altLang="en-US" sz="2400" b="1" dirty="0" smtClean="0"/>
              <a:t> 관련교육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(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지구교육포함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)</a:t>
            </a:r>
            <a:endParaRPr lang="ko-KR" altLang="en-US" sz="2400" dirty="0">
              <a:solidFill>
                <a:srgbClr val="7030A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00033" y="1142984"/>
          <a:ext cx="8215371" cy="1858020"/>
        </p:xfrm>
        <a:graphic>
          <a:graphicData uri="http://schemas.openxmlformats.org/drawingml/2006/table">
            <a:tbl>
              <a:tblPr/>
              <a:tblGrid>
                <a:gridCol w="2285662"/>
                <a:gridCol w="576230"/>
                <a:gridCol w="576230"/>
                <a:gridCol w="576230"/>
                <a:gridCol w="576230"/>
                <a:gridCol w="576230"/>
                <a:gridCol w="576230"/>
                <a:gridCol w="576230"/>
                <a:gridCol w="576230"/>
                <a:gridCol w="576230"/>
                <a:gridCol w="743639"/>
              </a:tblGrid>
              <a:tr h="233155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교  육  명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재작년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작  년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금  년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비고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331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31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구역 </a:t>
                      </a:r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․ </a:t>
                      </a:r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반장 월례연수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63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63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오금동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1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사목위원 교육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1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성체분배자 교육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53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10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62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72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10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62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72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67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74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75" marR="17675" marT="17675" marB="176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428596" y="3929066"/>
          <a:ext cx="8358251" cy="2143046"/>
        </p:xfrm>
        <a:graphic>
          <a:graphicData uri="http://schemas.openxmlformats.org/drawingml/2006/table">
            <a:tbl>
              <a:tblPr/>
              <a:tblGrid>
                <a:gridCol w="1238180"/>
                <a:gridCol w="1044027"/>
                <a:gridCol w="437717"/>
                <a:gridCol w="437717"/>
                <a:gridCol w="437717"/>
                <a:gridCol w="437717"/>
                <a:gridCol w="437717"/>
                <a:gridCol w="437717"/>
                <a:gridCol w="437717"/>
                <a:gridCol w="437717"/>
                <a:gridCol w="437717"/>
                <a:gridCol w="1529418"/>
                <a:gridCol w="607173"/>
              </a:tblGrid>
              <a:tr h="32074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　육　명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교육</a:t>
                      </a:r>
                      <a:endParaRPr lang="en-US" altLang="ko-KR" sz="1800" b="0" i="0" dirty="0" smtClean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800" b="0" i="0" dirty="0" smtClean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기간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2007</a:t>
                      </a:r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2008</a:t>
                      </a:r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2009</a:t>
                      </a:r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내 용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비고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38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남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녀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10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err="1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꾸르실료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3</a:t>
                      </a:r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박 </a:t>
                      </a:r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4</a:t>
                      </a:r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일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3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4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3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4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크리스찬 생활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055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M‧E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2</a:t>
                      </a:r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박 </a:t>
                      </a:r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3</a:t>
                      </a:r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일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3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3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6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4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4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8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-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-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-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부부 일치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0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함께하는 여정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</a:t>
                      </a:r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일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5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5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5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5</a:t>
                      </a:r>
                      <a:endParaRPr lang="ko-KR" altLang="en-US" sz="1800" b="0" i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6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6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교리 봉사자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30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4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9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13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5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12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17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9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10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effectLst/>
                        <a:latin typeface="굴림"/>
                      </a:endParaRP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7638" marR="17638" marT="17638" marB="1763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00034" y="3357562"/>
            <a:ext cx="6858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/>
              <a:t>3) </a:t>
            </a:r>
            <a:r>
              <a:rPr lang="ko-KR" altLang="en-US" sz="2400" b="1" dirty="0" smtClean="0"/>
              <a:t>교구 주관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(</a:t>
            </a:r>
            <a:r>
              <a:rPr lang="ko-KR" altLang="en-US" sz="2400" b="1" dirty="0" err="1" smtClean="0">
                <a:solidFill>
                  <a:srgbClr val="7030A0"/>
                </a:solidFill>
              </a:rPr>
              <a:t>사목국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제외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)</a:t>
            </a:r>
            <a:endParaRPr lang="ko-KR" altLang="en-US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20040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7. </a:t>
            </a:r>
            <a:r>
              <a:rPr lang="ko-KR" altLang="en-US" sz="4000" b="1" dirty="0" smtClean="0"/>
              <a:t>선 교</a:t>
            </a:r>
            <a:endParaRPr lang="ko-KR" altLang="en-US" sz="4000" dirty="0"/>
          </a:p>
        </p:txBody>
      </p:sp>
      <p:sp>
        <p:nvSpPr>
          <p:cNvPr id="5" name="직사각형 4"/>
          <p:cNvSpPr/>
          <p:nvPr/>
        </p:nvSpPr>
        <p:spPr>
          <a:xfrm>
            <a:off x="214282" y="1164134"/>
            <a:ext cx="8715436" cy="5570756"/>
          </a:xfrm>
          <a:prstGeom prst="rect">
            <a:avLst/>
          </a:prstGeom>
          <a:blipFill>
            <a:blip r:embed="rId2" cstate="print">
              <a:lum bright="56000" contrast="-78000"/>
            </a:blip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ko-KR" altLang="en-US" sz="2800" b="1" dirty="0" smtClean="0"/>
              <a:t>① 교회의 본질인 선교사명을 실현해 나가기 위해 어떤 방향으로 힘을 쏟고 있습니까</a:t>
            </a:r>
            <a:r>
              <a:rPr lang="en-US" altLang="ko-KR" sz="2800" b="1" dirty="0" smtClean="0"/>
              <a:t>?</a:t>
            </a:r>
            <a:r>
              <a:rPr lang="ko-KR" altLang="en-US" sz="2800" b="1" dirty="0" smtClean="0"/>
              <a:t> </a:t>
            </a:r>
          </a:p>
          <a:p>
            <a:r>
              <a:rPr lang="ko-KR" altLang="en-US" sz="2800" b="1" dirty="0" smtClean="0"/>
              <a:t> 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 ☞ 예비신자 입교 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기도 봉헌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친교 조성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선교열매 운영 </a:t>
            </a:r>
            <a:endParaRPr lang="ko-KR" altLang="en-US" sz="2800" b="1" dirty="0" smtClean="0">
              <a:solidFill>
                <a:srgbClr val="7030A0"/>
              </a:solidFill>
            </a:endParaRPr>
          </a:p>
          <a:p>
            <a:r>
              <a:rPr lang="ko-KR" altLang="en-US" sz="2800" b="1" dirty="0" smtClean="0"/>
              <a:t> 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 ☞ 쉬는 교우 </a:t>
            </a:r>
            <a:r>
              <a:rPr lang="ko-KR" altLang="en-US" sz="2400" b="1" dirty="0" err="1" smtClean="0">
                <a:solidFill>
                  <a:srgbClr val="7030A0"/>
                </a:solidFill>
              </a:rPr>
              <a:t>회두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선교열매 운영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고리기도 봉헌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err="1" smtClean="0">
                <a:solidFill>
                  <a:srgbClr val="7030A0"/>
                </a:solidFill>
              </a:rPr>
              <a:t>구반장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ko-KR" altLang="en-US" sz="2400" b="1" dirty="0" smtClean="0">
                <a:solidFill>
                  <a:srgbClr val="7030A0"/>
                </a:solidFill>
              </a:rPr>
              <a:t>                          가정 방문 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endParaRPr lang="ko-KR" altLang="en-US" sz="2800" b="1" dirty="0" smtClean="0">
              <a:solidFill>
                <a:srgbClr val="7030A0"/>
              </a:solidFill>
            </a:endParaRPr>
          </a:p>
          <a:p>
            <a:r>
              <a:rPr lang="ko-KR" altLang="en-US" sz="2800" b="1" dirty="0" smtClean="0"/>
              <a:t>② 본당 선교의 특징</a:t>
            </a:r>
            <a:r>
              <a:rPr lang="en-US" altLang="ko-KR" sz="2800" b="1" dirty="0" smtClean="0"/>
              <a:t>?</a:t>
            </a:r>
            <a:r>
              <a:rPr lang="ko-KR" altLang="en-US" sz="2800" b="1" dirty="0" smtClean="0"/>
              <a:t> </a:t>
            </a:r>
          </a:p>
          <a:p>
            <a:r>
              <a:rPr lang="ko-KR" altLang="en-US" sz="2800" b="1" dirty="0" smtClean="0"/>
              <a:t> 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 ☞ 선교열매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각종 봉사활동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불우이웃 지원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1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인 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1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선교 운동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ko-KR" altLang="en-US" sz="2400" b="1" dirty="0" smtClean="0">
                <a:solidFill>
                  <a:srgbClr val="7030A0"/>
                </a:solidFill>
              </a:rPr>
              <a:t> </a:t>
            </a:r>
            <a:endParaRPr lang="ko-KR" altLang="en-US" sz="2800" b="1" dirty="0" smtClean="0">
              <a:solidFill>
                <a:srgbClr val="7030A0"/>
              </a:solidFill>
            </a:endParaRPr>
          </a:p>
          <a:p>
            <a:r>
              <a:rPr lang="ko-KR" altLang="en-US" sz="2800" b="1" dirty="0" smtClean="0"/>
              <a:t>③ ‘복음화 </a:t>
            </a:r>
            <a:r>
              <a:rPr lang="en-US" altLang="ko-KR" sz="2800" b="1" dirty="0" smtClean="0"/>
              <a:t>2020’</a:t>
            </a:r>
            <a:r>
              <a:rPr lang="ko-KR" altLang="en-US" sz="2800" b="1" dirty="0" smtClean="0"/>
              <a:t>을 위한 연도별 목표치를 정하고 신자들의 기도와 노력을 이끌고 계십니까</a:t>
            </a:r>
            <a:r>
              <a:rPr lang="en-US" altLang="ko-KR" sz="2800" b="1" dirty="0" smtClean="0"/>
              <a:t>?</a:t>
            </a:r>
            <a:r>
              <a:rPr lang="ko-KR" altLang="en-US" sz="2800" b="1" dirty="0" smtClean="0"/>
              <a:t> </a:t>
            </a:r>
          </a:p>
          <a:p>
            <a:r>
              <a:rPr lang="ko-KR" altLang="en-US" sz="2800" b="1" dirty="0" smtClean="0"/>
              <a:t> 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 ☞ 연간 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200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명 이상의 신영세자를 목표로 ‘복음화 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2020’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을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en-US" altLang="ko-KR" sz="2400" b="1" dirty="0" smtClean="0">
                <a:solidFill>
                  <a:srgbClr val="7030A0"/>
                </a:solidFill>
              </a:rPr>
              <a:t>   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달성코자 신자들과 함께 노력합니다</a:t>
            </a:r>
            <a:r>
              <a:rPr lang="en-US" altLang="ko-KR" sz="2800" b="1" dirty="0" smtClean="0"/>
              <a:t>.</a:t>
            </a:r>
            <a:r>
              <a:rPr lang="ko-KR" altLang="en-US" sz="2800" b="1" dirty="0" smtClean="0"/>
              <a:t> </a:t>
            </a:r>
            <a:endParaRPr lang="ko-KR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57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357166"/>
            <a:ext cx="46434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1) </a:t>
            </a:r>
            <a:r>
              <a:rPr lang="ko-KR" altLang="en-US" sz="3200" b="1" dirty="0" err="1" smtClean="0"/>
              <a:t>복음화율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28596" y="928670"/>
          <a:ext cx="8215369" cy="2031864"/>
        </p:xfrm>
        <a:graphic>
          <a:graphicData uri="http://schemas.openxmlformats.org/drawingml/2006/table">
            <a:tbl>
              <a:tblPr>
                <a:effectLst>
                  <a:reflection blurRad="6350" stA="50000" endA="300" endPos="55500" dist="50800" dir="5400000" sy="-100000" algn="bl" rotWithShape="0"/>
                </a:effectLst>
              </a:tblPr>
              <a:tblGrid>
                <a:gridCol w="1585418"/>
                <a:gridCol w="1585418"/>
                <a:gridCol w="1585418"/>
                <a:gridCol w="1633463"/>
                <a:gridCol w="1825652"/>
              </a:tblGrid>
              <a:tr h="3213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  도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지역 </a:t>
                      </a:r>
                      <a:endParaRPr lang="en-US" altLang="ko-KR" sz="2400" b="0" i="0" dirty="0" smtClean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인구수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신자총수</a:t>
                      </a:r>
                      <a:endParaRPr lang="ko-KR" altLang="en-US" sz="32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복음화율</a:t>
                      </a:r>
                      <a:r>
                        <a:rPr lang="en-US" altLang="ko-KR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(%)</a:t>
                      </a:r>
                      <a:endParaRPr lang="ko-KR" altLang="en-US" sz="32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전년도 </a:t>
                      </a:r>
                      <a:r>
                        <a:rPr lang="ko-KR" altLang="en-US" sz="2400" b="0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대비</a:t>
                      </a:r>
                      <a:endParaRPr lang="en-US" altLang="ko-KR" sz="2400" b="0" i="0" dirty="0" smtClean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</a:t>
                      </a:r>
                      <a:r>
                        <a:rPr lang="ko-KR" altLang="en-US" sz="24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증감율</a:t>
                      </a:r>
                      <a:r>
                        <a:rPr lang="en-US" altLang="ko-KR" sz="24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(%)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352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2007</a:t>
                      </a:r>
                      <a:r>
                        <a:rPr lang="ko-KR" altLang="en-US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  <a:endParaRPr lang="ko-KR" altLang="en-US" sz="32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53,985</a:t>
                      </a:r>
                      <a:endParaRPr lang="ko-KR" altLang="en-US" sz="32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4,418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8.2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+6</a:t>
                      </a:r>
                      <a:endParaRPr lang="ko-KR" altLang="en-US" sz="32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352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2008</a:t>
                      </a:r>
                      <a:r>
                        <a:rPr lang="ko-KR" altLang="en-US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  <a:endParaRPr lang="ko-KR" altLang="en-US" sz="32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54,089</a:t>
                      </a:r>
                      <a:endParaRPr lang="ko-KR" altLang="en-US" sz="32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4,646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8.6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+5</a:t>
                      </a:r>
                      <a:endParaRPr lang="ko-KR" altLang="en-US" sz="32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829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2009</a:t>
                      </a:r>
                      <a:r>
                        <a:rPr lang="ko-KR" altLang="en-US" sz="28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  <a:endParaRPr lang="ko-KR" altLang="en-US" sz="36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36,295</a:t>
                      </a:r>
                      <a:endParaRPr lang="ko-KR" altLang="en-US" sz="36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3,604</a:t>
                      </a:r>
                      <a:endParaRPr lang="ko-KR" altLang="en-US" sz="36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9.9</a:t>
                      </a:r>
                      <a:endParaRPr lang="ko-KR" altLang="en-US" sz="36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-22</a:t>
                      </a:r>
                      <a:endParaRPr lang="ko-KR" altLang="en-US" sz="36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763" marR="17763" marT="17763" marB="177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5720" y="3286124"/>
            <a:ext cx="42148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2) </a:t>
            </a:r>
            <a:r>
              <a:rPr lang="ko-KR" altLang="en-US" sz="3200" b="1" dirty="0" smtClean="0"/>
              <a:t>예비신자 교리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00034" y="3929066"/>
            <a:ext cx="8143932" cy="2677656"/>
          </a:xfrm>
          <a:prstGeom prst="rect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ko-KR" altLang="en-US" sz="2800" dirty="0" smtClean="0"/>
              <a:t>① ‘어른입교예식서’에 따른 단계적 입교예식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받아들이는 예식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선발예식 등</a:t>
            </a:r>
            <a:r>
              <a:rPr lang="en-US" altLang="ko-KR" sz="2800" dirty="0" smtClean="0"/>
              <a:t>)</a:t>
            </a:r>
            <a:r>
              <a:rPr lang="ko-KR" altLang="en-US" sz="2800" dirty="0" smtClean="0"/>
              <a:t>을 시행중    </a:t>
            </a:r>
          </a:p>
          <a:p>
            <a:r>
              <a:rPr lang="ko-KR" altLang="en-US" sz="2800" dirty="0" smtClean="0"/>
              <a:t>② </a:t>
            </a:r>
            <a:r>
              <a:rPr lang="en-US" altLang="ko-KR" sz="2800" dirty="0" smtClean="0"/>
              <a:t>‘</a:t>
            </a:r>
            <a:r>
              <a:rPr lang="ko-KR" altLang="en-US" sz="2800" dirty="0" smtClean="0"/>
              <a:t>함께하는 여정’ 교재 사용 </a:t>
            </a:r>
          </a:p>
          <a:p>
            <a:r>
              <a:rPr lang="ko-KR" altLang="en-US" sz="2800" dirty="0" smtClean="0"/>
              <a:t>③ 예비자 교리기간</a:t>
            </a:r>
            <a:r>
              <a:rPr lang="en-US" altLang="ko-KR" sz="2800" dirty="0" smtClean="0"/>
              <a:t>: 6</a:t>
            </a:r>
            <a:r>
              <a:rPr lang="ko-KR" altLang="en-US" sz="2800" dirty="0" smtClean="0"/>
              <a:t>개월 </a:t>
            </a:r>
          </a:p>
          <a:p>
            <a:r>
              <a:rPr lang="ko-KR" altLang="en-US" sz="2800" dirty="0" smtClean="0"/>
              <a:t>④ 교리 봉사자 양성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지도 방법 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교구 </a:t>
            </a:r>
            <a:r>
              <a:rPr lang="en-US" altLang="ko-KR" sz="2800" dirty="0" smtClean="0"/>
              <a:t>3</a:t>
            </a:r>
            <a:r>
              <a:rPr lang="ko-KR" altLang="en-US" sz="2800" dirty="0" smtClean="0"/>
              <a:t>단계 교육이수자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그룹성서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요한복음 </a:t>
            </a:r>
            <a:r>
              <a:rPr lang="ko-KR" altLang="en-US" sz="2800" dirty="0" err="1" smtClean="0"/>
              <a:t>이수자로</a:t>
            </a:r>
            <a:r>
              <a:rPr lang="ko-KR" altLang="en-US" sz="2800" dirty="0" smtClean="0"/>
              <a:t> 양성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지도 </a:t>
            </a:r>
            <a:endParaRPr lang="ko-KR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42910" y="285728"/>
            <a:ext cx="52886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 smtClean="0"/>
              <a:t>⑤ 예비신자 </a:t>
            </a:r>
            <a:r>
              <a:rPr lang="ko-KR" altLang="en-US" sz="2400" dirty="0" err="1" smtClean="0"/>
              <a:t>등록수와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영세율</a:t>
            </a:r>
            <a:r>
              <a:rPr lang="en-US" altLang="ko-KR" sz="2400" dirty="0" smtClean="0"/>
              <a:t>(3</a:t>
            </a:r>
            <a:r>
              <a:rPr lang="ko-KR" altLang="en-US" sz="2400" dirty="0" smtClean="0"/>
              <a:t>년간</a:t>
            </a:r>
            <a:r>
              <a:rPr lang="en-US" altLang="ko-KR" sz="2400" dirty="0" smtClean="0"/>
              <a:t>)</a:t>
            </a:r>
            <a:r>
              <a:rPr lang="ko-KR" altLang="en-US" sz="2400" dirty="0" smtClean="0"/>
              <a:t> </a:t>
            </a:r>
            <a:endParaRPr lang="ko-KR" altLang="en-US" sz="24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14282" y="785794"/>
          <a:ext cx="8786875" cy="5572164"/>
        </p:xfrm>
        <a:graphic>
          <a:graphicData uri="http://schemas.openxmlformats.org/drawingml/2006/table">
            <a:tbl>
              <a:tblPr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tblPr>
              <a:tblGrid>
                <a:gridCol w="846385"/>
                <a:gridCol w="1323415"/>
                <a:gridCol w="1323415"/>
                <a:gridCol w="1323415"/>
                <a:gridCol w="1323415"/>
                <a:gridCol w="1323415"/>
                <a:gridCol w="1323415"/>
              </a:tblGrid>
              <a:tr h="592668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 도</a:t>
                      </a: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교리반수</a:t>
                      </a: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교리</a:t>
                      </a:r>
                      <a:endParaRPr lang="en-US" altLang="ko-KR" sz="1800" b="0" i="0" dirty="0" smtClean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800" b="0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봉사자수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예비신자 </a:t>
                      </a:r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등록수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신영세자수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영세율</a:t>
                      </a:r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(%)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735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2007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부활반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9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46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40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승천반</a:t>
                      </a: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14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53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70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성탄반</a:t>
                      </a: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14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33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70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합계</a:t>
                      </a:r>
                    </a:p>
                  </a:txBody>
                  <a:tcPr marL="17660" marR="17660" marT="17660" marB="1766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23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46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146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110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75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735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2008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부활반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14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48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37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77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승천반</a:t>
                      </a: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14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56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46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82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성탄반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16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48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44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92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합계</a:t>
                      </a:r>
                    </a:p>
                  </a:txBody>
                  <a:tcPr marL="17660" marR="17660" marT="17660" marB="1766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22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44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152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127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83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735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2009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부활반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14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42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89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승천반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12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57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40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70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성탄반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10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60</a:t>
                      </a:r>
                      <a:endParaRPr lang="ko-KR" altLang="en-US" sz="1800" b="0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52</a:t>
                      </a:r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명 교리중</a:t>
                      </a: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87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4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합계</a:t>
                      </a:r>
                    </a:p>
                  </a:txBody>
                  <a:tcPr marL="17660" marR="17660" marT="17660" marB="1766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18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36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159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129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81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660" marR="17660" marT="17660" marB="176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59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14282" y="214290"/>
            <a:ext cx="27146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3) </a:t>
            </a:r>
            <a:r>
              <a:rPr lang="ko-KR" altLang="en-US" sz="2800" b="1" dirty="0" smtClean="0"/>
              <a:t>견진 교리</a:t>
            </a:r>
            <a:endParaRPr lang="ko-KR" altLang="en-US" sz="2800" dirty="0">
              <a:solidFill>
                <a:srgbClr val="7030A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14282" y="714356"/>
            <a:ext cx="89297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/>
              <a:t>① </a:t>
            </a:r>
            <a:r>
              <a:rPr lang="ko-KR" altLang="en-US" sz="2000" dirty="0" err="1" smtClean="0"/>
              <a:t>견진교리</a:t>
            </a:r>
            <a:r>
              <a:rPr lang="ko-KR" altLang="en-US" sz="2000" dirty="0" smtClean="0"/>
              <a:t> 주기 </a:t>
            </a:r>
            <a:r>
              <a:rPr lang="en-US" altLang="ko-KR" sz="2000" dirty="0" smtClean="0"/>
              <a:t>: 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교구 방침에 따라 </a:t>
            </a:r>
            <a:r>
              <a:rPr lang="en-US" altLang="ko-KR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1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년  </a:t>
            </a:r>
            <a:r>
              <a:rPr lang="en-US" altLang="ko-KR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1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회 시행 중 </a:t>
            </a:r>
          </a:p>
          <a:p>
            <a:r>
              <a:rPr lang="ko-KR" altLang="en-US" sz="2000" dirty="0" smtClean="0"/>
              <a:t>② </a:t>
            </a:r>
            <a:r>
              <a:rPr lang="ko-KR" altLang="en-US" sz="2000" dirty="0" err="1" smtClean="0"/>
              <a:t>견진교리</a:t>
            </a:r>
            <a:r>
              <a:rPr lang="ko-KR" altLang="en-US" sz="2000" dirty="0" smtClean="0"/>
              <a:t> 기간 </a:t>
            </a:r>
            <a:r>
              <a:rPr lang="en-US" altLang="ko-KR" sz="2000" dirty="0" smtClean="0"/>
              <a:t>: 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총 </a:t>
            </a:r>
            <a:r>
              <a:rPr lang="en-US" altLang="ko-KR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7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주간 </a:t>
            </a:r>
            <a:r>
              <a:rPr lang="en-US" altLang="ko-KR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7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회 과정이며</a:t>
            </a:r>
            <a:r>
              <a:rPr lang="en-US" altLang="ko-KR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총 </a:t>
            </a:r>
            <a:r>
              <a:rPr lang="en-US" altLang="ko-KR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10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시간 </a:t>
            </a:r>
            <a:r>
              <a:rPr lang="en-US" altLang="ko-KR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30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분 </a:t>
            </a:r>
          </a:p>
          <a:p>
            <a:r>
              <a:rPr lang="ko-KR" altLang="en-US" sz="2000" dirty="0" smtClean="0"/>
              <a:t>④ </a:t>
            </a:r>
            <a:r>
              <a:rPr lang="ko-KR" altLang="en-US" sz="2000" dirty="0" err="1" smtClean="0"/>
              <a:t>견진교리</a:t>
            </a:r>
            <a:r>
              <a:rPr lang="ko-KR" altLang="en-US" sz="2000" dirty="0" smtClean="0"/>
              <a:t> 교과과정 </a:t>
            </a:r>
            <a:r>
              <a:rPr lang="en-US" altLang="ko-KR" sz="2000" dirty="0" smtClean="0"/>
              <a:t>(2007, 2009</a:t>
            </a:r>
            <a:r>
              <a:rPr lang="ko-KR" altLang="en-US" sz="2000" dirty="0" smtClean="0"/>
              <a:t>년도</a:t>
            </a:r>
            <a:r>
              <a:rPr lang="en-US" altLang="ko-KR" sz="2000" dirty="0" smtClean="0"/>
              <a:t>)  </a:t>
            </a:r>
            <a:r>
              <a:rPr lang="ko-KR" altLang="en-US" sz="2000" dirty="0" smtClean="0"/>
              <a:t>강사 </a:t>
            </a:r>
            <a:r>
              <a:rPr lang="en-US" altLang="ko-KR" sz="2000" dirty="0" smtClean="0"/>
              <a:t>: 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정성환 </a:t>
            </a:r>
            <a:r>
              <a:rPr lang="ko-KR" altLang="en-US" sz="2000" b="1" dirty="0" err="1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프란치스코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20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신부</a:t>
            </a:r>
            <a:r>
              <a:rPr lang="en-US" altLang="ko-KR" sz="2000" dirty="0" smtClean="0"/>
              <a:t>   </a:t>
            </a:r>
            <a:endParaRPr lang="ko-KR" altLang="en-US" sz="2000" b="1" dirty="0">
              <a:solidFill>
                <a:srgbClr val="7030A0"/>
              </a:solidFill>
              <a:latin typeface="바탕체" pitchFamily="17" charset="-127"/>
              <a:ea typeface="바탕체" pitchFamily="17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500034" y="1857364"/>
          <a:ext cx="8358247" cy="4599628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04792"/>
                <a:gridCol w="1581290"/>
                <a:gridCol w="2484884"/>
                <a:gridCol w="3087281"/>
              </a:tblGrid>
              <a:tr h="21368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주   제 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내      용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방 법</a:t>
                      </a:r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강의</a:t>
                      </a:r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나눔</a:t>
                      </a:r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/</a:t>
                      </a:r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과제</a:t>
                      </a:r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368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chemeClr val="bg1"/>
                          </a:solidFill>
                          <a:latin typeface="굴림"/>
                        </a:rPr>
                        <a:t>오리엔테이션</a:t>
                      </a:r>
                    </a:p>
                    <a:p>
                      <a:pPr algn="ctr"/>
                      <a:r>
                        <a:rPr lang="ko-KR" altLang="en-US" sz="1800" b="1" i="0" dirty="0">
                          <a:solidFill>
                            <a:schemeClr val="bg1"/>
                          </a:solidFill>
                          <a:latin typeface="굴림"/>
                        </a:rPr>
                        <a:t>성사론</a:t>
                      </a: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봉사자 모임 및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견진자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과제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14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altLang="ko-KR" sz="1600" b="1" dirty="0">
                          <a:solidFill>
                            <a:srgbClr val="7030A0"/>
                          </a:solidFill>
                          <a:latin typeface="굴림"/>
                        </a:rPr>
                        <a:t>1.</a:t>
                      </a:r>
                      <a:r>
                        <a:rPr lang="ko-KR" altLang="en-US" sz="1600" b="1" dirty="0">
                          <a:solidFill>
                            <a:srgbClr val="7030A0"/>
                          </a:solidFill>
                          <a:latin typeface="굴림"/>
                        </a:rPr>
                        <a:t>조별 과제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1)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본당 조직 및 단체 탐방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 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나눔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소감발표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2)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본당 구역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반 현황파악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반모임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참석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 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나눔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소감발표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3)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성지순례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 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나눔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소감문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제출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4)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복지관 탐방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봉사활동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 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나눔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소감문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제출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5)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조별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회 이상 주일미사 봉헌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altLang="ko-KR" sz="1600" b="1" dirty="0">
                          <a:solidFill>
                            <a:srgbClr val="7030A0"/>
                          </a:solidFill>
                          <a:latin typeface="굴림"/>
                        </a:rPr>
                        <a:t>2. </a:t>
                      </a:r>
                      <a:r>
                        <a:rPr lang="ko-KR" altLang="en-US" sz="1600" b="1" dirty="0">
                          <a:solidFill>
                            <a:srgbClr val="7030A0"/>
                          </a:solidFill>
                          <a:latin typeface="굴림"/>
                        </a:rPr>
                        <a:t>개인 과제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1)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사랑의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나눔통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: </a:t>
                      </a:r>
                      <a:r>
                        <a:rPr lang="ko-KR" altLang="en-US" sz="12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견진성사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감사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나눔 실천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  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견진 날 봉헌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: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모두의 이름으로 후원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2)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성령칠은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청원기도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  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묵주기도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일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단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45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일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-)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3)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대부모님과 함께 주일미사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회 이상 봉헌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altLang="ko-KR" sz="1600" b="1" dirty="0">
                          <a:solidFill>
                            <a:srgbClr val="7030A0"/>
                          </a:solidFill>
                          <a:latin typeface="굴림"/>
                        </a:rPr>
                        <a:t>3. </a:t>
                      </a:r>
                      <a:r>
                        <a:rPr lang="ko-KR" altLang="en-US" sz="1600" b="1" dirty="0">
                          <a:solidFill>
                            <a:srgbClr val="7030A0"/>
                          </a:solidFill>
                          <a:latin typeface="굴림"/>
                        </a:rPr>
                        <a:t>성과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: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조별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개인별 과제물을 수행하면서  체험교리가 되어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소감문을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제출하고 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나눔과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 섬김 사랑의 봉사자로 거듭나기 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위한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 신심단체 가입 및 공동체 의식 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함양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357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칠성사와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견진성사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5718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chemeClr val="bg1"/>
                          </a:solidFill>
                          <a:latin typeface="굴림"/>
                        </a:rPr>
                        <a:t>교회론</a:t>
                      </a: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교회의 창립과 사명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57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교회의 기능과 역할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2419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chemeClr val="bg1"/>
                          </a:solidFill>
                          <a:latin typeface="굴림"/>
                        </a:rPr>
                        <a:t>전  </a:t>
                      </a:r>
                      <a:r>
                        <a:rPr lang="ko-KR" altLang="en-US" sz="1800" b="1" i="0" dirty="0" err="1">
                          <a:solidFill>
                            <a:schemeClr val="bg1"/>
                          </a:solidFill>
                          <a:latin typeface="굴림"/>
                        </a:rPr>
                        <a:t>례</a:t>
                      </a:r>
                      <a:endParaRPr lang="ko-KR" altLang="en-US" sz="1800" b="1" i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전례생활의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중요성</a:t>
                      </a:r>
                      <a:endParaRPr lang="en-US" altLang="ko-KR" sz="14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굴림"/>
                        </a:rPr>
                        <a:t>전례주년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57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신심행위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5718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chemeClr val="bg1"/>
                          </a:solidFill>
                          <a:latin typeface="굴림"/>
                        </a:rPr>
                        <a:t>섬김의 생활</a:t>
                      </a: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섬김의 성경적 의미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29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2.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공동체 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안에서의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서번트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굴림"/>
                        </a:rPr>
                        <a:t>리더쉽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2999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chemeClr val="bg1"/>
                          </a:solidFill>
                          <a:latin typeface="굴림"/>
                        </a:rPr>
                        <a:t>나눔과 사랑</a:t>
                      </a: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복음의 증거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나눔과 봉사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57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새 계명인 사랑의 실천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5718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chemeClr val="bg1"/>
                          </a:solidFill>
                          <a:latin typeface="굴림"/>
                        </a:rPr>
                        <a:t>가톨릭 윤리</a:t>
                      </a: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1.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창조질서 보존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57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인간의 존엄성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생명윤리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8368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chemeClr val="bg1"/>
                          </a:solidFill>
                          <a:latin typeface="굴림"/>
                        </a:rPr>
                        <a:t>신자의 의무</a:t>
                      </a: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1.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굴림"/>
                        </a:rPr>
                        <a:t>찰고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신자의 의무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교회법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94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굴림"/>
                        </a:rPr>
                        <a:t>2.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굴림"/>
                        </a:rPr>
                        <a:t>과제물 발표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4976" marR="14976" marT="14976" marB="1497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14282" y="214290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4) </a:t>
            </a:r>
            <a:r>
              <a:rPr lang="ko-KR" altLang="en-US" sz="3200" b="1" dirty="0" smtClean="0"/>
              <a:t>성서 공부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714348" y="2428868"/>
          <a:ext cx="8215370" cy="3521202"/>
        </p:xfrm>
        <a:graphic>
          <a:graphicData uri="http://schemas.openxmlformats.org/drawingml/2006/table">
            <a:tbl>
              <a:tblPr/>
              <a:tblGrid>
                <a:gridCol w="833816"/>
                <a:gridCol w="1519688"/>
                <a:gridCol w="2361404"/>
                <a:gridCol w="1552674"/>
                <a:gridCol w="1947788"/>
              </a:tblGrid>
              <a:tr h="500066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년  도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그  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룹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endParaRPr lang="en-US" altLang="ko-KR" sz="20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반편성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교육이수자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봉사자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비  고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75249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endParaRPr lang="ko-KR" altLang="en-US" sz="3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창세기</a:t>
                      </a:r>
                      <a:endParaRPr lang="en-US" altLang="ko-KR" sz="20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>
                          <a:solidFill>
                            <a:srgbClr val="000000"/>
                          </a:solidFill>
                          <a:latin typeface="굴림"/>
                        </a:rPr>
                        <a:t>창세기 </a:t>
                      </a:r>
                      <a:r>
                        <a:rPr lang="en-US" altLang="ko-KR" sz="200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r>
                        <a:rPr lang="ko-KR" altLang="en-US" sz="200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  <a:endParaRPr lang="ko-KR" altLang="en-US" sz="3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창세기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김기환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루카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보좌신부님 포함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249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>
                          <a:solidFill>
                            <a:srgbClr val="000000"/>
                          </a:solidFill>
                          <a:latin typeface="굴림"/>
                        </a:rPr>
                        <a:t>2009</a:t>
                      </a:r>
                      <a:endParaRPr lang="ko-KR" altLang="en-US" sz="32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창세기</a:t>
                      </a:r>
                      <a:endParaRPr lang="en-US" altLang="ko-KR" sz="20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탈출기</a:t>
                      </a:r>
                      <a:endParaRPr lang="en-US" altLang="ko-KR" sz="200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창세기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22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명 이수 중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l">
                        <a:lnSpc>
                          <a:spcPct val="140000"/>
                        </a:lnSpc>
                      </a:pP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탈출기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창세기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l">
                        <a:lnSpc>
                          <a:spcPct val="140000"/>
                        </a:lnSpc>
                      </a:pP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탈출기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</a:pP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타본당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 지원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봉사자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명 포함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85720" y="826455"/>
            <a:ext cx="864399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① </a:t>
            </a:r>
            <a:r>
              <a:rPr kumimoji="1" lang="ko-KR" alt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성서공부 </a:t>
            </a:r>
            <a:r>
              <a:rPr kumimoji="1" lang="en-US" altLang="ko-KR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:</a:t>
            </a:r>
            <a:r>
              <a:rPr kumimoji="1" 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청년 성서모임</a:t>
            </a:r>
            <a:r>
              <a:rPr kumimoji="1" lang="ko-KR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, </a:t>
            </a:r>
            <a:r>
              <a:rPr kumimoji="1" 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어버이 성서모임</a:t>
            </a:r>
            <a:r>
              <a:rPr kumimoji="1" lang="ko-KR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, </a:t>
            </a:r>
            <a:r>
              <a:rPr kumimoji="1" 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여정</a:t>
            </a:r>
            <a:r>
              <a:rPr kumimoji="1" lang="ko-KR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, </a:t>
            </a:r>
            <a:r>
              <a:rPr kumimoji="1" 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못자리</a:t>
            </a:r>
            <a:r>
              <a:rPr kumimoji="1" lang="ko-KR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,</a:t>
            </a:r>
            <a:endParaRPr kumimoji="1" lang="en-US" altLang="ko-KR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굴림" pitchFamily="50" charset="-127"/>
              <a:ea typeface="굴림" pitchFamily="50" charset="-127"/>
            </a:endParaRPr>
          </a:p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4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                  </a:t>
            </a:r>
            <a:r>
              <a:rPr kumimoji="1" lang="ko-KR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 </a:t>
            </a:r>
            <a:r>
              <a:rPr kumimoji="1" 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성서 </a:t>
            </a:r>
            <a:r>
              <a:rPr kumimoji="1" lang="ko-KR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40</a:t>
            </a:r>
            <a:r>
              <a:rPr kumimoji="1" 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주간</a:t>
            </a:r>
            <a:r>
              <a:rPr kumimoji="1" lang="ko-KR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, </a:t>
            </a:r>
            <a:r>
              <a:rPr kumimoji="1" 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성서 </a:t>
            </a:r>
            <a:r>
              <a:rPr kumimoji="1" lang="ko-KR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100</a:t>
            </a:r>
            <a:r>
              <a:rPr kumimoji="1" 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주간 등</a:t>
            </a:r>
            <a:r>
              <a:rPr kumimoji="1" lang="ko-KR" altLang="ko-K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</a:rPr>
              <a:t> </a:t>
            </a:r>
            <a:endParaRPr kumimoji="1" lang="ko-KR" altLang="ko-K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굴림" pitchFamily="50" charset="-127"/>
              </a:rPr>
              <a:t>  </a:t>
            </a:r>
            <a:r>
              <a:rPr kumimoji="1" lang="ko-KR" alt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휴먼둥근헤드라인" pitchFamily="18" charset="-127"/>
                <a:ea typeface="휴먼둥근헤드라인" pitchFamily="18" charset="-127"/>
              </a:rPr>
              <a:t>ㄱ</a:t>
            </a:r>
            <a:r>
              <a:rPr kumimoji="1" lang="ko-KR" altLang="ko-KR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휴먼둥근헤드라인" pitchFamily="18" charset="-127"/>
                <a:ea typeface="휴먼둥근헤드라인" pitchFamily="18" charset="-127"/>
              </a:rPr>
              <a:t>. </a:t>
            </a:r>
            <a:r>
              <a:rPr kumimoji="1" lang="ko-KR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휴먼둥근헤드라인" pitchFamily="18" charset="-127"/>
                <a:ea typeface="휴먼둥근헤드라인" pitchFamily="18" charset="-127"/>
              </a:rPr>
              <a:t>청년성서 모임 </a:t>
            </a:r>
            <a:r>
              <a:rPr kumimoji="1" lang="ko-KR" sz="3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휴먼둥근헤드라인" pitchFamily="18" charset="-127"/>
                <a:ea typeface="휴먼둥근헤드라인" pitchFamily="18" charset="-127"/>
              </a:rPr>
              <a:t> </a:t>
            </a:r>
            <a:endParaRPr kumimoji="1" lang="ko-KR" altLang="ko-KR" sz="4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61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85720" y="142852"/>
            <a:ext cx="80724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err="1" smtClean="0">
                <a:latin typeface="휴먼둥근헤드라인" pitchFamily="18" charset="-127"/>
                <a:ea typeface="휴먼둥근헤드라인" pitchFamily="18" charset="-127"/>
              </a:rPr>
              <a:t>ㄴ</a:t>
            </a:r>
            <a:r>
              <a:rPr lang="en-US" altLang="ko-KR" sz="2400" dirty="0" smtClean="0">
                <a:latin typeface="휴먼둥근헤드라인" pitchFamily="18" charset="-127"/>
                <a:ea typeface="휴먼둥근헤드라인" pitchFamily="18" charset="-127"/>
              </a:rPr>
              <a:t>.</a:t>
            </a:r>
            <a:r>
              <a:rPr lang="ko-KR" altLang="en-US" sz="2400" b="1" dirty="0" smtClean="0">
                <a:solidFill>
                  <a:srgbClr val="7030A0"/>
                </a:solidFill>
                <a:latin typeface="휴먼둥근헤드라인" pitchFamily="18" charset="-127"/>
                <a:ea typeface="휴먼둥근헤드라인" pitchFamily="18" charset="-127"/>
              </a:rPr>
              <a:t>어버이 성서 모임 </a:t>
            </a:r>
            <a:r>
              <a:rPr lang="en-US" altLang="ko-KR" sz="24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2400" dirty="0" smtClean="0">
                <a:latin typeface="굴림" pitchFamily="50" charset="-127"/>
                <a:ea typeface="굴림" pitchFamily="50" charset="-127"/>
              </a:rPr>
              <a:t>봉사자 </a:t>
            </a:r>
            <a:r>
              <a:rPr lang="en-US" altLang="ko-KR" sz="24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영원한 도움 교육원 </a:t>
            </a:r>
            <a:r>
              <a:rPr lang="ko-KR" altLang="en-US" sz="2400" dirty="0" smtClean="0">
                <a:latin typeface="굴림" pitchFamily="50" charset="-127"/>
                <a:ea typeface="굴림" pitchFamily="50" charset="-127"/>
              </a:rPr>
              <a:t>                       </a:t>
            </a:r>
            <a:endParaRPr lang="en-US" altLang="ko-KR" sz="24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2400" dirty="0" smtClean="0">
                <a:latin typeface="굴림" pitchFamily="50" charset="-127"/>
                <a:ea typeface="굴림" pitchFamily="50" charset="-127"/>
              </a:rPr>
              <a:t>                                   </a:t>
            </a:r>
            <a:r>
              <a:rPr lang="ko-KR" altLang="en-US" sz="24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그룹성서 요한복음 이수자 </a:t>
            </a:r>
            <a:endParaRPr lang="ko-KR" altLang="en-US" sz="2400" b="1" dirty="0">
              <a:solidFill>
                <a:srgbClr val="7030A0"/>
              </a:solidFill>
              <a:latin typeface="바탕체" pitchFamily="17" charset="-127"/>
              <a:ea typeface="바탕체" pitchFamily="17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71472" y="1000108"/>
          <a:ext cx="8143931" cy="3076829"/>
        </p:xfrm>
        <a:graphic>
          <a:graphicData uri="http://schemas.openxmlformats.org/drawingml/2006/table">
            <a:tbl>
              <a:tblPr/>
              <a:tblGrid>
                <a:gridCol w="826566"/>
                <a:gridCol w="3959780"/>
                <a:gridCol w="1778695"/>
                <a:gridCol w="1578890"/>
              </a:tblGrid>
              <a:tr h="348211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년  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그  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룹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반편성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교육이수자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봉사자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5935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endParaRPr lang="ko-KR" altLang="en-US" sz="20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창 세 기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탈 출 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기</a:t>
                      </a: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마 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르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 코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요    한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, 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사도행전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>
                          <a:solidFill>
                            <a:srgbClr val="000000"/>
                          </a:solidFill>
                          <a:latin typeface="굴림"/>
                        </a:rPr>
                        <a:t>71</a:t>
                      </a:r>
                      <a:r>
                        <a:rPr lang="ko-KR" altLang="en-US" sz="200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r>
                        <a:rPr lang="ko-KR" altLang="en-US" sz="200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935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endParaRPr lang="ko-KR" altLang="en-US" sz="20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창 세 기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(5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),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탈 출 기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(3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요    한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(2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), 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사도행전 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(1</a:t>
                      </a:r>
                      <a:r>
                        <a:rPr lang="ko-KR" altLang="en-US" sz="2000" dirty="0" err="1">
                          <a:solidFill>
                            <a:srgbClr val="000000"/>
                          </a:solidFill>
                          <a:latin typeface="굴림"/>
                        </a:rPr>
                        <a:t>개반</a:t>
                      </a: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 dirty="0">
                          <a:solidFill>
                            <a:srgbClr val="000000"/>
                          </a:solidFill>
                          <a:latin typeface="굴림"/>
                        </a:rPr>
                        <a:t>74</a:t>
                      </a: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r>
                        <a:rPr lang="ko-KR" altLang="en-US" sz="2000">
                          <a:solidFill>
                            <a:srgbClr val="000000"/>
                          </a:solidFill>
                          <a:latin typeface="굴림"/>
                        </a:rPr>
                        <a:t>명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935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2009</a:t>
                      </a:r>
                      <a:endParaRPr lang="ko-KR" altLang="en-US" sz="20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ko-KR" altLang="en-US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창 세 기 </a:t>
                      </a:r>
                      <a:r>
                        <a:rPr lang="en-US" altLang="ko-KR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(1</a:t>
                      </a:r>
                      <a:r>
                        <a:rPr lang="ko-KR" altLang="en-US" sz="20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개반</a:t>
                      </a:r>
                      <a:r>
                        <a:rPr lang="en-US" altLang="ko-KR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), </a:t>
                      </a:r>
                      <a:r>
                        <a:rPr lang="ko-KR" altLang="en-US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탈 출 기 </a:t>
                      </a:r>
                      <a:r>
                        <a:rPr lang="en-US" altLang="ko-KR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(1</a:t>
                      </a:r>
                      <a:r>
                        <a:rPr lang="ko-KR" altLang="en-US" sz="20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개반</a:t>
                      </a:r>
                      <a:r>
                        <a:rPr lang="en-US" altLang="ko-KR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)</a:t>
                      </a:r>
                      <a:endParaRPr lang="ko-KR" altLang="en-US" sz="20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  <a:p>
                      <a:pPr algn="l">
                        <a:lnSpc>
                          <a:spcPct val="140000"/>
                        </a:lnSpc>
                      </a:pPr>
                      <a:r>
                        <a:rPr lang="ko-KR" altLang="en-US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마 </a:t>
                      </a:r>
                      <a:r>
                        <a:rPr lang="ko-KR" altLang="en-US" sz="20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르</a:t>
                      </a:r>
                      <a:r>
                        <a:rPr lang="ko-KR" altLang="en-US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코 </a:t>
                      </a:r>
                      <a:r>
                        <a:rPr lang="en-US" altLang="ko-KR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(2</a:t>
                      </a:r>
                      <a:r>
                        <a:rPr lang="ko-KR" altLang="en-US" sz="20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개반</a:t>
                      </a:r>
                      <a:r>
                        <a:rPr lang="en-US" altLang="ko-KR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)</a:t>
                      </a:r>
                      <a:endParaRPr lang="ko-KR" altLang="en-US" sz="20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44</a:t>
                      </a:r>
                      <a:r>
                        <a:rPr lang="ko-KR" altLang="en-US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명 공부 중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altLang="ko-KR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</a:t>
                      </a:r>
                      <a:r>
                        <a:rPr lang="ko-KR" altLang="en-US" sz="20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명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71472" y="4180344"/>
            <a:ext cx="83582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smtClean="0"/>
              <a:t>② 성서모임 봉사자는 </a:t>
            </a:r>
            <a:r>
              <a:rPr lang="en-US" altLang="ko-KR" sz="2400" dirty="0" smtClean="0"/>
              <a:t>5</a:t>
            </a:r>
            <a:r>
              <a:rPr lang="ko-KR" altLang="en-US" sz="2400" dirty="0" smtClean="0"/>
              <a:t>명이며 영원한 도움의 </a:t>
            </a:r>
            <a:r>
              <a:rPr lang="ko-KR" altLang="en-US" sz="2400" dirty="0" err="1" smtClean="0"/>
              <a:t>성모수녀회에서</a:t>
            </a:r>
            <a:r>
              <a:rPr lang="ko-KR" altLang="en-US" sz="2400" dirty="0" smtClean="0"/>
              <a:t> 요한복음 이수를 완료한 자로 구성됨</a:t>
            </a:r>
            <a:r>
              <a:rPr lang="en-US" altLang="ko-KR" sz="2400" dirty="0" smtClean="0"/>
              <a:t>.  </a:t>
            </a:r>
            <a:endParaRPr lang="ko-KR" altLang="en-US" sz="2400" dirty="0" smtClean="0"/>
          </a:p>
          <a:p>
            <a:r>
              <a:rPr lang="ko-KR" altLang="en-US" sz="2400" dirty="0" smtClean="0"/>
              <a:t>③ 성서공부는 과목별 </a:t>
            </a:r>
            <a:r>
              <a:rPr lang="en-US" altLang="ko-KR" sz="2400" dirty="0" smtClean="0"/>
              <a:t>1</a:t>
            </a:r>
            <a:r>
              <a:rPr lang="ko-KR" altLang="en-US" sz="2400" dirty="0" smtClean="0"/>
              <a:t>년 단위로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성서 본문과 해설서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노트를 가지고 진행합니다</a:t>
            </a:r>
            <a:r>
              <a:rPr lang="en-US" altLang="ko-KR" sz="2400" dirty="0" smtClean="0"/>
              <a:t>. </a:t>
            </a:r>
            <a:r>
              <a:rPr lang="ko-KR" altLang="en-US" sz="2400" dirty="0" smtClean="0"/>
              <a:t>성서공부는 무엇보다 신자들에게 신심을 견고하게 해 주고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친교와 </a:t>
            </a:r>
            <a:r>
              <a:rPr lang="ko-KR" altLang="en-US" sz="2400" dirty="0" err="1" smtClean="0"/>
              <a:t>봉사직</a:t>
            </a:r>
            <a:r>
              <a:rPr lang="ko-KR" altLang="en-US" sz="2400" dirty="0" smtClean="0"/>
              <a:t> 수행을 솔선수범 효과가 있습니다</a:t>
            </a:r>
            <a:r>
              <a:rPr lang="en-US" altLang="ko-KR" sz="2400" dirty="0" smtClean="0"/>
              <a:t>.</a:t>
            </a:r>
            <a:r>
              <a:rPr lang="ko-KR" altLang="en-US" sz="2400" dirty="0" smtClean="0"/>
              <a:t> </a:t>
            </a:r>
            <a:endParaRPr lang="ko-KR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30299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8. </a:t>
            </a:r>
            <a:r>
              <a:rPr lang="ko-KR" altLang="en-US" sz="4000" b="1" dirty="0" smtClean="0"/>
              <a:t>가정 사목</a:t>
            </a:r>
            <a:endParaRPr lang="ko-KR" altLang="en-US" sz="4000" dirty="0"/>
          </a:p>
        </p:txBody>
      </p:sp>
      <p:sp>
        <p:nvSpPr>
          <p:cNvPr id="5" name="직사각형 4"/>
          <p:cNvSpPr/>
          <p:nvPr/>
        </p:nvSpPr>
        <p:spPr>
          <a:xfrm>
            <a:off x="714348" y="952103"/>
            <a:ext cx="7858180" cy="526297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r>
              <a:rPr lang="ko-KR" altLang="en-US" sz="2400" dirty="0" smtClean="0"/>
              <a:t>① 본당에 가정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사목</a:t>
            </a:r>
            <a:r>
              <a:rPr lang="en-US" altLang="ko-KR" sz="2400" dirty="0" smtClean="0"/>
              <a:t>)</a:t>
            </a:r>
            <a:r>
              <a:rPr lang="ko-KR" altLang="en-US" sz="2400" dirty="0" smtClean="0"/>
              <a:t>분과가 설립되어 있음</a:t>
            </a:r>
            <a:r>
              <a:rPr lang="en-US" altLang="ko-KR" sz="2400" dirty="0" smtClean="0"/>
              <a:t>.</a:t>
            </a:r>
            <a:r>
              <a:rPr lang="ko-KR" altLang="en-US" sz="2400" dirty="0" smtClean="0"/>
              <a:t> </a:t>
            </a:r>
            <a:endParaRPr lang="en-US" altLang="ko-KR" sz="2400" dirty="0" smtClean="0"/>
          </a:p>
          <a:p>
            <a:r>
              <a:rPr lang="ko-KR" altLang="en-US" sz="2400" dirty="0" smtClean="0"/>
              <a:t>② 가정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사목</a:t>
            </a:r>
            <a:r>
              <a:rPr lang="en-US" altLang="ko-KR" sz="2400" dirty="0" smtClean="0"/>
              <a:t>)</a:t>
            </a:r>
            <a:r>
              <a:rPr lang="ko-KR" altLang="en-US" sz="2400" dirty="0" smtClean="0"/>
              <a:t>분과의 주된 역할</a:t>
            </a:r>
            <a:r>
              <a:rPr lang="en-US" altLang="ko-KR" sz="2400" dirty="0" smtClean="0"/>
              <a:t> </a:t>
            </a:r>
            <a:endParaRPr lang="ko-KR" altLang="en-US" sz="2400" dirty="0" smtClean="0"/>
          </a:p>
          <a:p>
            <a:r>
              <a:rPr lang="ko-KR" altLang="en-US" sz="2400" dirty="0" smtClean="0"/>
              <a:t>  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☞ 모든 가정의 성화와 행복 추구 </a:t>
            </a:r>
          </a:p>
          <a:p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  ☞ 교구 방침에 의거한 계획수립 및 시행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  ☞ 프로그램 개발 및 홍보</a:t>
            </a:r>
            <a:endParaRPr lang="en-US" altLang="ko-KR" sz="2400" dirty="0" smtClean="0"/>
          </a:p>
          <a:p>
            <a:r>
              <a:rPr lang="ko-KR" altLang="en-US" sz="2400" dirty="0" smtClean="0"/>
              <a:t>③ 가정사목에 대한 본당 차원 프로그램이나 교육</a:t>
            </a:r>
            <a:r>
              <a:rPr lang="en-US" altLang="ko-KR" sz="2400" dirty="0" smtClean="0"/>
              <a:t>  </a:t>
            </a:r>
            <a:endParaRPr lang="ko-KR" altLang="en-US" sz="2400" dirty="0" smtClean="0"/>
          </a:p>
          <a:p>
            <a:r>
              <a:rPr lang="ko-KR" altLang="en-US" sz="2400" dirty="0" smtClean="0"/>
              <a:t>  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☞ 매년 가정의 달 특강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가족캠프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가정미사 외</a:t>
            </a:r>
            <a:r>
              <a:rPr lang="ko-KR" altLang="en-US" sz="2400" dirty="0" smtClean="0"/>
              <a:t> </a:t>
            </a:r>
          </a:p>
          <a:p>
            <a:r>
              <a:rPr lang="ko-KR" altLang="en-US" sz="2400" dirty="0" smtClean="0"/>
              <a:t>④ 가정에 대한 사목적 관심 표현</a:t>
            </a:r>
          </a:p>
          <a:p>
            <a:r>
              <a:rPr lang="ko-KR" altLang="en-US" sz="2400" dirty="0" smtClean="0"/>
              <a:t>   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☞ </a:t>
            </a:r>
            <a:r>
              <a:rPr lang="ko-KR" altLang="en-US" sz="2400" b="1" dirty="0" err="1" smtClean="0">
                <a:latin typeface="바탕체" pitchFamily="17" charset="-127"/>
                <a:ea typeface="바탕체" pitchFamily="17" charset="-127"/>
              </a:rPr>
              <a:t>반미사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 봉헌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  ☞ 교구장 사목방침 적극 반영 </a:t>
            </a:r>
          </a:p>
          <a:p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  ☞ 미사 강론 및 교육주제로 선택 </a:t>
            </a:r>
          </a:p>
          <a:p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  ☞ 서울대교구 가정사목분과 프로그램 홍보</a:t>
            </a:r>
            <a:endParaRPr lang="en-US" altLang="ko-KR" sz="2400" b="1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    (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본당 홈페이지 외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  ☞ 가정 기도문 배부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2400" b="1" dirty="0" smtClean="0">
                <a:latin typeface="바탕체" pitchFamily="17" charset="-127"/>
                <a:ea typeface="바탕체" pitchFamily="17" charset="-127"/>
              </a:rPr>
              <a:t>특강 및 관면혼배 시</a:t>
            </a:r>
            <a:r>
              <a:rPr lang="en-US" altLang="ko-KR" sz="2400" b="1" dirty="0" smtClean="0">
                <a:latin typeface="바탕체" pitchFamily="17" charset="-127"/>
                <a:ea typeface="바탕체" pitchFamily="17" charset="-127"/>
              </a:rPr>
              <a:t>) </a:t>
            </a:r>
            <a:r>
              <a:rPr lang="en-US" altLang="ko-KR" sz="2400" dirty="0" smtClean="0"/>
              <a:t> </a:t>
            </a:r>
            <a:endParaRPr lang="ko-KR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63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30299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9. </a:t>
            </a:r>
            <a:r>
              <a:rPr lang="ko-KR" altLang="en-US" sz="4000" b="1" dirty="0" smtClean="0"/>
              <a:t>노인 사목</a:t>
            </a:r>
            <a:endParaRPr lang="ko-KR" altLang="en-US" sz="4000" dirty="0"/>
          </a:p>
        </p:txBody>
      </p:sp>
      <p:sp>
        <p:nvSpPr>
          <p:cNvPr id="5" name="직사각형 4"/>
          <p:cNvSpPr/>
          <p:nvPr/>
        </p:nvSpPr>
        <p:spPr>
          <a:xfrm>
            <a:off x="571472" y="1000108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1) </a:t>
            </a:r>
            <a:r>
              <a:rPr lang="ko-KR" altLang="en-US" sz="3200" b="1" dirty="0" smtClean="0"/>
              <a:t>지역 및 </a:t>
            </a:r>
            <a:r>
              <a:rPr lang="ko-KR" altLang="en-US" sz="3200" b="1" dirty="0" err="1" smtClean="0"/>
              <a:t>본당내</a:t>
            </a:r>
            <a:r>
              <a:rPr lang="ko-KR" altLang="en-US" sz="3200" b="1" dirty="0" smtClean="0"/>
              <a:t> 노인상황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42846" y="1714488"/>
          <a:ext cx="8786873" cy="4429156"/>
        </p:xfrm>
        <a:graphic>
          <a:graphicData uri="http://schemas.openxmlformats.org/drawingml/2006/table">
            <a:tbl>
              <a:tblPr>
                <a:effectLst>
                  <a:reflection blurRad="6350" stA="50000" endA="300" endPos="90000" dir="5400000" sy="-100000" algn="bl" rotWithShape="0"/>
                </a:effectLst>
              </a:tblPr>
              <a:tblGrid>
                <a:gridCol w="1000130"/>
                <a:gridCol w="785818"/>
                <a:gridCol w="714380"/>
                <a:gridCol w="785818"/>
                <a:gridCol w="714380"/>
                <a:gridCol w="714380"/>
                <a:gridCol w="785818"/>
                <a:gridCol w="857256"/>
                <a:gridCol w="928694"/>
                <a:gridCol w="1000132"/>
                <a:gridCol w="500067"/>
              </a:tblGrid>
              <a:tr h="835896"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본당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0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관할</a:t>
                      </a:r>
                      <a:endParaRPr lang="en-US" altLang="ko-KR" sz="2000" b="1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000" b="1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지역내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전체 인구 수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latin typeface="굴림"/>
                        </a:rPr>
                        <a:t>노인</a:t>
                      </a:r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(65</a:t>
                      </a:r>
                      <a:r>
                        <a:rPr lang="ko-KR" altLang="en-US" sz="1800" b="0" i="0">
                          <a:solidFill>
                            <a:srgbClr val="000000"/>
                          </a:solidFill>
                          <a:latin typeface="굴림"/>
                        </a:rPr>
                        <a:t>세 이상</a:t>
                      </a:r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) </a:t>
                      </a:r>
                      <a:r>
                        <a:rPr lang="ko-KR" altLang="en-US" sz="1800" b="0" i="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전체인구 </a:t>
                      </a:r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대비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노인인구 비율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93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93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17,987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18,308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0" i="0" dirty="0">
                          <a:solidFill>
                            <a:srgbClr val="000000"/>
                          </a:solidFill>
                          <a:latin typeface="굴림"/>
                        </a:rPr>
                        <a:t>36,295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1,874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1,983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3,857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10.4</a:t>
                      </a:r>
                      <a:endParaRPr lang="ko-KR" altLang="en-US" sz="3200" b="0" i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10.8</a:t>
                      </a:r>
                      <a:endParaRPr lang="ko-KR" altLang="en-US" sz="3200" b="0" i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10.6</a:t>
                      </a:r>
                      <a:endParaRPr lang="ko-KR" altLang="en-US" sz="3200" b="0" i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5896"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 err="1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본당내</a:t>
                      </a:r>
                      <a:endParaRPr lang="ko-KR" altLang="en-US" sz="3200" b="1" i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전체 신자 수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노인</a:t>
                      </a:r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(65</a:t>
                      </a:r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 이상</a:t>
                      </a:r>
                      <a:r>
                        <a:rPr lang="en-US" altLang="ko-KR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 </a:t>
                      </a:r>
                      <a:endParaRPr lang="en-US" altLang="ko-KR" sz="1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신자 </a:t>
                      </a:r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전체신자 대비 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노인신자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비율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93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93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1,490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2,114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3,604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168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218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b="0" i="0">
                          <a:solidFill>
                            <a:srgbClr val="000000"/>
                          </a:solidFill>
                          <a:latin typeface="굴림"/>
                        </a:rPr>
                        <a:t>386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11.3</a:t>
                      </a:r>
                      <a:endParaRPr lang="ko-KR" altLang="en-US" sz="3200" b="0" i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10.3</a:t>
                      </a:r>
                      <a:endParaRPr lang="ko-KR" altLang="en-US" sz="3200" b="0" i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10.7</a:t>
                      </a:r>
                      <a:endParaRPr lang="ko-KR" altLang="en-US" sz="3200" b="0" i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34" marR="17734" marT="17734" marB="1773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2) </a:t>
            </a:r>
            <a:r>
              <a:rPr lang="ko-KR" altLang="en-US" sz="3200" b="1" dirty="0" smtClean="0"/>
              <a:t>노인들을 위한 사목적 배려 현황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42910" y="1064201"/>
            <a:ext cx="7929618" cy="5293757"/>
          </a:xfrm>
          <a:prstGeom prst="rect">
            <a:avLst/>
          </a:prstGeom>
          <a:noFill/>
          <a:ln w="38100">
            <a:noFill/>
          </a:ln>
        </p:spPr>
        <p:txBody>
          <a:bodyPr wrap="square">
            <a:spAutoFit/>
          </a:bodyPr>
          <a:lstStyle/>
          <a:p>
            <a:r>
              <a:rPr lang="ko-KR" altLang="en-US" sz="2600" b="1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- </a:t>
            </a:r>
            <a:r>
              <a:rPr lang="ko-KR" altLang="en-US" sz="2600" b="1" dirty="0" err="1" smtClean="0">
                <a:latin typeface="HY견고딕" pitchFamily="18" charset="-127"/>
                <a:ea typeface="HY견고딕" pitchFamily="18" charset="-127"/>
              </a:rPr>
              <a:t>성요셉</a:t>
            </a:r>
            <a:r>
              <a:rPr lang="ko-KR" altLang="en-US" sz="2600" b="1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600" b="1" dirty="0" err="1" smtClean="0">
                <a:latin typeface="HY견고딕" pitchFamily="18" charset="-127"/>
                <a:ea typeface="HY견고딕" pitchFamily="18" charset="-127"/>
              </a:rPr>
              <a:t>신우회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(65</a:t>
            </a:r>
            <a:r>
              <a:rPr lang="ko-KR" altLang="en-US" sz="2600" b="1" dirty="0" smtClean="0">
                <a:latin typeface="바탕체" pitchFamily="17" charset="-127"/>
                <a:ea typeface="바탕체" pitchFamily="17" charset="-127"/>
              </a:rPr>
              <a:t>세 이상 남성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),</a:t>
            </a:r>
          </a:p>
          <a:p>
            <a:r>
              <a:rPr lang="en-US" altLang="ko-KR" sz="2600" b="1" dirty="0" smtClean="0"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2600" b="1" dirty="0" err="1" smtClean="0">
                <a:latin typeface="HY견고딕" pitchFamily="18" charset="-127"/>
                <a:ea typeface="HY견고딕" pitchFamily="18" charset="-127"/>
              </a:rPr>
              <a:t>안나회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(65</a:t>
            </a:r>
            <a:r>
              <a:rPr lang="ko-KR" altLang="en-US" sz="2600" b="1" dirty="0" smtClean="0">
                <a:latin typeface="바탕체" pitchFamily="17" charset="-127"/>
                <a:ea typeface="바탕체" pitchFamily="17" charset="-127"/>
              </a:rPr>
              <a:t>세 이상 여성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) 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단체별 지원 </a:t>
            </a:r>
            <a:endParaRPr lang="en-US" altLang="ko-KR" sz="2600" b="1" dirty="0" smtClean="0">
              <a:solidFill>
                <a:srgbClr val="7030A0"/>
              </a:solidFill>
              <a:latin typeface="바탕체" pitchFamily="17" charset="-127"/>
              <a:ea typeface="바탕체" pitchFamily="17" charset="-127"/>
            </a:endParaRPr>
          </a:p>
          <a:p>
            <a:endParaRPr lang="ko-KR" altLang="en-US" sz="2600" b="1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ko-KR" altLang="en-US" sz="2600" b="1" dirty="0" smtClean="0">
                <a:latin typeface="바탕체" pitchFamily="17" charset="-127"/>
                <a:ea typeface="바탕체" pitchFamily="17" charset="-127"/>
              </a:rPr>
              <a:t> 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- </a:t>
            </a:r>
            <a:r>
              <a:rPr lang="ko-KR" altLang="en-US" sz="2600" b="1" dirty="0" smtClean="0">
                <a:latin typeface="HY견고딕" pitchFamily="18" charset="-127"/>
                <a:ea typeface="HY견고딕" pitchFamily="18" charset="-127"/>
              </a:rPr>
              <a:t>노래교실 운영 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매주 화요일 오후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2~4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시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,</a:t>
            </a:r>
          </a:p>
          <a:p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                      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약 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80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명 내외 </a:t>
            </a:r>
            <a:endParaRPr lang="en-US" altLang="ko-KR" sz="2600" b="1" dirty="0" smtClean="0">
              <a:solidFill>
                <a:srgbClr val="7030A0"/>
              </a:solidFill>
              <a:latin typeface="바탕체" pitchFamily="17" charset="-127"/>
              <a:ea typeface="바탕체" pitchFamily="17" charset="-127"/>
            </a:endParaRPr>
          </a:p>
          <a:p>
            <a:endParaRPr lang="ko-KR" altLang="en-US" sz="2600" b="1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ko-KR" altLang="en-US" sz="2600" b="1" dirty="0" smtClean="0">
                <a:latin typeface="바탕체" pitchFamily="17" charset="-127"/>
                <a:ea typeface="바탕체" pitchFamily="17" charset="-127"/>
              </a:rPr>
              <a:t> 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- </a:t>
            </a:r>
            <a:r>
              <a:rPr lang="ko-KR" altLang="en-US" sz="2600" b="1" dirty="0" err="1" smtClean="0">
                <a:latin typeface="HY견고딕" pitchFamily="18" charset="-127"/>
                <a:ea typeface="HY견고딕" pitchFamily="18" charset="-127"/>
              </a:rPr>
              <a:t>노인교리반</a:t>
            </a:r>
            <a:r>
              <a:rPr lang="ko-KR" altLang="en-US" sz="2600" b="1" dirty="0" smtClean="0">
                <a:latin typeface="HY견고딕" pitchFamily="18" charset="-127"/>
                <a:ea typeface="HY견고딕" pitchFamily="18" charset="-127"/>
              </a:rPr>
              <a:t> 운영 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매주 금요일 오후 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3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시 </a:t>
            </a:r>
            <a:endParaRPr lang="en-US" altLang="ko-KR" sz="2600" b="1" dirty="0" smtClean="0">
              <a:solidFill>
                <a:srgbClr val="7030A0"/>
              </a:solidFill>
              <a:latin typeface="바탕체" pitchFamily="17" charset="-127"/>
              <a:ea typeface="바탕체" pitchFamily="17" charset="-127"/>
            </a:endParaRPr>
          </a:p>
          <a:p>
            <a:endParaRPr lang="ko-KR" altLang="en-US" sz="2600" b="1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ko-KR" altLang="en-US" sz="2600" b="1" dirty="0" smtClean="0">
                <a:latin typeface="바탕체" pitchFamily="17" charset="-127"/>
                <a:ea typeface="바탕체" pitchFamily="17" charset="-127"/>
              </a:rPr>
              <a:t> 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- </a:t>
            </a:r>
            <a:r>
              <a:rPr lang="ko-KR" altLang="en-US" sz="2600" b="1" dirty="0" smtClean="0">
                <a:latin typeface="HY견고딕" pitchFamily="18" charset="-127"/>
                <a:ea typeface="HY견고딕" pitchFamily="18" charset="-127"/>
              </a:rPr>
              <a:t>독거노인 지원 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: 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2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가정 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- 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각 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84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만원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년 </a:t>
            </a:r>
            <a:endParaRPr lang="en-US" altLang="ko-KR" sz="2600" b="1" dirty="0" smtClean="0">
              <a:solidFill>
                <a:srgbClr val="7030A0"/>
              </a:solidFill>
              <a:latin typeface="바탕체" pitchFamily="17" charset="-127"/>
              <a:ea typeface="바탕체" pitchFamily="17" charset="-127"/>
            </a:endParaRPr>
          </a:p>
          <a:p>
            <a:endParaRPr lang="ko-KR" altLang="en-US" sz="2600" b="1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ko-KR" altLang="en-US" sz="2600" b="1" dirty="0" smtClean="0">
                <a:latin typeface="바탕체" pitchFamily="17" charset="-127"/>
                <a:ea typeface="바탕체" pitchFamily="17" charset="-127"/>
              </a:rPr>
              <a:t> 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- </a:t>
            </a:r>
            <a:r>
              <a:rPr lang="ko-KR" altLang="en-US" sz="2600" b="1" dirty="0" err="1" smtClean="0">
                <a:latin typeface="HY견고딕" pitchFamily="18" charset="-127"/>
                <a:ea typeface="HY견고딕" pitchFamily="18" charset="-127"/>
              </a:rPr>
              <a:t>연령회</a:t>
            </a:r>
            <a:r>
              <a:rPr lang="ko-KR" altLang="en-US" sz="2600" b="1" dirty="0" smtClean="0">
                <a:latin typeface="HY견고딕" pitchFamily="18" charset="-127"/>
                <a:ea typeface="HY견고딕" pitchFamily="18" charset="-127"/>
              </a:rPr>
              <a:t> 활동 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: </a:t>
            </a:r>
            <a:r>
              <a:rPr lang="ko-KR" altLang="en-US" sz="2600" b="1" dirty="0" err="1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성요셉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2600" b="1" dirty="0" err="1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신우회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,</a:t>
            </a:r>
            <a:r>
              <a:rPr lang="ko-KR" altLang="en-US" sz="2600" b="1" dirty="0" err="1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안나회원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 자동</a:t>
            </a:r>
            <a:endParaRPr lang="en-US" altLang="ko-KR" sz="2600" b="1" dirty="0" smtClean="0">
              <a:solidFill>
                <a:srgbClr val="7030A0"/>
              </a:solidFill>
              <a:latin typeface="바탕체" pitchFamily="17" charset="-127"/>
              <a:ea typeface="바탕체" pitchFamily="17" charset="-127"/>
            </a:endParaRPr>
          </a:p>
          <a:p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               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가입 권유 </a:t>
            </a:r>
            <a:endParaRPr lang="en-US" altLang="ko-KR" sz="2600" b="1" dirty="0" smtClean="0">
              <a:solidFill>
                <a:srgbClr val="7030A0"/>
              </a:solidFill>
              <a:latin typeface="바탕체" pitchFamily="17" charset="-127"/>
              <a:ea typeface="바탕체" pitchFamily="17" charset="-127"/>
            </a:endParaRPr>
          </a:p>
          <a:p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 - </a:t>
            </a:r>
            <a:r>
              <a:rPr lang="ko-KR" altLang="en-US" sz="2600" b="1" dirty="0" smtClean="0">
                <a:latin typeface="HY견고딕" pitchFamily="18" charset="-127"/>
                <a:ea typeface="HY견고딕" pitchFamily="18" charset="-127"/>
              </a:rPr>
              <a:t>영정사진 찍기 </a:t>
            </a:r>
            <a:r>
              <a:rPr lang="en-US" altLang="ko-KR" sz="2600" b="1" dirty="0" smtClean="0">
                <a:latin typeface="바탕체" pitchFamily="17" charset="-127"/>
                <a:ea typeface="바탕체" pitchFamily="17" charset="-127"/>
              </a:rPr>
              <a:t>: </a:t>
            </a:r>
            <a:r>
              <a:rPr lang="en-US" altLang="ko-KR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87</a:t>
            </a:r>
            <a:r>
              <a:rPr lang="ko-KR" altLang="en-US" sz="2600" b="1" dirty="0" smtClean="0">
                <a:solidFill>
                  <a:srgbClr val="7030A0"/>
                </a:solidFill>
                <a:latin typeface="바탕체" pitchFamily="17" charset="-127"/>
                <a:ea typeface="바탕체" pitchFamily="17" charset="-127"/>
              </a:rPr>
              <a:t>명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3) </a:t>
            </a:r>
            <a:r>
              <a:rPr lang="ko-KR" altLang="en-US" sz="3200" b="1" dirty="0" smtClean="0"/>
              <a:t>노인 </a:t>
            </a:r>
            <a:r>
              <a:rPr lang="ko-KR" altLang="en-US" sz="3200" b="1" dirty="0" err="1" smtClean="0"/>
              <a:t>사목위한</a:t>
            </a:r>
            <a:r>
              <a:rPr lang="ko-KR" altLang="en-US" sz="3200" b="1" dirty="0" smtClean="0"/>
              <a:t> 예산배정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14283" y="1071546"/>
          <a:ext cx="8858311" cy="4955547"/>
        </p:xfrm>
        <a:graphic>
          <a:graphicData uri="http://schemas.openxmlformats.org/drawingml/2006/table">
            <a:tbl>
              <a:tblPr/>
              <a:tblGrid>
                <a:gridCol w="1629929"/>
                <a:gridCol w="1275597"/>
                <a:gridCol w="1346463"/>
                <a:gridCol w="992131"/>
                <a:gridCol w="1275597"/>
                <a:gridCol w="1417330"/>
                <a:gridCol w="921264"/>
              </a:tblGrid>
              <a:tr h="777755"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구분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2000" dirty="0">
                          <a:solidFill>
                            <a:srgbClr val="000000"/>
                          </a:solidFill>
                          <a:latin typeface="굴림"/>
                        </a:rPr>
                        <a:t>내용</a:t>
                      </a:r>
                      <a:endParaRPr lang="ko-KR" altLang="en-US" sz="32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작 년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금 년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96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0" i="0">
                          <a:solidFill>
                            <a:srgbClr val="000000"/>
                          </a:solidFill>
                          <a:latin typeface="굴림"/>
                        </a:rPr>
                        <a:t>예산</a:t>
                      </a:r>
                      <a:r>
                        <a:rPr lang="en-US" altLang="ko-KR" sz="2000" b="0" i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b="0" i="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  <a:r>
                        <a:rPr lang="en-US" altLang="ko-KR" sz="2000" b="0" i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32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집행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전체예산 대비비율</a:t>
                      </a:r>
                      <a:r>
                        <a:rPr lang="en-US" altLang="ko-KR" sz="16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집행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전체예산 대비비율</a:t>
                      </a:r>
                      <a:r>
                        <a:rPr lang="en-US" altLang="ko-KR" sz="16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ko-KR" altLang="en-US" sz="32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5507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독거노인 </a:t>
                      </a:r>
                      <a:endParaRPr lang="en-US" altLang="ko-KR" sz="1800" b="1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복지지원비등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2,880,000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2,880,000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0.4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2,880,000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2,640,000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0.4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52652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노인단체 </a:t>
                      </a:r>
                      <a:endParaRPr lang="en-US" altLang="ko-KR" sz="2000" b="1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0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지원비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2,400,000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2,400,000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0.4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2,400,000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2,200,000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0.3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571604" y="1571612"/>
            <a:ext cx="642942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7200" dirty="0" smtClean="0">
                <a:ea typeface="휴먼둥근헤드라인" pitchFamily="18" charset="-127"/>
              </a:rPr>
              <a:t>Ⅳ. </a:t>
            </a:r>
            <a:r>
              <a:rPr lang="ko-KR" altLang="en-US" sz="7200" dirty="0" smtClean="0">
                <a:ea typeface="휴먼둥근헤드라인" pitchFamily="18" charset="-127"/>
              </a:rPr>
              <a:t>청소년</a:t>
            </a:r>
            <a:r>
              <a:rPr lang="en-US" altLang="ko-KR" sz="7200" dirty="0" smtClean="0">
                <a:ea typeface="휴먼둥근헤드라인" pitchFamily="18" charset="-127"/>
              </a:rPr>
              <a:t>,</a:t>
            </a:r>
          </a:p>
          <a:p>
            <a:r>
              <a:rPr lang="ko-KR" altLang="en-US" sz="7200" dirty="0" smtClean="0">
                <a:ea typeface="휴먼둥근헤드라인" pitchFamily="18" charset="-127"/>
              </a:rPr>
              <a:t>청년사목 현황 </a:t>
            </a:r>
          </a:p>
          <a:p>
            <a:r>
              <a:rPr lang="en-US" altLang="ko-K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교구 </a:t>
            </a:r>
            <a:r>
              <a:rPr lang="ko-KR" altLang="en-US" sz="4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청소년국</a:t>
            </a:r>
            <a:r>
              <a:rPr lang="ko-KR" altLang="en-US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관련분야</a:t>
            </a:r>
            <a:r>
              <a:rPr lang="en-US" altLang="ko-K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4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67</a:t>
            </a:fld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642910" y="1000108"/>
          <a:ext cx="8143932" cy="5361178"/>
        </p:xfrm>
        <a:graphic>
          <a:graphicData uri="http://schemas.openxmlformats.org/drawingml/2006/table">
            <a:tbl>
              <a:tblPr/>
              <a:tblGrid>
                <a:gridCol w="8143932"/>
              </a:tblGrid>
              <a:tr h="3005585">
                <a:tc>
                  <a:txBody>
                    <a:bodyPr/>
                    <a:lstStyle/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en-US" altLang="ko-KR" sz="2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 1</a:t>
                      </a:r>
                      <a:r>
                        <a:rPr lang="en-US" altLang="ko-KR" sz="24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. </a:t>
                      </a:r>
                      <a:r>
                        <a:rPr lang="ko-KR" altLang="en-US" sz="24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기도의 생활화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r>
                        <a:rPr lang="ko-KR" altLang="en-US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매일 한 번씩 기도하는 시간 갖기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  </a:t>
                      </a:r>
                      <a:r>
                        <a:rPr lang="ko-KR" altLang="en-US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정기적으로 성서를 읽고 쓰기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  </a:t>
                      </a:r>
                      <a:r>
                        <a:rPr lang="ko-KR" altLang="en-US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성당의 각종 행사와 미사에 적극 </a:t>
                      </a:r>
                      <a:r>
                        <a:rPr lang="ko-KR" altLang="en-US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동참하기</a:t>
                      </a:r>
                      <a:endParaRPr lang="ko-KR" altLang="en-US" sz="2000" b="1" dirty="0">
                        <a:solidFill>
                          <a:srgbClr val="FFFF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4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 </a:t>
                      </a:r>
                      <a:r>
                        <a:rPr lang="ko-KR" altLang="en-US" sz="2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 </a:t>
                      </a:r>
                      <a:r>
                        <a:rPr lang="en-US" altLang="ko-KR" sz="2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</a:t>
                      </a:r>
                      <a:r>
                        <a:rPr lang="en-US" altLang="ko-KR" sz="24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. </a:t>
                      </a:r>
                      <a:r>
                        <a:rPr lang="ko-KR" altLang="en-US" sz="24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함께 기도하는 화목한 가정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r>
                        <a:rPr lang="ko-KR" altLang="en-US" sz="2000" b="1" dirty="0">
                          <a:solidFill>
                            <a:srgbClr val="7030A0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r>
                        <a:rPr lang="ko-KR" altLang="en-US" sz="2000" b="1" dirty="0" smtClean="0">
                          <a:solidFill>
                            <a:srgbClr val="7030A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가족과 함께 기도하기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  </a:t>
                      </a:r>
                      <a:r>
                        <a:rPr lang="ko-KR" altLang="en-US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가족을 위해 기도하기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  </a:t>
                      </a:r>
                      <a:r>
                        <a:rPr lang="ko-KR" altLang="en-US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가족에게 사랑을 실천하기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400" b="0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 </a:t>
                      </a:r>
                      <a:r>
                        <a:rPr lang="ko-KR" altLang="en-US" sz="2400" b="0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2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3</a:t>
                      </a:r>
                      <a:r>
                        <a:rPr lang="en-US" altLang="ko-KR" sz="24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. </a:t>
                      </a:r>
                      <a:r>
                        <a:rPr lang="ko-KR" altLang="en-US" sz="2400" b="0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이웃 안에서의 신앙생활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r>
                        <a:rPr lang="ko-KR" altLang="en-US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학교 등에서 식사 전후 기도하기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  </a:t>
                      </a:r>
                      <a:r>
                        <a:rPr lang="ko-KR" altLang="en-US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친구</a:t>
                      </a:r>
                      <a:r>
                        <a:rPr lang="en-US" altLang="ko-KR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동료</a:t>
                      </a:r>
                      <a:r>
                        <a:rPr lang="en-US" altLang="ko-KR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이웃을 위해 기도하기</a:t>
                      </a:r>
                    </a:p>
                    <a:p>
                      <a:pPr algn="just">
                        <a:lnSpc>
                          <a:spcPct val="140000"/>
                        </a:lnSpc>
                      </a:pP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  </a:t>
                      </a:r>
                      <a:r>
                        <a:rPr lang="ko-KR" altLang="en-US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2000" b="1" dirty="0" smtClean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어려운 이웃을 위해 나눔 실천하기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10956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42910" y="272457"/>
            <a:ext cx="8143932" cy="584775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사목중점사항</a:t>
            </a:r>
            <a:r>
              <a:rPr lang="en-US" altLang="ko-K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특기사항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571472" y="1214422"/>
          <a:ext cx="8001058" cy="5113020"/>
        </p:xfrm>
        <a:graphic>
          <a:graphicData uri="http://schemas.openxmlformats.org/drawingml/2006/table">
            <a:tbl>
              <a:tblPr/>
              <a:tblGrid>
                <a:gridCol w="1428761"/>
                <a:gridCol w="857256"/>
                <a:gridCol w="928693"/>
                <a:gridCol w="785819"/>
                <a:gridCol w="1083872"/>
                <a:gridCol w="1459422"/>
                <a:gridCol w="1457235"/>
              </a:tblGrid>
              <a:tr h="78581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교적수</a:t>
                      </a:r>
                      <a:endParaRPr lang="ko-KR" altLang="en-US" sz="4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등록수</a:t>
                      </a:r>
                      <a:endParaRPr lang="ko-KR" altLang="en-US" sz="4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등록한 학생 중 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평균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교리 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출석수</a:t>
                      </a:r>
                      <a:endParaRPr lang="ko-KR" altLang="en-US" sz="4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72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학기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학기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22809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유아부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61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59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9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13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9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14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9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16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9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13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14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9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20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19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9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19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25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9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합계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155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149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50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53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72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71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71472" y="428604"/>
            <a:ext cx="8001056" cy="646331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ko-KR" altLang="en-US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초등부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학생현황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69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571472" y="1428736"/>
          <a:ext cx="7786742" cy="4152138"/>
        </p:xfrm>
        <a:graphic>
          <a:graphicData uri="http://schemas.openxmlformats.org/drawingml/2006/table">
            <a:tbl>
              <a:tblPr/>
              <a:tblGrid>
                <a:gridCol w="2675382"/>
                <a:gridCol w="831203"/>
                <a:gridCol w="493943"/>
                <a:gridCol w="462856"/>
                <a:gridCol w="831203"/>
                <a:gridCol w="831203"/>
                <a:gridCol w="831203"/>
                <a:gridCol w="829749"/>
              </a:tblGrid>
              <a:tr h="28155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2009</a:t>
                      </a:r>
                      <a:r>
                        <a:rPr lang="ko-KR" altLang="en-US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년 </a:t>
                      </a:r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r>
                        <a:rPr lang="ko-KR" altLang="en-US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월</a:t>
                      </a:r>
                      <a:endParaRPr lang="en-US" altLang="ko-KR" sz="2400" b="1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ko-KR" altLang="en-US" sz="24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교사수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남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여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합계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8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8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5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교사 </a:t>
                      </a:r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경력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세부기록 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</a:t>
                      </a:r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</a:t>
                      </a:r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3</a:t>
                      </a:r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4</a:t>
                      </a:r>
                      <a:r>
                        <a:rPr lang="ko-KR" altLang="en-US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5</a:t>
                      </a:r>
                      <a:r>
                        <a:rPr lang="ko-KR" altLang="en-US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년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년 이상</a:t>
                      </a:r>
                      <a:endParaRPr lang="ko-KR" altLang="en-US" sz="3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5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5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 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55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전체 </a:t>
                      </a:r>
                      <a:r>
                        <a:rPr lang="ko-KR" altLang="en-US" sz="2400" b="0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교사중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자모 </a:t>
                      </a:r>
                      <a:r>
                        <a:rPr lang="ko-KR" altLang="en-US" sz="2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교사수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 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5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한 해 </a:t>
                      </a:r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동안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그만둔 교리교사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남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여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합계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-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3200" b="1" i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3</a:t>
                      </a:r>
                      <a:endParaRPr lang="ko-KR" altLang="en-US" sz="4400" b="1" i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3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0034" y="428604"/>
            <a:ext cx="7929618" cy="646331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ko-KR" altLang="en-US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초등부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교리교사 현황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70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2" y="857232"/>
          <a:ext cx="8929718" cy="5783580"/>
        </p:xfrm>
        <a:graphic>
          <a:graphicData uri="http://schemas.openxmlformats.org/drawingml/2006/table">
            <a:tbl>
              <a:tblPr/>
              <a:tblGrid>
                <a:gridCol w="2393673"/>
                <a:gridCol w="1634379"/>
                <a:gridCol w="1634379"/>
                <a:gridCol w="1634379"/>
                <a:gridCol w="1632908"/>
              </a:tblGrid>
              <a:tr h="30658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3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3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여름행사 </a:t>
                      </a:r>
                      <a:endParaRPr lang="en-US" altLang="ko-KR" sz="32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3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신앙학교</a:t>
                      </a:r>
                      <a:r>
                        <a:rPr lang="en-US" altLang="ko-KR" sz="3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3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캠프</a:t>
                      </a:r>
                      <a:r>
                        <a:rPr lang="en-US" altLang="ko-KR" sz="3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4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3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겨울 </a:t>
                      </a:r>
                      <a:r>
                        <a:rPr lang="ko-KR" altLang="en-US" sz="3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행사</a:t>
                      </a:r>
                      <a:endParaRPr lang="en-US" altLang="ko-KR" sz="32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altLang="ko-KR" sz="3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3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성탄제</a:t>
                      </a:r>
                      <a:r>
                        <a:rPr lang="en-US" altLang="ko-KR" sz="3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4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34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22339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유아부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9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9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9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9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9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9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9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합계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6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26</a:t>
                      </a:r>
                      <a:endParaRPr lang="ko-KR" altLang="en-US" sz="48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6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30</a:t>
                      </a:r>
                      <a:endParaRPr lang="ko-KR" altLang="en-US" sz="48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14282" y="214290"/>
            <a:ext cx="8929718" cy="646331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ko-KR" altLang="en-US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초등부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행사 참가 현황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71</a:t>
            </a:fld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357158" y="1142984"/>
          <a:ext cx="8143930" cy="5113020"/>
        </p:xfrm>
        <a:graphic>
          <a:graphicData uri="http://schemas.openxmlformats.org/drawingml/2006/table">
            <a:tbl>
              <a:tblPr/>
              <a:tblGrid>
                <a:gridCol w="2067326"/>
                <a:gridCol w="1007015"/>
                <a:gridCol w="1007015"/>
                <a:gridCol w="1007015"/>
                <a:gridCol w="1007015"/>
                <a:gridCol w="1024272"/>
                <a:gridCol w="1024272"/>
              </a:tblGrid>
              <a:tr h="28155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유아 세례</a:t>
                      </a:r>
                      <a:endParaRPr lang="ko-KR" altLang="en-US" sz="4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첫 영성체 </a:t>
                      </a:r>
                      <a:endParaRPr lang="ko-KR" altLang="en-US" sz="4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성당에 처음 나온 학생 </a:t>
                      </a:r>
                      <a:endParaRPr lang="ko-KR" altLang="en-US" sz="4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56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23393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유아부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15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34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34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34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34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34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34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40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3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합계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24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17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7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14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10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7</a:t>
                      </a:r>
                      <a:endParaRPr lang="ko-KR" altLang="en-US" sz="4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571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57158" y="357166"/>
            <a:ext cx="8143932" cy="584775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주일학교 나온 </a:t>
            </a:r>
            <a:r>
              <a:rPr lang="ko-KR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학생중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세부 현황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72</a:t>
            </a:fld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571472" y="1322533"/>
          <a:ext cx="8072494" cy="4963987"/>
        </p:xfrm>
        <a:graphic>
          <a:graphicData uri="http://schemas.openxmlformats.org/drawingml/2006/table">
            <a:tbl>
              <a:tblPr/>
              <a:tblGrid>
                <a:gridCol w="1146136"/>
                <a:gridCol w="1639946"/>
                <a:gridCol w="3000396"/>
                <a:gridCol w="2286016"/>
              </a:tblGrid>
              <a:tr h="350528"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항     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목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예   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산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474544">
                <a:tc gridSpan="3"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2009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년도 본당 전체 </a:t>
                      </a:r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결산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474544">
                <a:tc gridSpan="3"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2009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년도 </a:t>
                      </a:r>
                      <a:r>
                        <a:rPr lang="ko-KR" altLang="en-US" sz="2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초등부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본당 전체 </a:t>
                      </a:r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결산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8,289,060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620231"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본당</a:t>
                      </a:r>
                    </a:p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지원금</a:t>
                      </a: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상세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내역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겨울신앙학교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680,000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2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여름행사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캠프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신앙학교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2,850,000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2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학생 간식비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2,133,670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0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교리교사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분야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교사 전체 지원비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2,075,600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31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교사 전체 지원비중</a:t>
                      </a:r>
                    </a:p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교사교육비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1,172,000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724"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자모회 간식 </a:t>
                      </a:r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지원금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1,922,410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366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0034" y="343895"/>
            <a:ext cx="8143932" cy="584775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en-US" altLang="ko-K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2009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 </a:t>
            </a:r>
            <a:r>
              <a:rPr lang="ko-KR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초등부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결산분야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mtClean="0"/>
              <a:pPr/>
              <a:t>73</a:t>
            </a:fld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357158" y="357166"/>
            <a:ext cx="8143932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중고등부</a:t>
            </a:r>
            <a:r>
              <a:rPr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학생현황</a:t>
            </a:r>
            <a:endParaRPr lang="ko-KR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28596" y="1142984"/>
          <a:ext cx="8143931" cy="4929223"/>
        </p:xfrm>
        <a:graphic>
          <a:graphicData uri="http://schemas.openxmlformats.org/drawingml/2006/table">
            <a:tbl>
              <a:tblPr/>
              <a:tblGrid>
                <a:gridCol w="1940853"/>
                <a:gridCol w="916667"/>
                <a:gridCol w="928694"/>
                <a:gridCol w="714380"/>
                <a:gridCol w="705469"/>
                <a:gridCol w="1494397"/>
                <a:gridCol w="1443471"/>
              </a:tblGrid>
              <a:tr h="94255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교적수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등록수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등록한 학생 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평균 교리 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출석수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902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학기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학기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49025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21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24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16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16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25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23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30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32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25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31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20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25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487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137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151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19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17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27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25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854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74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357166"/>
            <a:ext cx="8143932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중고등부</a:t>
            </a:r>
            <a:r>
              <a:rPr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교리교사 현황</a:t>
            </a:r>
            <a:endParaRPr lang="ko-KR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357158" y="1214422"/>
          <a:ext cx="8072495" cy="4274058"/>
        </p:xfrm>
        <a:graphic>
          <a:graphicData uri="http://schemas.openxmlformats.org/drawingml/2006/table">
            <a:tbl>
              <a:tblPr/>
              <a:tblGrid>
                <a:gridCol w="2751370"/>
                <a:gridCol w="854811"/>
                <a:gridCol w="854811"/>
                <a:gridCol w="65083"/>
                <a:gridCol w="65083"/>
                <a:gridCol w="854811"/>
                <a:gridCol w="854811"/>
                <a:gridCol w="853316"/>
                <a:gridCol w="65083"/>
                <a:gridCol w="853316"/>
              </a:tblGrid>
              <a:tr h="28155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en-US" altLang="ko-KR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2009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년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월 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교사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5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교사경력 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세부기록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신입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년 이상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5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55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전체교사 중 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대학생수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5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한 해 동안 그만둔 교리교사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그만둔 사유</a:t>
                      </a: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5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학업</a:t>
                      </a:r>
                    </a:p>
                  </a:txBody>
                  <a:tcPr marL="17907" marR="17907" marT="17907" marB="17907" anchor="ctr">
                    <a:lnL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980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75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1472" y="357166"/>
            <a:ext cx="8072494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중고등부</a:t>
            </a:r>
            <a:r>
              <a:rPr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행사참가 현황</a:t>
            </a:r>
            <a:endParaRPr lang="ko-KR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71471" y="1142981"/>
          <a:ext cx="8072495" cy="5425440"/>
        </p:xfrm>
        <a:graphic>
          <a:graphicData uri="http://schemas.openxmlformats.org/drawingml/2006/table">
            <a:tbl>
              <a:tblPr/>
              <a:tblGrid>
                <a:gridCol w="2001071"/>
                <a:gridCol w="1011713"/>
                <a:gridCol w="1011713"/>
                <a:gridCol w="1011713"/>
                <a:gridCol w="1011713"/>
                <a:gridCol w="1012286"/>
                <a:gridCol w="1012286"/>
              </a:tblGrid>
              <a:tr h="53363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여름행사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신앙학교</a:t>
                      </a: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캠프</a:t>
                      </a: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성탄제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겨울피정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9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3540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예비 </a:t>
                      </a: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r>
                        <a:rPr lang="en-US" altLang="ko-KR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중학교 </a:t>
                      </a: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중학교 </a:t>
                      </a: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중학교 </a:t>
                      </a: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  교  </a:t>
                      </a: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  교  </a:t>
                      </a:r>
                      <a:r>
                        <a:rPr lang="en-US" altLang="ko-KR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  교  </a:t>
                      </a:r>
                      <a:r>
                        <a:rPr lang="en-US" altLang="ko-KR" sz="24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5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3200" b="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합 계</a:t>
                      </a:r>
                      <a:endParaRPr lang="ko-KR" altLang="en-US" sz="3200" b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12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8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10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76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42910" y="558209"/>
            <a:ext cx="8001056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주일학교 </a:t>
            </a:r>
            <a:r>
              <a:rPr lang="ko-KR" altLang="en-U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학생중</a:t>
            </a:r>
            <a:r>
              <a:rPr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세례</a:t>
            </a:r>
            <a:r>
              <a:rPr lang="en-US" altLang="ko-K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</a:t>
            </a:r>
            <a:r>
              <a:rPr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견진</a:t>
            </a:r>
            <a:r>
              <a:rPr lang="en-US" altLang="ko-K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</a:t>
            </a:r>
            <a:r>
              <a:rPr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예비신자 현황</a:t>
            </a:r>
            <a:endParaRPr lang="ko-KR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571472" y="1347806"/>
          <a:ext cx="8072494" cy="4724400"/>
        </p:xfrm>
        <a:graphic>
          <a:graphicData uri="http://schemas.openxmlformats.org/drawingml/2006/table">
            <a:tbl>
              <a:tblPr/>
              <a:tblGrid>
                <a:gridCol w="2049198"/>
                <a:gridCol w="998181"/>
                <a:gridCol w="998181"/>
                <a:gridCol w="998181"/>
                <a:gridCol w="998181"/>
                <a:gridCol w="1015286"/>
                <a:gridCol w="1015286"/>
              </a:tblGrid>
              <a:tr h="41716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세례성사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견진성사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예비신자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71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3891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  </a:t>
                      </a: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1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  </a:t>
                      </a: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1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중  </a:t>
                      </a: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1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  </a:t>
                      </a: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1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  </a:t>
                      </a: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1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  </a:t>
                      </a: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학년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1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3200" b="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합  계</a:t>
                      </a:r>
                      <a:endParaRPr lang="ko-KR" altLang="en-US" sz="3200" b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824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77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1472" y="415333"/>
            <a:ext cx="8143932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중고등부</a:t>
            </a:r>
            <a:r>
              <a:rPr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결산분야</a:t>
            </a:r>
            <a:endParaRPr lang="ko-KR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42910" y="1285860"/>
          <a:ext cx="8072495" cy="4823508"/>
        </p:xfrm>
        <a:graphic>
          <a:graphicData uri="http://schemas.openxmlformats.org/drawingml/2006/table">
            <a:tbl>
              <a:tblPr/>
              <a:tblGrid>
                <a:gridCol w="1116455"/>
                <a:gridCol w="2318680"/>
                <a:gridCol w="2318680"/>
                <a:gridCol w="2318680"/>
              </a:tblGrid>
              <a:tr h="387431"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항 목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예 산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642739">
                <a:tc gridSpan="3">
                  <a:txBody>
                    <a:bodyPr/>
                    <a:lstStyle/>
                    <a:p>
                      <a:pPr algn="l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 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2009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년 본당 전체 </a:t>
                      </a:r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결산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초등부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분야에 공통 기재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642739">
                <a:tc gridSpan="3">
                  <a:txBody>
                    <a:bodyPr/>
                    <a:lstStyle/>
                    <a:p>
                      <a:pPr algn="l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 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2009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년 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중 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․ </a:t>
                      </a:r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고등부</a:t>
                      </a:r>
                      <a:endParaRPr lang="en-US" altLang="ko-KR" sz="20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l"/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본당 전체 </a:t>
                      </a:r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결산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4,635,240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336369">
                <a:tc rowSpan="7"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본당</a:t>
                      </a:r>
                    </a:p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지원금</a:t>
                      </a:r>
                    </a:p>
                    <a:p>
                      <a:pPr algn="ctr"/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상세</a:t>
                      </a:r>
                      <a:endParaRPr lang="en-US" altLang="ko-KR" sz="20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내역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겨울행사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성탄제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180,000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3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여름행사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캠프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신앙학교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2,084,800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3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겨울피정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891,000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3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학생 </a:t>
                      </a:r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간식비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3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교리교사</a:t>
                      </a:r>
                      <a:endParaRPr lang="en-US" altLang="ko-KR" sz="20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분야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교사전체지원비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789,800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7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교사전체지원비중교사교육비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282,000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3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3 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지원비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피정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모임포함</a:t>
                      </a:r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48"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자모회 간식 </a:t>
                      </a:r>
                      <a:r>
                        <a:rPr lang="ko-KR" altLang="en-US" sz="20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지원금</a:t>
                      </a:r>
                      <a:endParaRPr lang="ko-KR" altLang="en-US" sz="20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1,798,560</a:t>
                      </a:r>
                      <a:r>
                        <a:rPr lang="ko-KR" altLang="en-US" sz="2000" b="0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776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78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8596" y="629647"/>
            <a:ext cx="8143932" cy="58477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청년부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활동현황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28596" y="1500172"/>
          <a:ext cx="8143932" cy="4000530"/>
        </p:xfrm>
        <a:graphic>
          <a:graphicData uri="http://schemas.openxmlformats.org/drawingml/2006/table">
            <a:tbl>
              <a:tblPr/>
              <a:tblGrid>
                <a:gridCol w="2057251"/>
                <a:gridCol w="897627"/>
                <a:gridCol w="1008982"/>
                <a:gridCol w="864842"/>
                <a:gridCol w="936912"/>
                <a:gridCol w="1225193"/>
                <a:gridCol w="1153125"/>
              </a:tblGrid>
              <a:tr h="666755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연령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교적수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등록수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실제 활동수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667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상반기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하반기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66675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20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~24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118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129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75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25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~29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158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196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75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30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~35</a:t>
                      </a:r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220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280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7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합 계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effectLst/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496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605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-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-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30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30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390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79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1472" y="915399"/>
            <a:ext cx="7929618" cy="58477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청년부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행사 참가 현황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71472" y="1928800"/>
          <a:ext cx="7929618" cy="4000530"/>
        </p:xfrm>
        <a:graphic>
          <a:graphicData uri="http://schemas.openxmlformats.org/drawingml/2006/table">
            <a:tbl>
              <a:tblPr/>
              <a:tblGrid>
                <a:gridCol w="4143404"/>
                <a:gridCol w="1857388"/>
                <a:gridCol w="1928826"/>
              </a:tblGrid>
              <a:tr h="666755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행사명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참가인원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667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6667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여름캠프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7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청년피정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75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지구 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청년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성가대회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8</a:t>
                      </a:r>
                      <a:endParaRPr lang="ko-KR" altLang="en-US" sz="28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75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합 </a:t>
                      </a:r>
                      <a:r>
                        <a:rPr lang="ko-KR" altLang="en-US" sz="2800" b="1" i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    계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23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28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288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1472" y="558209"/>
            <a:ext cx="7858180" cy="58477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청년부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세례 </a:t>
            </a:r>
            <a:r>
              <a:rPr lang="en-US" altLang="ko-K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돋움"/>
                <a:ea typeface="돋움"/>
              </a:rPr>
              <a:t>·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견진</a:t>
            </a:r>
            <a:r>
              <a:rPr lang="en-US" altLang="ko-K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돋움"/>
                <a:ea typeface="돋움"/>
              </a:rPr>
              <a:t> ·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예비신자 현황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71474" y="1357300"/>
          <a:ext cx="7858177" cy="4572030"/>
        </p:xfrm>
        <a:graphic>
          <a:graphicData uri="http://schemas.openxmlformats.org/drawingml/2006/table">
            <a:tbl>
              <a:tblPr/>
              <a:tblGrid>
                <a:gridCol w="2007749"/>
                <a:gridCol w="966694"/>
                <a:gridCol w="966694"/>
                <a:gridCol w="966694"/>
                <a:gridCol w="966694"/>
                <a:gridCol w="966694"/>
                <a:gridCol w="1016958"/>
              </a:tblGrid>
              <a:tr h="762005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연령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세례 성사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견진성사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예비신자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620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76200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20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~24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25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~29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14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30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~35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12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7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합 계</a:t>
                      </a:r>
                      <a:endParaRPr lang="ko-KR" altLang="en-US" sz="2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8</a:t>
                      </a:r>
                      <a:endParaRPr lang="ko-KR" altLang="en-US" sz="2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27</a:t>
                      </a:r>
                      <a:endParaRPr lang="ko-KR" altLang="en-US" sz="2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6</a:t>
                      </a:r>
                      <a:endParaRPr lang="ko-KR" altLang="en-US" sz="2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23</a:t>
                      </a:r>
                      <a:endParaRPr lang="ko-KR" altLang="en-US" sz="24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휴먼둥근헤드라인" pitchFamily="18" charset="-127"/>
                          <a:ea typeface="휴먼둥근헤드라인" pitchFamily="18" charset="-127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185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81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0034" y="571480"/>
            <a:ext cx="8143932" cy="58477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청년부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단체별 활동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00034" y="1285860"/>
          <a:ext cx="8072495" cy="4714909"/>
        </p:xfrm>
        <a:graphic>
          <a:graphicData uri="http://schemas.openxmlformats.org/drawingml/2006/table">
            <a:tbl>
              <a:tblPr/>
              <a:tblGrid>
                <a:gridCol w="1680059"/>
                <a:gridCol w="868699"/>
                <a:gridCol w="868699"/>
                <a:gridCol w="4655038"/>
              </a:tblGrid>
              <a:tr h="442995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단체명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활동인원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주요활동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4429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648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전례부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청년미사 전례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무료급식소 </a:t>
                      </a:r>
                      <a:r>
                        <a:rPr lang="ko-KR" altLang="en-US" sz="2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하상바오로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집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여정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99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성가대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9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청년성가 봉사 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648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밴드부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매월 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2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째주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청년미사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l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밴드봉사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648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율동찬양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매월 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r>
                        <a:rPr lang="ko-KR" altLang="en-US" sz="2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째주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청년미사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l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찬조출연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648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성서모임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18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수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금요일 </a:t>
                      </a:r>
                      <a:r>
                        <a:rPr lang="ko-KR" altLang="en-US" sz="24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성서나눔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모임</a:t>
                      </a:r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성서 연수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083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0034" y="500042"/>
            <a:ext cx="8143932" cy="58477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청년부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결산분야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00034" y="1500174"/>
          <a:ext cx="8072494" cy="4786349"/>
        </p:xfrm>
        <a:graphic>
          <a:graphicData uri="http://schemas.openxmlformats.org/drawingml/2006/table">
            <a:tbl>
              <a:tblPr/>
              <a:tblGrid>
                <a:gridCol w="2478986"/>
                <a:gridCol w="2796754"/>
                <a:gridCol w="2796754"/>
              </a:tblGrid>
              <a:tr h="701254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예산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701254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청년부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전체 본당 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결산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4,503,360</a:t>
                      </a: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701254"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본당지원금</a:t>
                      </a:r>
                    </a:p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상세내역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 교육비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1,095,000</a:t>
                      </a: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여름행사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879,000</a:t>
                      </a: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겨울 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행사</a:t>
                      </a:r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2800">
                          <a:solidFill>
                            <a:srgbClr val="000000"/>
                          </a:solidFill>
                          <a:latin typeface="굴림"/>
                        </a:rPr>
                        <a:t>635,150</a:t>
                      </a:r>
                      <a:r>
                        <a:rPr lang="ko-KR" altLang="en-US" sz="280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88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기타 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행사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1,246,960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2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단체 지원금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굴림"/>
                        </a:rPr>
                        <a:t>647,250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800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83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4348" y="2071678"/>
            <a:ext cx="7929586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Ⅴ.</a:t>
            </a:r>
            <a:r>
              <a:rPr lang="ko-KR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성소계발 현황 </a:t>
            </a:r>
          </a:p>
          <a:p>
            <a:r>
              <a:rPr lang="en-US" altLang="ko-KR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(</a:t>
            </a:r>
            <a:r>
              <a:rPr lang="ko-KR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교구 </a:t>
            </a:r>
            <a:r>
              <a:rPr lang="ko-KR" altLang="en-US" sz="4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성소국</a:t>
            </a:r>
            <a:r>
              <a:rPr lang="ko-KR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관련분야</a:t>
            </a:r>
            <a:r>
              <a:rPr lang="en-US" altLang="ko-KR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ko-KR" altLang="en-US" sz="4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1472" y="714356"/>
            <a:ext cx="34243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1. </a:t>
            </a:r>
            <a:r>
              <a:rPr lang="ko-KR" altLang="en-US" sz="3200" b="1" dirty="0" smtClean="0"/>
              <a:t>본당 출신 사제</a:t>
            </a:r>
            <a:endParaRPr lang="ko-KR" altLang="en-US" sz="32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714348" y="1357298"/>
          <a:ext cx="7786743" cy="1445926"/>
        </p:xfrm>
        <a:graphic>
          <a:graphicData uri="http://schemas.openxmlformats.org/drawingml/2006/table">
            <a:tbl>
              <a:tblPr/>
              <a:tblGrid>
                <a:gridCol w="292054"/>
                <a:gridCol w="1527513"/>
                <a:gridCol w="1527513"/>
                <a:gridCol w="1527513"/>
                <a:gridCol w="1527513"/>
                <a:gridCol w="1384637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성  명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세례명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소 속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서품 년도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현재 임지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586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김승현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베드로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서울대교구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2009</a:t>
                      </a:r>
                      <a:endParaRPr lang="ko-KR" altLang="en-US" sz="24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개봉동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42910" y="3429000"/>
            <a:ext cx="38347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2. </a:t>
            </a:r>
            <a:r>
              <a:rPr lang="ko-KR" altLang="en-US" sz="3200" b="1" dirty="0" smtClean="0"/>
              <a:t>본당 소속 </a:t>
            </a:r>
            <a:r>
              <a:rPr lang="ko-KR" altLang="en-US" sz="3200" b="1" dirty="0" err="1" smtClean="0"/>
              <a:t>신학생</a:t>
            </a:r>
            <a:endParaRPr lang="ko-KR" altLang="en-US" sz="320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714348" y="4143380"/>
          <a:ext cx="7786742" cy="1517364"/>
        </p:xfrm>
        <a:graphic>
          <a:graphicData uri="http://schemas.openxmlformats.org/drawingml/2006/table">
            <a:tbl>
              <a:tblPr/>
              <a:tblGrid>
                <a:gridCol w="286791"/>
                <a:gridCol w="1499990"/>
                <a:gridCol w="1999433"/>
                <a:gridCol w="1571636"/>
                <a:gridCol w="1571636"/>
                <a:gridCol w="857256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latin typeface="굴림"/>
                        </a:rPr>
                        <a:t>성  명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chemeClr val="tx1"/>
                          </a:solidFill>
                          <a:latin typeface="굴림"/>
                        </a:rPr>
                        <a:t>세례명</a:t>
                      </a:r>
                      <a:endParaRPr lang="ko-KR" altLang="en-US" sz="2400" b="0" i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chemeClr val="tx1"/>
                          </a:solidFill>
                          <a:latin typeface="굴림"/>
                        </a:rPr>
                        <a:t>소 속</a:t>
                      </a:r>
                      <a:endParaRPr lang="ko-KR" altLang="en-US" sz="2400" b="0" i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 smtClean="0">
                          <a:solidFill>
                            <a:schemeClr val="tx1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latin typeface="굴림"/>
                        </a:rPr>
                        <a:t>입회</a:t>
                      </a:r>
                      <a:r>
                        <a:rPr lang="en-US" altLang="ko-KR" sz="2400" b="0" i="0" dirty="0">
                          <a:solidFill>
                            <a:schemeClr val="tx1"/>
                          </a:solidFill>
                          <a:latin typeface="굴림"/>
                        </a:rPr>
                        <a:t>)</a:t>
                      </a:r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latin typeface="굴림"/>
                        </a:rPr>
                        <a:t>년도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chemeClr val="tx1"/>
                          </a:solidFill>
                          <a:latin typeface="굴림"/>
                        </a:rPr>
                        <a:t>비고</a:t>
                      </a:r>
                      <a:endParaRPr lang="ko-KR" altLang="en-US" sz="2400" b="0" i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586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chemeClr val="tx1"/>
                          </a:solidFill>
                          <a:latin typeface="굴림"/>
                        </a:rPr>
                        <a:t>1</a:t>
                      </a:r>
                      <a:endParaRPr lang="ko-KR" altLang="en-US" sz="2400" b="0" i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이현규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대건</a:t>
                      </a:r>
                      <a:endParaRPr lang="en-US" altLang="ko-KR" sz="2400" b="1" i="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1" i="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안드레아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latin typeface="굴림"/>
                        </a:rPr>
                        <a:t>서울대교구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latin typeface="굴림"/>
                        </a:rPr>
                        <a:t>2004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chemeClr val="tx1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612" marR="17612" marT="17612" marB="1761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42910" y="785794"/>
            <a:ext cx="47997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3. </a:t>
            </a:r>
            <a:r>
              <a:rPr lang="ko-KR" altLang="en-US" sz="3200" b="1" dirty="0" smtClean="0"/>
              <a:t>본당 소속 성소자 명단</a:t>
            </a:r>
            <a:endParaRPr lang="ko-KR" altLang="en-US" sz="32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928660" y="1500174"/>
          <a:ext cx="7572430" cy="4500594"/>
        </p:xfrm>
        <a:graphic>
          <a:graphicData uri="http://schemas.openxmlformats.org/drawingml/2006/table">
            <a:tbl>
              <a:tblPr/>
              <a:tblGrid>
                <a:gridCol w="453690"/>
                <a:gridCol w="1546574"/>
                <a:gridCol w="1785950"/>
                <a:gridCol w="1643074"/>
                <a:gridCol w="2143142"/>
              </a:tblGrid>
              <a:tr h="7500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성 </a:t>
                      </a: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 명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세 </a:t>
                      </a:r>
                      <a:r>
                        <a:rPr lang="ko-KR" altLang="en-US" sz="2400" b="1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례</a:t>
                      </a: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 명</a:t>
                      </a:r>
                      <a:endParaRPr lang="en-US" altLang="ko-KR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학 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소속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0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이현석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다 </a:t>
                      </a:r>
                      <a:r>
                        <a:rPr lang="ko-KR" altLang="en-US" sz="24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니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 엘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중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서울대교구</a:t>
                      </a:r>
                      <a:endParaRPr lang="en-US" altLang="ko-KR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0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이다열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다 </a:t>
                      </a:r>
                      <a:r>
                        <a:rPr lang="ko-KR" altLang="en-US" sz="24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윗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중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en-US" altLang="ko-KR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0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이다솔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라이문도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중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en-US" altLang="ko-KR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0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한승용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야 고 보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고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en-US" altLang="ko-KR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0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이현준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임마누엘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고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“</a:t>
                      </a:r>
                      <a:endParaRPr lang="en-US" altLang="ko-KR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8596" y="857232"/>
            <a:ext cx="38347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 smtClean="0"/>
              <a:t>4. </a:t>
            </a:r>
            <a:r>
              <a:rPr lang="ko-KR" altLang="en-US" sz="3200" b="1" dirty="0" smtClean="0"/>
              <a:t>본당 성소자 모임</a:t>
            </a:r>
            <a:endParaRPr lang="ko-KR" altLang="en-US" sz="32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71472" y="1633630"/>
          <a:ext cx="7929618" cy="3724195"/>
        </p:xfrm>
        <a:graphic>
          <a:graphicData uri="http://schemas.openxmlformats.org/drawingml/2006/table">
            <a:tbl>
              <a:tblPr/>
              <a:tblGrid>
                <a:gridCol w="3500462"/>
                <a:gridCol w="928694"/>
                <a:gridCol w="928694"/>
                <a:gridCol w="857256"/>
                <a:gridCol w="857256"/>
                <a:gridCol w="857256"/>
              </a:tblGrid>
              <a:tr h="7448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지 도 신 부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최우주 </a:t>
                      </a:r>
                      <a:r>
                        <a:rPr lang="ko-KR" altLang="en-US" sz="24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필립보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448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학  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중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고</a:t>
                      </a: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합계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8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교구사제성소지망자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8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수도성소지망자</a:t>
                      </a: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,</a:t>
                      </a: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8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회 합 방 법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</a:p>
                  </a:txBody>
                  <a:tcPr marL="90482" marR="90482" marT="45241" marB="452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87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0034" y="571480"/>
            <a:ext cx="32047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5. </a:t>
            </a:r>
            <a:r>
              <a:rPr lang="ko-KR" altLang="en-US" sz="3600" b="1" dirty="0" smtClean="0"/>
              <a:t>성소 후원회</a:t>
            </a:r>
            <a:endParaRPr lang="ko-KR" altLang="en-US" sz="36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857224" y="2000240"/>
          <a:ext cx="7786742" cy="4000531"/>
        </p:xfrm>
        <a:graphic>
          <a:graphicData uri="http://schemas.openxmlformats.org/drawingml/2006/table">
            <a:tbl>
              <a:tblPr/>
              <a:tblGrid>
                <a:gridCol w="1214446"/>
                <a:gridCol w="1895204"/>
                <a:gridCol w="176498"/>
                <a:gridCol w="1097228"/>
                <a:gridCol w="500430"/>
                <a:gridCol w="474044"/>
                <a:gridCol w="126583"/>
                <a:gridCol w="500429"/>
                <a:gridCol w="600627"/>
                <a:gridCol w="550534"/>
                <a:gridCol w="650719"/>
              </a:tblGrid>
              <a:tr h="4496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시작년도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2000" b="1" i="0">
                          <a:solidFill>
                            <a:srgbClr val="000000"/>
                          </a:solidFill>
                          <a:latin typeface="굴림"/>
                        </a:rPr>
                        <a:t>2000</a:t>
                      </a:r>
                      <a:r>
                        <a:rPr lang="ko-KR" altLang="en-US" sz="2000" b="1" i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회 원 수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0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17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>
                          <a:solidFill>
                            <a:srgbClr val="000000"/>
                          </a:solidFill>
                          <a:latin typeface="굴림"/>
                        </a:rPr>
                        <a:t>합계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17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6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지도신부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한재석 </a:t>
                      </a:r>
                      <a:r>
                        <a:rPr lang="ko-KR" altLang="en-US" sz="20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안드레아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후원회장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이종분</a:t>
                      </a:r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0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데오도라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9667">
                <a:tc rowSpan="6"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활동내용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정 기 회 합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매월 </a:t>
                      </a:r>
                      <a:r>
                        <a:rPr lang="ko-KR" altLang="en-US" sz="20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셋째주</a:t>
                      </a:r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 화요일 오전 </a:t>
                      </a:r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10</a:t>
                      </a:r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시 미사 후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528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회       원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 모집방법 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: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매주 화요일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굴림"/>
                        </a:rPr>
                        <a:t>성체조배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, </a:t>
                      </a:r>
                      <a:endParaRPr lang="en-US" altLang="ko-KR" sz="2000" b="1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          매일 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20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시 사제를 위한 고리기도  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96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>
                          <a:solidFill>
                            <a:srgbClr val="000000"/>
                          </a:solidFill>
                          <a:latin typeface="굴림"/>
                        </a:rPr>
                        <a:t>기금</a:t>
                      </a:r>
                      <a:r>
                        <a:rPr lang="en-US" altLang="ko-KR" sz="2000" b="1" i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b="1" i="0">
                          <a:solidFill>
                            <a:srgbClr val="000000"/>
                          </a:solidFill>
                          <a:latin typeface="굴림"/>
                        </a:rPr>
                        <a:t>회비</a:t>
                      </a:r>
                      <a:r>
                        <a:rPr lang="en-US" altLang="ko-KR" sz="2000" b="1" i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r>
                        <a:rPr lang="ko-KR" altLang="en-US" sz="2000" b="1" i="0">
                          <a:solidFill>
                            <a:srgbClr val="000000"/>
                          </a:solidFill>
                          <a:latin typeface="굴림"/>
                        </a:rPr>
                        <a:t>조성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 방    법 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: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커피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‧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음료 자판기 수익금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96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기금</a:t>
                      </a:r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회비</a:t>
                      </a:r>
                      <a:r>
                        <a:rPr lang="en-US" altLang="ko-KR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사용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본    당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7,726,348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96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교구납부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96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잔    액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4,903,381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굴림"/>
                        </a:rPr>
                        <a:t>원</a:t>
                      </a:r>
                    </a:p>
                  </a:txBody>
                  <a:tcPr marL="17565" marR="17565" marT="17565" marB="1756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85786" y="1285860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1) </a:t>
            </a:r>
            <a:r>
              <a:rPr lang="ko-KR" altLang="en-US" sz="3200" b="1" dirty="0" smtClean="0"/>
              <a:t>일반 현황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1472" y="1142984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2) </a:t>
            </a:r>
            <a:r>
              <a:rPr lang="ko-KR" altLang="en-US" sz="3200" b="1" dirty="0" smtClean="0"/>
              <a:t>교육 현황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28596" y="2071678"/>
          <a:ext cx="8286809" cy="1725344"/>
        </p:xfrm>
        <a:graphic>
          <a:graphicData uri="http://schemas.openxmlformats.org/drawingml/2006/table">
            <a:tbl>
              <a:tblPr/>
              <a:tblGrid>
                <a:gridCol w="1000133"/>
                <a:gridCol w="714380"/>
                <a:gridCol w="714379"/>
                <a:gridCol w="785818"/>
                <a:gridCol w="714380"/>
                <a:gridCol w="714380"/>
                <a:gridCol w="714380"/>
                <a:gridCol w="857257"/>
                <a:gridCol w="714380"/>
                <a:gridCol w="642942"/>
                <a:gridCol w="714380"/>
              </a:tblGrid>
              <a:tr h="387001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구      분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전년도</a:t>
                      </a:r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(2008</a:t>
                      </a:r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) </a:t>
                      </a:r>
                      <a:endParaRPr lang="ko-KR" altLang="en-US" sz="24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현    재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7001"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교구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연수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참여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남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녀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차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ko-KR" altLang="en-US" sz="2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r>
                        <a:rPr lang="ko-KR" altLang="en-US" sz="2400" b="0" i="0">
                          <a:solidFill>
                            <a:srgbClr val="000000"/>
                          </a:solidFill>
                          <a:latin typeface="굴림"/>
                        </a:rPr>
                        <a:t>차</a:t>
                      </a: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endParaRPr lang="ko-KR" altLang="en-US" sz="2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6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-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11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8" marR="17548" marT="17548" marB="175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89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428728" y="2285992"/>
            <a:ext cx="6508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휴먼둥근헤드라인" pitchFamily="18" charset="-127"/>
              </a:rPr>
              <a:t>Ⅵ.</a:t>
            </a:r>
            <a:r>
              <a:rPr lang="ko-KR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휴먼둥근헤드라인" pitchFamily="18" charset="-127"/>
              </a:rPr>
              <a:t>기타 사목 현황 </a:t>
            </a:r>
            <a:endParaRPr lang="ko-KR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80089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1. </a:t>
            </a:r>
            <a:r>
              <a:rPr lang="ko-KR" altLang="en-US" sz="4000" b="1" dirty="0" smtClean="0"/>
              <a:t>사회사목과 민족의 화해와 일치</a:t>
            </a:r>
            <a:endParaRPr lang="ko-KR" altLang="en-US" sz="4000" dirty="0"/>
          </a:p>
        </p:txBody>
      </p:sp>
      <p:sp>
        <p:nvSpPr>
          <p:cNvPr id="5" name="직사각형 4"/>
          <p:cNvSpPr/>
          <p:nvPr/>
        </p:nvSpPr>
        <p:spPr>
          <a:xfrm>
            <a:off x="285720" y="928670"/>
            <a:ext cx="864399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 smtClean="0"/>
              <a:t>① 본당이 속해 있는 </a:t>
            </a:r>
            <a:r>
              <a:rPr lang="ko-KR" altLang="en-US" sz="2800" b="1" dirty="0" smtClean="0"/>
              <a:t>지역의 특수성</a:t>
            </a:r>
          </a:p>
          <a:p>
            <a:r>
              <a:rPr lang="ko-KR" altLang="en-US" sz="2400" dirty="0" smtClean="0"/>
              <a:t> </a:t>
            </a:r>
            <a:r>
              <a:rPr lang="ko-KR" altLang="en-US" sz="2400" dirty="0" smtClean="0">
                <a:solidFill>
                  <a:srgbClr val="7030A0"/>
                </a:solidFill>
              </a:rPr>
              <a:t> 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강남 </a:t>
            </a:r>
            <a:r>
              <a:rPr lang="ko-KR" altLang="en-US" sz="2800" b="1" dirty="0" err="1" smtClean="0">
                <a:solidFill>
                  <a:srgbClr val="7030A0"/>
                </a:solidFill>
              </a:rPr>
              <a:t>빅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3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로 분류되는 지역임에도 불구하고 제반  </a:t>
            </a:r>
            <a:endParaRPr lang="en-US" altLang="ko-KR" sz="2800" b="1" dirty="0" smtClean="0">
              <a:solidFill>
                <a:srgbClr val="7030A0"/>
              </a:solidFill>
            </a:endParaRPr>
          </a:p>
          <a:p>
            <a:r>
              <a:rPr lang="en-US" altLang="ko-KR" sz="2800" b="1" dirty="0" smtClean="0">
                <a:solidFill>
                  <a:srgbClr val="7030A0"/>
                </a:solidFill>
              </a:rPr>
              <a:t>    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여건은  비교적 열악한 형편 </a:t>
            </a:r>
          </a:p>
          <a:p>
            <a:r>
              <a:rPr lang="ko-KR" altLang="en-US" sz="2800" b="1" dirty="0" smtClean="0">
                <a:solidFill>
                  <a:srgbClr val="7030A0"/>
                </a:solidFill>
              </a:rPr>
              <a:t>  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- 1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개의 중형 아파트 단지 외에 대부분이</a:t>
            </a:r>
            <a:endParaRPr lang="en-US" altLang="ko-KR" sz="2800" b="1" dirty="0" smtClean="0">
              <a:solidFill>
                <a:srgbClr val="7030A0"/>
              </a:solidFill>
            </a:endParaRPr>
          </a:p>
          <a:p>
            <a:r>
              <a:rPr lang="ko-KR" altLang="en-US" sz="2800" b="1" dirty="0" smtClean="0">
                <a:solidFill>
                  <a:srgbClr val="7030A0"/>
                </a:solidFill>
              </a:rPr>
              <a:t>     연립주택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상가주택 </a:t>
            </a:r>
            <a:endParaRPr lang="en-US" altLang="ko-KR" sz="2800" b="1" dirty="0" smtClean="0">
              <a:solidFill>
                <a:srgbClr val="7030A0"/>
              </a:solidFill>
            </a:endParaRPr>
          </a:p>
          <a:p>
            <a:r>
              <a:rPr lang="ko-KR" altLang="en-US" sz="2800" b="1" dirty="0" smtClean="0">
                <a:solidFill>
                  <a:srgbClr val="7030A0"/>
                </a:solidFill>
              </a:rPr>
              <a:t>  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독거노인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800" b="1" dirty="0" err="1" smtClean="0">
                <a:solidFill>
                  <a:srgbClr val="7030A0"/>
                </a:solidFill>
              </a:rPr>
              <a:t>편부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편모가정 </a:t>
            </a:r>
          </a:p>
          <a:p>
            <a:r>
              <a:rPr lang="ko-KR" altLang="en-US" sz="2800" b="1" dirty="0" smtClean="0">
                <a:solidFill>
                  <a:srgbClr val="7030A0"/>
                </a:solidFill>
              </a:rPr>
              <a:t>  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단독 세대 많으며 잦은 주거지 이동 </a:t>
            </a:r>
          </a:p>
          <a:p>
            <a:r>
              <a:rPr lang="ko-KR" altLang="en-US" sz="2800" b="1" dirty="0" smtClean="0">
                <a:solidFill>
                  <a:srgbClr val="7030A0"/>
                </a:solidFill>
              </a:rPr>
              <a:t>  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소득 및 학력 수준의 다양한 분포</a:t>
            </a:r>
            <a:endParaRPr lang="en-US" altLang="ko-KR" sz="2800" b="1" dirty="0" smtClean="0">
              <a:solidFill>
                <a:srgbClr val="7030A0"/>
              </a:solidFill>
            </a:endParaRPr>
          </a:p>
          <a:p>
            <a:r>
              <a:rPr lang="ko-KR" altLang="en-US" sz="2400" b="1" dirty="0" smtClean="0"/>
              <a:t/>
            </a:r>
            <a:br>
              <a:rPr lang="ko-KR" altLang="en-US" sz="2400" b="1" dirty="0" smtClean="0"/>
            </a:br>
            <a:r>
              <a:rPr lang="ko-KR" altLang="en-US" sz="2800" dirty="0" smtClean="0"/>
              <a:t>② 본당 관할에 다른 종교 및 교류 상황 </a:t>
            </a:r>
          </a:p>
          <a:p>
            <a:r>
              <a:rPr lang="ko-KR" altLang="en-US" sz="2800" dirty="0" smtClean="0"/>
              <a:t>  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대형 개신교회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(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임마누엘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)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및 중소형 교회 산재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, </a:t>
            </a:r>
          </a:p>
          <a:p>
            <a:r>
              <a:rPr lang="en-US" altLang="ko-KR" sz="2800" b="1" dirty="0" smtClean="0">
                <a:solidFill>
                  <a:srgbClr val="7030A0"/>
                </a:solidFill>
              </a:rPr>
              <a:t>    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기타 일부 무속신앙 등 </a:t>
            </a:r>
          </a:p>
          <a:p>
            <a:r>
              <a:rPr lang="ko-KR" altLang="en-US" sz="2800" b="1" dirty="0" smtClean="0">
                <a:solidFill>
                  <a:srgbClr val="7030A0"/>
                </a:solidFill>
              </a:rPr>
              <a:t>  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특별한 교류는 없음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. </a:t>
            </a:r>
            <a:endParaRPr lang="ko-KR" altLang="en-US" sz="2400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91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14282" y="1142984"/>
            <a:ext cx="864399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dirty="0" smtClean="0"/>
              <a:t>③ 본당 주위의 지역사회 활동에 참여여부 </a:t>
            </a:r>
          </a:p>
          <a:p>
            <a:r>
              <a:rPr lang="ko-KR" altLang="en-US" sz="3200" dirty="0" smtClean="0"/>
              <a:t>  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 </a:t>
            </a:r>
            <a:r>
              <a:rPr lang="en-US" altLang="ko-KR" sz="32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본당 </a:t>
            </a:r>
            <a:r>
              <a:rPr lang="ko-KR" altLang="en-US" sz="3200" b="1" dirty="0" err="1" smtClean="0">
                <a:solidFill>
                  <a:srgbClr val="7030A0"/>
                </a:solidFill>
              </a:rPr>
              <a:t>레지오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 단체 위주로 </a:t>
            </a:r>
            <a:r>
              <a:rPr lang="ko-KR" altLang="en-US" sz="3200" b="1" dirty="0" err="1" smtClean="0">
                <a:solidFill>
                  <a:srgbClr val="7030A0"/>
                </a:solidFill>
              </a:rPr>
              <a:t>하상바오로집</a:t>
            </a:r>
            <a:endParaRPr lang="en-US" altLang="ko-KR" sz="3200" b="1" dirty="0" smtClean="0">
              <a:solidFill>
                <a:srgbClr val="7030A0"/>
              </a:solidFill>
            </a:endParaRPr>
          </a:p>
          <a:p>
            <a:r>
              <a:rPr lang="en-US" altLang="ko-KR" sz="3200" b="1" dirty="0" smtClean="0">
                <a:solidFill>
                  <a:srgbClr val="7030A0"/>
                </a:solidFill>
              </a:rPr>
              <a:t>     (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가락시장</a:t>
            </a:r>
            <a:r>
              <a:rPr lang="en-US" altLang="ko-KR" sz="3200" b="1" dirty="0" smtClean="0">
                <a:solidFill>
                  <a:srgbClr val="7030A0"/>
                </a:solidFill>
              </a:rPr>
              <a:t>),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경찰병원 봉사 및  독거노인         </a:t>
            </a:r>
            <a:endParaRPr lang="en-US" altLang="ko-KR" sz="3200" b="1" dirty="0" smtClean="0">
              <a:solidFill>
                <a:srgbClr val="7030A0"/>
              </a:solidFill>
            </a:endParaRPr>
          </a:p>
          <a:p>
            <a:r>
              <a:rPr lang="en-US" altLang="ko-KR" sz="3200" b="1" dirty="0" smtClean="0">
                <a:solidFill>
                  <a:srgbClr val="7030A0"/>
                </a:solidFill>
              </a:rPr>
              <a:t>    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방문</a:t>
            </a:r>
            <a:r>
              <a:rPr lang="en-US" altLang="ko-KR" sz="32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남한산성 </a:t>
            </a:r>
            <a:r>
              <a:rPr lang="en-US" altLang="ko-KR" sz="3200" b="1" dirty="0" smtClean="0">
                <a:solidFill>
                  <a:srgbClr val="7030A0"/>
                </a:solidFill>
              </a:rPr>
              <a:t>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환경보호</a:t>
            </a:r>
            <a:r>
              <a:rPr lang="en-US" altLang="ko-KR" sz="3200" b="1" dirty="0" smtClean="0">
                <a:solidFill>
                  <a:srgbClr val="7030A0"/>
                </a:solidFill>
              </a:rPr>
              <a:t>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활동</a:t>
            </a:r>
            <a:endParaRPr lang="en-US" altLang="ko-KR" sz="3200" b="1" dirty="0" smtClean="0">
              <a:solidFill>
                <a:srgbClr val="7030A0"/>
              </a:solidFill>
            </a:endParaRPr>
          </a:p>
          <a:p>
            <a:r>
              <a:rPr lang="ko-KR" altLang="en-US" sz="3200" b="1" dirty="0" smtClean="0"/>
              <a:t> </a:t>
            </a:r>
          </a:p>
          <a:p>
            <a:r>
              <a:rPr lang="ko-KR" altLang="en-US" sz="3200" dirty="0" smtClean="0"/>
              <a:t>④ 신자들이 지역사회 활동에 참여하면서 </a:t>
            </a:r>
            <a:endParaRPr lang="en-US" altLang="ko-KR" sz="3200" dirty="0" smtClean="0"/>
          </a:p>
          <a:p>
            <a:r>
              <a:rPr lang="en-US" altLang="ko-KR" sz="3200" dirty="0" smtClean="0"/>
              <a:t>    </a:t>
            </a:r>
            <a:r>
              <a:rPr lang="ko-KR" altLang="en-US" sz="3200" dirty="0" smtClean="0"/>
              <a:t>어떤 변화</a:t>
            </a:r>
            <a:r>
              <a:rPr lang="en-US" altLang="ko-KR" sz="3200" dirty="0" smtClean="0"/>
              <a:t>? </a:t>
            </a:r>
            <a:endParaRPr lang="ko-KR" altLang="en-US" sz="3200" dirty="0" smtClean="0"/>
          </a:p>
          <a:p>
            <a:r>
              <a:rPr lang="ko-KR" altLang="en-US" sz="3200" dirty="0" smtClean="0"/>
              <a:t>  </a:t>
            </a:r>
            <a:r>
              <a:rPr lang="ko-KR" altLang="en-US" sz="3200" b="1" dirty="0" smtClean="0"/>
              <a:t> </a:t>
            </a:r>
            <a:r>
              <a:rPr lang="en-US" altLang="ko-KR" sz="32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각 개인에게는 은총에 대한 감사하는 </a:t>
            </a:r>
            <a:endParaRPr lang="en-US" altLang="ko-KR" sz="3200" b="1" dirty="0" smtClean="0">
              <a:solidFill>
                <a:srgbClr val="7030A0"/>
              </a:solidFill>
            </a:endParaRPr>
          </a:p>
          <a:p>
            <a:r>
              <a:rPr lang="en-US" altLang="ko-KR" sz="3200" b="1" dirty="0" smtClean="0">
                <a:solidFill>
                  <a:srgbClr val="7030A0"/>
                </a:solidFill>
              </a:rPr>
              <a:t>    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마음이 생기며</a:t>
            </a:r>
            <a:r>
              <a:rPr lang="en-US" altLang="ko-KR" sz="3200" b="1" dirty="0" smtClean="0">
                <a:solidFill>
                  <a:srgbClr val="7030A0"/>
                </a:solidFill>
              </a:rPr>
              <a:t>, 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선교활동으로 연결됨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00042"/>
            <a:ext cx="892971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dirty="0" smtClean="0"/>
              <a:t/>
            </a:r>
            <a:br>
              <a:rPr lang="ko-KR" altLang="en-US" sz="3200" dirty="0" smtClean="0"/>
            </a:br>
            <a:r>
              <a:rPr lang="ko-KR" altLang="en-US" sz="3200" dirty="0" smtClean="0"/>
              <a:t>⑤ 본당이 지역사회에 어떤 기여를 하고 있나</a:t>
            </a:r>
            <a:r>
              <a:rPr lang="en-US" altLang="ko-KR" sz="3200" dirty="0" smtClean="0"/>
              <a:t>?</a:t>
            </a:r>
            <a:r>
              <a:rPr lang="ko-KR" altLang="en-US" sz="3200" dirty="0" smtClean="0"/>
              <a:t> </a:t>
            </a:r>
          </a:p>
          <a:p>
            <a:r>
              <a:rPr lang="ko-KR" altLang="en-US" sz="3200" dirty="0" smtClean="0"/>
              <a:t>  </a:t>
            </a:r>
            <a:r>
              <a:rPr lang="ko-KR" altLang="en-US" sz="2800" b="1" dirty="0" smtClean="0"/>
              <a:t>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독거노인 및 극빈자 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16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가정 지원 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: 1,344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만원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/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년 </a:t>
            </a:r>
          </a:p>
          <a:p>
            <a:r>
              <a:rPr lang="ko-KR" altLang="en-US" sz="2800" b="1" dirty="0" smtClean="0">
                <a:solidFill>
                  <a:srgbClr val="7030A0"/>
                </a:solidFill>
              </a:rPr>
              <a:t>  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결식아동 돕기 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송파초등학교 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3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명 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: 144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만원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/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년 </a:t>
            </a:r>
          </a:p>
          <a:p>
            <a:r>
              <a:rPr lang="ko-KR" altLang="en-US" sz="2800" b="1" dirty="0" smtClean="0">
                <a:solidFill>
                  <a:srgbClr val="7030A0"/>
                </a:solidFill>
              </a:rPr>
              <a:t>  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노래교실 운영 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: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매주 화요일 오후 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2~4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시</a:t>
            </a:r>
            <a:endParaRPr lang="en-US" altLang="ko-KR" sz="2800" b="1" dirty="0" smtClean="0">
              <a:solidFill>
                <a:srgbClr val="7030A0"/>
              </a:solidFill>
            </a:endParaRPr>
          </a:p>
          <a:p>
            <a:r>
              <a:rPr lang="en-US" altLang="ko-KR" sz="2800" b="1" dirty="0" smtClean="0">
                <a:solidFill>
                  <a:srgbClr val="7030A0"/>
                </a:solidFill>
              </a:rPr>
              <a:t>                         (90 ~ 110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명 참석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)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 </a:t>
            </a:r>
          </a:p>
          <a:p>
            <a:endParaRPr lang="ko-KR" altLang="en-US" sz="3200" dirty="0" smtClean="0"/>
          </a:p>
          <a:p>
            <a:r>
              <a:rPr lang="ko-KR" altLang="en-US" sz="3200" dirty="0" smtClean="0"/>
              <a:t>⑥ 민족의 화해와 일치를 위한 기도와 나눔 실천   </a:t>
            </a:r>
            <a:endParaRPr lang="en-US" altLang="ko-KR" sz="3200" dirty="0" smtClean="0"/>
          </a:p>
          <a:p>
            <a:r>
              <a:rPr lang="en-US" altLang="ko-KR" sz="3200" dirty="0" smtClean="0"/>
              <a:t>    </a:t>
            </a:r>
            <a:r>
              <a:rPr lang="ko-KR" altLang="en-US" sz="3200" dirty="0" smtClean="0"/>
              <a:t>활동 </a:t>
            </a:r>
          </a:p>
          <a:p>
            <a:r>
              <a:rPr lang="ko-KR" altLang="en-US" sz="3200" dirty="0" smtClean="0"/>
              <a:t>  </a:t>
            </a:r>
            <a:r>
              <a:rPr lang="ko-KR" altLang="en-US" sz="2800" b="1" dirty="0" smtClean="0"/>
              <a:t> 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민족화해와 일치를 위한 미사 및 기도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(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교구 차원</a:t>
            </a:r>
            <a:r>
              <a:rPr lang="en-US" altLang="ko-KR" sz="2800" b="1" dirty="0" smtClean="0">
                <a:solidFill>
                  <a:srgbClr val="7030A0"/>
                </a:solidFill>
              </a:rPr>
              <a:t>), </a:t>
            </a:r>
          </a:p>
          <a:p>
            <a:r>
              <a:rPr lang="en-US" altLang="ko-KR" sz="2800" b="1" dirty="0" smtClean="0">
                <a:solidFill>
                  <a:srgbClr val="7030A0"/>
                </a:solidFill>
              </a:rPr>
              <a:t>     2</a:t>
            </a:r>
            <a:r>
              <a:rPr lang="ko-KR" altLang="en-US" sz="2800" b="1" dirty="0" smtClean="0">
                <a:solidFill>
                  <a:srgbClr val="7030A0"/>
                </a:solidFill>
              </a:rPr>
              <a:t>차 헌금 실행 </a:t>
            </a:r>
            <a:r>
              <a:rPr lang="ko-KR" altLang="en-US" sz="3200" dirty="0" smtClean="0">
                <a:solidFill>
                  <a:srgbClr val="7030A0"/>
                </a:solidFill>
              </a:rPr>
              <a:t/>
            </a:r>
            <a:br>
              <a:rPr lang="ko-KR" altLang="en-US" sz="3200" dirty="0" smtClean="0">
                <a:solidFill>
                  <a:srgbClr val="7030A0"/>
                </a:solidFill>
              </a:rPr>
            </a:br>
            <a:endParaRPr lang="ko-KR" altLang="en-US" sz="32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93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285728"/>
            <a:ext cx="30299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b="1" dirty="0" smtClean="0"/>
              <a:t>2. </a:t>
            </a:r>
            <a:r>
              <a:rPr lang="ko-KR" altLang="en-US" sz="4000" b="1" dirty="0" smtClean="0"/>
              <a:t>협력 사목</a:t>
            </a:r>
            <a:endParaRPr lang="ko-KR" altLang="en-US" sz="4000" dirty="0"/>
          </a:p>
        </p:txBody>
      </p:sp>
      <p:sp>
        <p:nvSpPr>
          <p:cNvPr id="5" name="직사각형 4"/>
          <p:cNvSpPr/>
          <p:nvPr/>
        </p:nvSpPr>
        <p:spPr>
          <a:xfrm>
            <a:off x="285720" y="1000108"/>
            <a:ext cx="81439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 smtClean="0"/>
              <a:t>① 보좌신부가 담당한 분야 및  역할 </a:t>
            </a:r>
          </a:p>
          <a:p>
            <a:r>
              <a:rPr lang="ko-KR" altLang="en-US" sz="2400" b="1" dirty="0" smtClean="0"/>
              <a:t> 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</a:t>
            </a:r>
            <a:r>
              <a:rPr lang="ko-KR" altLang="en-US" sz="2400" b="1" dirty="0" err="1" smtClean="0">
                <a:solidFill>
                  <a:srgbClr val="7030A0"/>
                </a:solidFill>
              </a:rPr>
              <a:t>초등부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err="1" smtClean="0">
                <a:solidFill>
                  <a:srgbClr val="7030A0"/>
                </a:solidFill>
              </a:rPr>
              <a:t>중고등부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주일학교 및 청년 사목을 담당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</a:t>
            </a:r>
          </a:p>
          <a:p>
            <a:r>
              <a:rPr lang="en-US" altLang="ko-KR" sz="2400" b="1" dirty="0" smtClean="0">
                <a:solidFill>
                  <a:srgbClr val="7030A0"/>
                </a:solidFill>
              </a:rPr>
              <a:t>  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해당 단체의 사목계획 및 행사 운영 등 전반에 대하여   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en-US" altLang="ko-KR" sz="2400" b="1" dirty="0" smtClean="0">
                <a:solidFill>
                  <a:srgbClr val="7030A0"/>
                </a:solidFill>
              </a:rPr>
              <a:t>  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관장토록 하였으며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결정된 사항에 대하여 적극 지원함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.  </a:t>
            </a:r>
            <a:endParaRPr lang="ko-KR" altLang="en-US" sz="2400" b="1" dirty="0" smtClean="0">
              <a:solidFill>
                <a:srgbClr val="7030A0"/>
              </a:solidFill>
            </a:endParaRPr>
          </a:p>
          <a:p>
            <a:endParaRPr lang="ko-KR" altLang="en-US" sz="2400" b="1" dirty="0" smtClean="0"/>
          </a:p>
          <a:p>
            <a:r>
              <a:rPr lang="ko-KR" altLang="en-US" sz="2400" b="1" dirty="0" smtClean="0"/>
              <a:t>② 전교수녀의 역할 및 배려 </a:t>
            </a:r>
          </a:p>
          <a:p>
            <a:r>
              <a:rPr lang="ko-KR" altLang="en-US" sz="2400" b="1" dirty="0" smtClean="0"/>
              <a:t> 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사목협조자로서 제반 전례준비 및 관리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주일학교 및 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en-US" altLang="ko-KR" sz="2400" b="1" dirty="0" smtClean="0">
                <a:solidFill>
                  <a:srgbClr val="7030A0"/>
                </a:solidFill>
              </a:rPr>
              <a:t>  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구역운영에 권한 위임 및 적극 지원 </a:t>
            </a:r>
          </a:p>
          <a:p>
            <a:r>
              <a:rPr lang="ko-KR" altLang="en-US" sz="2400" b="1" dirty="0" smtClean="0">
                <a:solidFill>
                  <a:srgbClr val="7030A0"/>
                </a:solidFill>
              </a:rPr>
              <a:t> 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ko-KR" altLang="en-US" sz="2400" b="1" dirty="0" smtClean="0"/>
              <a:t>③ 평신도 지도자들이 담당한 분야 및 역할배려 </a:t>
            </a:r>
          </a:p>
          <a:p>
            <a:r>
              <a:rPr lang="ko-KR" altLang="en-US" sz="2400" b="1" dirty="0" smtClean="0"/>
              <a:t> 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각종 행사에 대한 기획과 진행을 담당케 하여 </a:t>
            </a:r>
            <a:r>
              <a:rPr lang="ko-KR" altLang="en-US" sz="2400" b="1" dirty="0" err="1" smtClean="0">
                <a:solidFill>
                  <a:srgbClr val="7030A0"/>
                </a:solidFill>
              </a:rPr>
              <a:t>사목자를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   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en-US" altLang="ko-KR" sz="2400" b="1" dirty="0" smtClean="0">
                <a:solidFill>
                  <a:srgbClr val="7030A0"/>
                </a:solidFill>
              </a:rPr>
              <a:t>   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돕는 협력자로서 최선을 다할 수 있도록 관심과 격려와  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en-US" altLang="ko-KR" sz="2400" b="1" dirty="0" smtClean="0">
                <a:solidFill>
                  <a:srgbClr val="7030A0"/>
                </a:solidFill>
              </a:rPr>
              <a:t>   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친화를 적극적으로 수행하였습니다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.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</a:t>
            </a:r>
          </a:p>
          <a:p>
            <a:r>
              <a:rPr lang="ko-KR" altLang="en-US" sz="2400" b="1" dirty="0" smtClean="0"/>
              <a:t/>
            </a:r>
            <a:br>
              <a:rPr lang="ko-KR" altLang="en-US" sz="2400" b="1" dirty="0" smtClean="0"/>
            </a:br>
            <a:endParaRPr lang="ko-KR" altLang="en-US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1472" y="1285860"/>
            <a:ext cx="8001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 smtClean="0"/>
              <a:t>④ 본당 사목회장과 사목위원 선임방법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회의주기</a:t>
            </a:r>
            <a:r>
              <a:rPr lang="en-US" altLang="ko-KR" sz="2400" b="1" dirty="0" smtClean="0"/>
              <a:t> </a:t>
            </a:r>
            <a:endParaRPr lang="ko-KR" altLang="en-US" sz="2400" b="1" dirty="0" smtClean="0"/>
          </a:p>
          <a:p>
            <a:r>
              <a:rPr lang="ko-KR" altLang="en-US" sz="2400" b="1" dirty="0" smtClean="0"/>
              <a:t> 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err="1" smtClean="0">
                <a:solidFill>
                  <a:srgbClr val="7030A0"/>
                </a:solidFill>
              </a:rPr>
              <a:t>본자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신자들에게 신앙적 모범을 보이고 전문성과 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en-US" altLang="ko-KR" sz="2400" b="1" dirty="0" smtClean="0">
                <a:solidFill>
                  <a:srgbClr val="7030A0"/>
                </a:solidFill>
              </a:rPr>
              <a:t>    </a:t>
            </a:r>
            <a:r>
              <a:rPr lang="ko-KR" altLang="en-US" sz="2400" b="1" dirty="0" err="1" smtClean="0">
                <a:solidFill>
                  <a:srgbClr val="7030A0"/>
                </a:solidFill>
              </a:rPr>
              <a:t>리더쉽을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갖춘 자를 우선 임명함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.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 </a:t>
            </a:r>
          </a:p>
          <a:p>
            <a:r>
              <a:rPr lang="ko-KR" altLang="en-US" sz="2400" b="1" dirty="0" smtClean="0">
                <a:solidFill>
                  <a:srgbClr val="7030A0"/>
                </a:solidFill>
              </a:rPr>
              <a:t> 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매월 셋째 주간 중 회장단 회의 및 </a:t>
            </a:r>
            <a:endParaRPr lang="en-US" altLang="ko-KR" sz="2400" b="1" dirty="0" smtClean="0">
              <a:solidFill>
                <a:srgbClr val="7030A0"/>
              </a:solidFill>
            </a:endParaRPr>
          </a:p>
          <a:p>
            <a:r>
              <a:rPr lang="en-US" altLang="ko-KR" sz="2400" b="1" dirty="0" smtClean="0">
                <a:solidFill>
                  <a:srgbClr val="7030A0"/>
                </a:solidFill>
              </a:rPr>
              <a:t>   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셋째 토요일 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20:00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시 사목협의회 개최 </a:t>
            </a:r>
          </a:p>
          <a:p>
            <a:r>
              <a:rPr lang="ko-KR" altLang="en-US" sz="2400" b="1" dirty="0" smtClean="0"/>
              <a:t/>
            </a:r>
            <a:br>
              <a:rPr lang="ko-KR" altLang="en-US" sz="2400" b="1" dirty="0" smtClean="0"/>
            </a:br>
            <a:endParaRPr lang="ko-KR" altLang="en-US" sz="2400" b="1" dirty="0" smtClean="0"/>
          </a:p>
          <a:p>
            <a:r>
              <a:rPr lang="ko-KR" altLang="en-US" sz="2400" b="1" dirty="0" smtClean="0"/>
              <a:t>⑤ 본당 주간회의 참석자 및 회의 내용 </a:t>
            </a:r>
          </a:p>
          <a:p>
            <a:r>
              <a:rPr lang="ko-KR" altLang="en-US" sz="2400" b="1" dirty="0" smtClean="0"/>
              <a:t> 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주임신부님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보좌신부님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수녀님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회장단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사무장 참석 </a:t>
            </a:r>
          </a:p>
          <a:p>
            <a:r>
              <a:rPr lang="ko-KR" altLang="en-US" sz="2400" b="1" dirty="0" smtClean="0">
                <a:solidFill>
                  <a:srgbClr val="7030A0"/>
                </a:solidFill>
              </a:rPr>
              <a:t> 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본당 행사일정 및 전례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중요사항 토의   </a:t>
            </a:r>
          </a:p>
          <a:p>
            <a:r>
              <a:rPr lang="ko-KR" altLang="en-US" sz="2400" b="1" dirty="0" smtClean="0"/>
              <a:t/>
            </a:r>
            <a:br>
              <a:rPr lang="ko-KR" altLang="en-US" sz="2400" b="1" dirty="0" smtClean="0"/>
            </a:br>
            <a:endParaRPr lang="ko-KR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642918"/>
            <a:ext cx="52132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3. </a:t>
            </a:r>
            <a:r>
              <a:rPr lang="ko-KR" altLang="en-US" sz="3600" b="1" dirty="0" err="1" smtClean="0"/>
              <a:t>시노드</a:t>
            </a:r>
            <a:r>
              <a:rPr lang="ko-KR" altLang="en-US" sz="3600" b="1" dirty="0" smtClean="0"/>
              <a:t> 후속 실천사항</a:t>
            </a:r>
            <a:endParaRPr lang="ko-KR" altLang="en-US" sz="3600" dirty="0"/>
          </a:p>
        </p:txBody>
      </p:sp>
      <p:sp>
        <p:nvSpPr>
          <p:cNvPr id="5" name="직사각형 4"/>
          <p:cNvSpPr/>
          <p:nvPr/>
        </p:nvSpPr>
        <p:spPr>
          <a:xfrm>
            <a:off x="500034" y="2143116"/>
            <a:ext cx="8286808" cy="3046988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bliqueTopRight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ko-KR" altLang="en-US" sz="2400" b="1" dirty="0" smtClean="0"/>
              <a:t>① </a:t>
            </a:r>
            <a:r>
              <a:rPr lang="ko-KR" altLang="en-US" sz="2400" b="1" dirty="0" err="1" smtClean="0"/>
              <a:t>시노드</a:t>
            </a:r>
            <a:r>
              <a:rPr lang="ko-KR" altLang="en-US" sz="2400" b="1" dirty="0" smtClean="0"/>
              <a:t> 후속 교서 내용 신자교육 </a:t>
            </a:r>
          </a:p>
          <a:p>
            <a:r>
              <a:rPr lang="ko-KR" altLang="en-US" sz="2400" b="1" dirty="0" smtClean="0"/>
              <a:t> 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교구 공문 및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지침에 따라 강론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단체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 </a:t>
            </a:r>
            <a:r>
              <a:rPr lang="ko-KR" altLang="en-US" sz="2400" b="1" dirty="0" err="1" smtClean="0">
                <a:solidFill>
                  <a:srgbClr val="7030A0"/>
                </a:solidFill>
              </a:rPr>
              <a:t>회합시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교육 </a:t>
            </a:r>
          </a:p>
          <a:p>
            <a:r>
              <a:rPr lang="ko-KR" altLang="en-US" sz="2400" b="1" dirty="0" smtClean="0">
                <a:solidFill>
                  <a:srgbClr val="7030A0"/>
                </a:solidFill>
              </a:rPr>
              <a:t>  </a:t>
            </a:r>
          </a:p>
          <a:p>
            <a:r>
              <a:rPr lang="ko-KR" altLang="en-US" sz="2400" b="1" dirty="0" smtClean="0"/>
              <a:t>② </a:t>
            </a:r>
            <a:r>
              <a:rPr lang="ko-KR" altLang="en-US" sz="2400" b="1" dirty="0" err="1" smtClean="0"/>
              <a:t>시노드</a:t>
            </a:r>
            <a:r>
              <a:rPr lang="ko-KR" altLang="en-US" sz="2400" b="1" dirty="0" smtClean="0"/>
              <a:t> 후속 교서에서 제시한 실천과제를 본당 </a:t>
            </a:r>
            <a:r>
              <a:rPr lang="ko-KR" altLang="en-US" sz="2400" b="1" dirty="0" smtClean="0"/>
              <a:t>사목계획</a:t>
            </a:r>
            <a:endParaRPr lang="en-US" altLang="ko-KR" sz="2400" b="1" dirty="0" smtClean="0"/>
          </a:p>
          <a:p>
            <a:r>
              <a:rPr lang="ko-KR" altLang="en-US" sz="2400" b="1" dirty="0" smtClean="0"/>
              <a:t>    에 </a:t>
            </a:r>
            <a:r>
              <a:rPr lang="ko-KR" altLang="en-US" sz="2400" b="1" dirty="0" smtClean="0"/>
              <a:t>구체적으로 반영 </a:t>
            </a:r>
          </a:p>
          <a:p>
            <a:r>
              <a:rPr lang="ko-KR" altLang="en-US" sz="2400" b="1" dirty="0" smtClean="0"/>
              <a:t> 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분기별 본당 재정 공개 및 본당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사무행정의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전산화 </a:t>
            </a:r>
          </a:p>
          <a:p>
            <a:r>
              <a:rPr lang="ko-KR" altLang="en-US" sz="2400" b="1" dirty="0" smtClean="0">
                <a:solidFill>
                  <a:srgbClr val="7030A0"/>
                </a:solidFill>
              </a:rPr>
              <a:t> 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평신도 교육 강화 및 능동적 참가 유도 </a:t>
            </a:r>
          </a:p>
          <a:p>
            <a:r>
              <a:rPr lang="ko-KR" altLang="en-US" sz="2400" b="1" dirty="0" smtClean="0">
                <a:solidFill>
                  <a:srgbClr val="7030A0"/>
                </a:solidFill>
              </a:rPr>
              <a:t>  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-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지역사목</a:t>
            </a:r>
            <a:r>
              <a:rPr lang="en-US" altLang="ko-KR" sz="2400" b="1" dirty="0" smtClean="0">
                <a:solidFill>
                  <a:srgbClr val="7030A0"/>
                </a:solidFill>
              </a:rPr>
              <a:t>,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노인사목 강화를 위한 프로그램 개발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및 </a:t>
            </a:r>
            <a:r>
              <a:rPr lang="ko-KR" altLang="en-US" sz="2400" b="1" dirty="0" smtClean="0">
                <a:solidFill>
                  <a:srgbClr val="7030A0"/>
                </a:solidFill>
              </a:rPr>
              <a:t>연구 </a:t>
            </a:r>
            <a:endParaRPr lang="ko-KR" altLang="en-US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642918"/>
            <a:ext cx="21194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4. </a:t>
            </a:r>
            <a:r>
              <a:rPr lang="ko-KR" altLang="en-US" sz="3600" b="1" dirty="0" smtClean="0"/>
              <a:t>출판물</a:t>
            </a:r>
            <a:endParaRPr lang="ko-KR" altLang="en-US" sz="36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85720" y="2000240"/>
          <a:ext cx="8358214" cy="3071836"/>
        </p:xfrm>
        <a:graphic>
          <a:graphicData uri="http://schemas.openxmlformats.org/drawingml/2006/table">
            <a:tbl>
              <a:tblPr/>
              <a:tblGrid>
                <a:gridCol w="480386"/>
                <a:gridCol w="2019944"/>
                <a:gridCol w="1857388"/>
                <a:gridCol w="1571636"/>
                <a:gridCol w="1571636"/>
                <a:gridCol w="857224"/>
              </a:tblGrid>
              <a:tr h="956008">
                <a:tc grid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        구 분</a:t>
                      </a:r>
                      <a:endParaRPr lang="ko-KR" altLang="en-US" sz="3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굴림"/>
                        </a:rPr>
                        <a:t>출판물명</a:t>
                      </a:r>
                      <a:endParaRPr lang="ko-KR" altLang="en-US" sz="3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종    류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간행 구분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발행 부수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비고 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957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본 당 주 보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성    인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주간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>
                          <a:solidFill>
                            <a:srgbClr val="000000"/>
                          </a:solidFill>
                          <a:latin typeface="굴림"/>
                        </a:rPr>
                        <a:t>900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957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>
                          <a:solidFill>
                            <a:srgbClr val="000000"/>
                          </a:solidFill>
                          <a:latin typeface="굴림"/>
                        </a:rPr>
                        <a:t>2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하 늘 마 음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중고등부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주간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>
                          <a:solidFill>
                            <a:srgbClr val="000000"/>
                          </a:solidFill>
                          <a:latin typeface="굴림"/>
                        </a:rPr>
                        <a:t>40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957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>
                          <a:solidFill>
                            <a:srgbClr val="000000"/>
                          </a:solidFill>
                          <a:latin typeface="굴림"/>
                        </a:rPr>
                        <a:t>3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작 은 마 음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초 등 부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주간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80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957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>
                          <a:solidFill>
                            <a:srgbClr val="000000"/>
                          </a:solidFill>
                          <a:latin typeface="굴림"/>
                        </a:rPr>
                        <a:t>4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청 년 주 보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청 년 부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>
                          <a:solidFill>
                            <a:srgbClr val="000000"/>
                          </a:solidFill>
                          <a:latin typeface="굴림"/>
                        </a:rPr>
                        <a:t>주간</a:t>
                      </a:r>
                      <a:endParaRPr lang="ko-KR" altLang="en-US" sz="32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50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54" marR="17554" marT="17554" marB="1755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97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85720" y="2285992"/>
            <a:ext cx="871543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5400" b="1" dirty="0" smtClean="0"/>
              <a:t>Ⅶ. </a:t>
            </a:r>
            <a:r>
              <a:rPr lang="ko-KR" altLang="en-US" sz="5400" b="1" dirty="0" smtClean="0"/>
              <a:t>재정 및 대지</a:t>
            </a:r>
            <a:r>
              <a:rPr lang="en-US" altLang="ko-KR" sz="5400" b="1" dirty="0" smtClean="0"/>
              <a:t>(</a:t>
            </a:r>
            <a:r>
              <a:rPr lang="ko-KR" altLang="en-US" sz="5400" b="1" dirty="0" smtClean="0"/>
              <a:t>건물</a:t>
            </a:r>
            <a:r>
              <a:rPr lang="en-US" altLang="ko-KR" sz="5400" b="1" dirty="0" smtClean="0"/>
              <a:t>) </a:t>
            </a:r>
            <a:r>
              <a:rPr lang="ko-KR" altLang="en-US" sz="5400" b="1" dirty="0" smtClean="0"/>
              <a:t>현황 </a:t>
            </a:r>
          </a:p>
          <a:p>
            <a:r>
              <a:rPr lang="en-US" altLang="ko-KR" sz="4400" b="1" dirty="0" smtClean="0">
                <a:solidFill>
                  <a:srgbClr val="7030A0"/>
                </a:solidFill>
              </a:rPr>
              <a:t>  </a:t>
            </a:r>
            <a:r>
              <a:rPr lang="en-US" altLang="ko-KR" sz="4400" b="1" dirty="0" smtClean="0">
                <a:solidFill>
                  <a:srgbClr val="7030A0"/>
                </a:solidFill>
              </a:rPr>
              <a:t>   (</a:t>
            </a:r>
            <a:r>
              <a:rPr lang="ko-KR" altLang="en-US" sz="4400" b="1" dirty="0" smtClean="0">
                <a:solidFill>
                  <a:srgbClr val="7030A0"/>
                </a:solidFill>
              </a:rPr>
              <a:t>교구 관리국 관련분야</a:t>
            </a:r>
            <a:r>
              <a:rPr lang="en-US" altLang="ko-KR" sz="4400" b="1" dirty="0" smtClean="0">
                <a:solidFill>
                  <a:srgbClr val="7030A0"/>
                </a:solidFill>
              </a:rPr>
              <a:t>)</a:t>
            </a:r>
            <a:r>
              <a:rPr lang="ko-KR" altLang="en-US" sz="4400" b="1" dirty="0" smtClean="0">
                <a:solidFill>
                  <a:srgbClr val="7030A0"/>
                </a:solidFill>
              </a:rPr>
              <a:t> </a:t>
            </a:r>
            <a:endParaRPr lang="ko-KR" altLang="en-US" sz="4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500042"/>
            <a:ext cx="38282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1. </a:t>
            </a:r>
            <a:r>
              <a:rPr lang="ko-KR" altLang="en-US" sz="3600" b="1" dirty="0" smtClean="0"/>
              <a:t>본당 재정 현황</a:t>
            </a:r>
            <a:endParaRPr lang="ko-KR" altLang="en-US" sz="3600" dirty="0"/>
          </a:p>
        </p:txBody>
      </p:sp>
      <p:sp>
        <p:nvSpPr>
          <p:cNvPr id="5" name="직사각형 4"/>
          <p:cNvSpPr/>
          <p:nvPr/>
        </p:nvSpPr>
        <p:spPr>
          <a:xfrm>
            <a:off x="428596" y="1214422"/>
            <a:ext cx="6858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/>
              <a:t>1) </a:t>
            </a:r>
            <a:r>
              <a:rPr lang="ko-KR" altLang="en-US" sz="2400" b="1" dirty="0" err="1" smtClean="0"/>
              <a:t>교무금</a:t>
            </a:r>
            <a:r>
              <a:rPr lang="ko-KR" altLang="en-US" sz="2400" b="1" dirty="0" smtClean="0"/>
              <a:t> 납부실태</a:t>
            </a:r>
            <a:endParaRPr lang="ko-KR" altLang="en-US" sz="2400" dirty="0">
              <a:solidFill>
                <a:srgbClr val="7030A0"/>
              </a:solidFill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571472" y="1785926"/>
          <a:ext cx="7858182" cy="4143404"/>
        </p:xfrm>
        <a:graphic>
          <a:graphicData uri="http://schemas.openxmlformats.org/drawingml/2006/table">
            <a:tbl>
              <a:tblPr/>
              <a:tblGrid>
                <a:gridCol w="1309697"/>
                <a:gridCol w="1309697"/>
                <a:gridCol w="1309697"/>
                <a:gridCol w="1309697"/>
                <a:gridCol w="1309697"/>
                <a:gridCol w="1309697"/>
              </a:tblGrid>
              <a:tr h="1214446"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사목방문 전년도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년의 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교무금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32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납부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세대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사목방문 전년도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년의 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교무금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32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미납</a:t>
                      </a:r>
                      <a:r>
                        <a:rPr lang="ko-KR" altLang="en-US" sz="2800" b="0" i="0" dirty="0">
                          <a:solidFill>
                            <a:srgbClr val="FF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세대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9769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구역내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거주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세대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구외 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거주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세대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3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구역내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거주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세대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구외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거주</a:t>
                      </a:r>
                      <a:endParaRPr lang="en-US" altLang="ko-KR" sz="28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8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세대</a:t>
                      </a:r>
                      <a:endParaRPr lang="ko-KR" altLang="en-US" sz="3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0" i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3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126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468</a:t>
                      </a:r>
                      <a:endParaRPr lang="ko-KR" altLang="en-US" sz="3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44</a:t>
                      </a:r>
                      <a:endParaRPr lang="ko-KR" altLang="en-US" sz="3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4400" b="1" i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512</a:t>
                      </a:r>
                      <a:endParaRPr lang="ko-KR" altLang="en-US" sz="5400" b="1" i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576</a:t>
                      </a:r>
                      <a:endParaRPr lang="ko-KR" altLang="en-US" sz="3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800" b="0" i="0">
                          <a:solidFill>
                            <a:srgbClr val="000000"/>
                          </a:solidFill>
                          <a:latin typeface="굴림"/>
                        </a:rPr>
                        <a:t>395</a:t>
                      </a:r>
                      <a:endParaRPr lang="ko-KR" altLang="en-US" sz="3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4400" b="1" i="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971</a:t>
                      </a:r>
                      <a:endParaRPr lang="ko-KR" altLang="en-US" sz="5400" b="1" i="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7542" marR="17542" marT="17542" marB="1754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99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714348" y="1428736"/>
          <a:ext cx="7858180" cy="4643469"/>
        </p:xfrm>
        <a:graphic>
          <a:graphicData uri="http://schemas.openxmlformats.org/drawingml/2006/table">
            <a:tbl>
              <a:tblPr/>
              <a:tblGrid>
                <a:gridCol w="1785950"/>
                <a:gridCol w="1143008"/>
                <a:gridCol w="1000132"/>
                <a:gridCol w="1214446"/>
                <a:gridCol w="1047759"/>
                <a:gridCol w="1666885"/>
              </a:tblGrid>
              <a:tr h="5159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금   </a:t>
                      </a:r>
                      <a:r>
                        <a:rPr lang="ko-KR" altLang="en-US" sz="20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액</a:t>
                      </a:r>
                      <a:endParaRPr lang="ko-KR" altLang="en-US" sz="20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2005</a:t>
                      </a:r>
                      <a:r>
                        <a:rPr lang="ko-KR" altLang="en-US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2006</a:t>
                      </a:r>
                      <a:r>
                        <a:rPr lang="ko-KR" altLang="en-US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2007</a:t>
                      </a:r>
                      <a:r>
                        <a:rPr lang="ko-KR" altLang="en-US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2008</a:t>
                      </a:r>
                      <a:r>
                        <a:rPr lang="ko-KR" altLang="en-US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현재</a:t>
                      </a:r>
                      <a:r>
                        <a:rPr lang="en-US" altLang="ko-KR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(2009</a:t>
                      </a:r>
                      <a:r>
                        <a:rPr lang="ko-KR" altLang="en-US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년</a:t>
                      </a:r>
                      <a:r>
                        <a:rPr lang="en-US" altLang="ko-KR" sz="20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)</a:t>
                      </a:r>
                      <a:endParaRPr lang="ko-KR" altLang="en-US" sz="20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</a:t>
                      </a:r>
                      <a:r>
                        <a:rPr lang="ko-KR" altLang="en-US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만원 </a:t>
                      </a:r>
                      <a:r>
                        <a:rPr lang="ko-KR" altLang="en-US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미만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15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13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12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16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 9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1</a:t>
                      </a:r>
                      <a:r>
                        <a:rPr lang="ko-KR" altLang="en-US" sz="2400" b="1" i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만원 </a:t>
                      </a:r>
                      <a:r>
                        <a:rPr lang="ko-KR" altLang="en-US" sz="24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이상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340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318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173</a:t>
                      </a:r>
                      <a:endParaRPr lang="ko-KR" altLang="en-US" sz="2400" b="1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281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217</a:t>
                      </a:r>
                      <a:endParaRPr lang="ko-KR" altLang="en-US" sz="24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3</a:t>
                      </a:r>
                      <a:r>
                        <a:rPr lang="ko-KR" altLang="en-US" sz="2400" b="1" i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만원 </a:t>
                      </a:r>
                      <a:r>
                        <a:rPr lang="ko-KR" altLang="en-US" sz="24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이상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226</a:t>
                      </a:r>
                      <a:endParaRPr lang="ko-KR" altLang="en-US" sz="2400" b="1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224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211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205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202</a:t>
                      </a:r>
                      <a:endParaRPr lang="ko-KR" altLang="en-US" sz="24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5</a:t>
                      </a:r>
                      <a:r>
                        <a:rPr lang="ko-KR" altLang="en-US" sz="2400" b="1" i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만원 </a:t>
                      </a:r>
                      <a:r>
                        <a:rPr lang="ko-KR" altLang="en-US" sz="24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이상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119</a:t>
                      </a:r>
                      <a:endParaRPr lang="ko-KR" altLang="en-US" sz="2400" b="1" i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139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141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164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145</a:t>
                      </a:r>
                      <a:endParaRPr lang="ko-KR" altLang="en-US" sz="2400" b="1" i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7</a:t>
                      </a:r>
                      <a:r>
                        <a:rPr lang="ko-KR" altLang="en-US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만원 이상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12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19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17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30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29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9</a:t>
                      </a:r>
                      <a:r>
                        <a:rPr lang="ko-KR" altLang="en-US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만원 </a:t>
                      </a:r>
                      <a:r>
                        <a:rPr lang="ko-KR" altLang="en-US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이상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33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40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44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65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59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11</a:t>
                      </a:r>
                      <a:r>
                        <a:rPr lang="ko-KR" altLang="en-US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만원 </a:t>
                      </a:r>
                      <a:r>
                        <a:rPr lang="ko-KR" altLang="en-US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이상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 2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  2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 2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 3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 6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13</a:t>
                      </a:r>
                      <a:r>
                        <a:rPr lang="ko-KR" altLang="en-US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만원 </a:t>
                      </a:r>
                      <a:r>
                        <a:rPr lang="ko-KR" altLang="en-US" sz="2400" b="1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이상</a:t>
                      </a: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14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13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15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43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1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 29</a:t>
                      </a:r>
                      <a:endParaRPr lang="ko-KR" altLang="en-US" sz="2400" b="1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7529" marR="17529" marT="17529" marB="1752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642918"/>
            <a:ext cx="5715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[</a:t>
            </a:r>
            <a:r>
              <a:rPr lang="ko-KR" altLang="en-US" sz="2800" dirty="0" err="1" smtClean="0"/>
              <a:t>교무금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월납부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책정금</a:t>
            </a:r>
            <a:r>
              <a:rPr lang="ko-KR" altLang="en-US" sz="2800" dirty="0" smtClean="0"/>
              <a:t> 현황</a:t>
            </a:r>
            <a:r>
              <a:rPr lang="en-US" altLang="ko-KR" sz="2800" dirty="0" smtClean="0"/>
              <a:t>]</a:t>
            </a:r>
            <a:endParaRPr lang="ko-KR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8596" y="285728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2) </a:t>
            </a:r>
            <a:r>
              <a:rPr lang="ko-KR" altLang="en-US" sz="3200" b="1" dirty="0" smtClean="0"/>
              <a:t>수입 지부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42910" y="1000108"/>
          <a:ext cx="8001056" cy="5607204"/>
        </p:xfrm>
        <a:graphic>
          <a:graphicData uri="http://schemas.openxmlformats.org/drawingml/2006/table">
            <a:tbl>
              <a:tblPr/>
              <a:tblGrid>
                <a:gridCol w="1054775"/>
                <a:gridCol w="1000624"/>
                <a:gridCol w="1087873"/>
                <a:gridCol w="913375"/>
                <a:gridCol w="1000624"/>
                <a:gridCol w="1054775"/>
                <a:gridCol w="1054775"/>
                <a:gridCol w="504552"/>
                <a:gridCol w="329683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사목방문전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전기이월현금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625,440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11,313,316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10,419,176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1,301,406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4,471,889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보통예금</a:t>
                      </a:r>
                      <a:endParaRPr lang="ko-KR" altLang="en-US" sz="1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45,931,144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기타예금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452,731,913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58,808,299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정기예금</a:t>
                      </a:r>
                      <a:endParaRPr lang="ko-KR" altLang="en-US" sz="1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838,246,748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67,182,698 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정기적금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735,617,823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69,000,000 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특별예금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16,217,816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3,461,523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1,685,044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유가증권</a:t>
                      </a:r>
                      <a:endParaRPr lang="ko-KR" altLang="en-US" sz="1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76,920,972 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가지급금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76,500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선급법인세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9,368,210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13,670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보증금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99,970,000 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59,892,000 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건물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1,398,189,500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101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428596" y="285728"/>
          <a:ext cx="8001056" cy="860176"/>
        </p:xfrm>
        <a:graphic>
          <a:graphicData uri="http://schemas.openxmlformats.org/drawingml/2006/table">
            <a:tbl>
              <a:tblPr/>
              <a:tblGrid>
                <a:gridCol w="1054775"/>
                <a:gridCol w="1000624"/>
                <a:gridCol w="1087873"/>
                <a:gridCol w="913375"/>
                <a:gridCol w="1000624"/>
                <a:gridCol w="1054775"/>
                <a:gridCol w="1054775"/>
                <a:gridCol w="504552"/>
                <a:gridCol w="329683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사목방문전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28596" y="1142984"/>
          <a:ext cx="8001056" cy="5212224"/>
        </p:xfrm>
        <a:graphic>
          <a:graphicData uri="http://schemas.openxmlformats.org/drawingml/2006/table">
            <a:tbl>
              <a:tblPr/>
              <a:tblGrid>
                <a:gridCol w="1068939"/>
                <a:gridCol w="961492"/>
                <a:gridCol w="1112841"/>
                <a:gridCol w="915283"/>
                <a:gridCol w="1014062"/>
                <a:gridCol w="1014062"/>
                <a:gridCol w="1068939"/>
                <a:gridCol w="511328"/>
                <a:gridCol w="334110"/>
              </a:tblGrid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기계장치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8,740,000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5,790,000 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건설중인자산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2,845,242,800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가수금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1,050,000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단기차입금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554,400,000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장기차입금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925,000,000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554,400,000 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퇴직급여충당금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5,556,089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3,195,451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9,613,499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차기이월금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124,127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55,000,000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17,500,000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1,678,670 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교무금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165,656,000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240,334,000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265,081,000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296,647,000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399,059,475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417,000,000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61.1 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254,690,000 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주일헌금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93,249,060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106,581,690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98,682,420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97,876,313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134,751,669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125,315,000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71.5 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89,561,135 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감사헌금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9,327,580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13,665,000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19,480,300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30,603,000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28,122,110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35,000,000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39.7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13,905,200 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기타헌금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1,118,200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4,190,000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22,591,500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14,870,761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44,294,440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60.0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4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48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성소후원금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140,000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10,869,790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13,688,700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15,770,840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15,000,000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32.6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8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4,887,170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48" marR="17148" marT="17148" marB="1714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500034" y="285728"/>
          <a:ext cx="8001056" cy="860176"/>
        </p:xfrm>
        <a:graphic>
          <a:graphicData uri="http://schemas.openxmlformats.org/drawingml/2006/table">
            <a:tbl>
              <a:tblPr/>
              <a:tblGrid>
                <a:gridCol w="1054775"/>
                <a:gridCol w="1000624"/>
                <a:gridCol w="1087873"/>
                <a:gridCol w="913375"/>
                <a:gridCol w="1000624"/>
                <a:gridCol w="1054775"/>
                <a:gridCol w="1054775"/>
                <a:gridCol w="504552"/>
                <a:gridCol w="329683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사목방문전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500034" y="1142984"/>
          <a:ext cx="8001057" cy="5188924"/>
        </p:xfrm>
        <a:graphic>
          <a:graphicData uri="http://schemas.openxmlformats.org/drawingml/2006/table">
            <a:tbl>
              <a:tblPr/>
              <a:tblGrid>
                <a:gridCol w="1062640"/>
                <a:gridCol w="1002012"/>
                <a:gridCol w="1078620"/>
                <a:gridCol w="937488"/>
                <a:gridCol w="1008054"/>
                <a:gridCol w="1008054"/>
                <a:gridCol w="1062640"/>
                <a:gridCol w="508199"/>
                <a:gridCol w="333350"/>
              </a:tblGrid>
              <a:tr h="1811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사회복지</a:t>
                      </a:r>
                      <a:endParaRPr lang="ko-KR" altLang="en-US" sz="14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후원금</a:t>
                      </a:r>
                      <a:endParaRPr lang="ko-KR" altLang="en-US" sz="14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2,037,200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1,342,330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10,088,150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12.8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1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895,000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11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특별헌금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10,177,840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14,837,110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9,040,410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10,992,460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19,082,524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16,000,000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71.0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1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11,354,570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11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건축헌금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673,671,142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385,812,201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391,598,338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284,061,789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81,403,647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1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11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본당분할헌금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1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117,279,230 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11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기타목적헌금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2,083,490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2,061,140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4,382,530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21,256,570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14,507,400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100.6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1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7,042,130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3790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기부금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3,070,000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17,000,000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1,770,000 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3790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기타기부금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25,000,000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103.0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25,748,500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3790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성물판매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1,200,000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9,056,100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129.2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12,920,850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3790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혼배</a:t>
                      </a:r>
                      <a:r>
                        <a:rPr lang="en-US" altLang="ko-KR" sz="1200" b="1" i="0">
                          <a:solidFill>
                            <a:srgbClr val="000000"/>
                          </a:solidFill>
                          <a:latin typeface="굴림"/>
                        </a:rPr>
                        <a:t>,</a:t>
                      </a:r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장례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2,450,000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2,620,000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6,240,000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10,210,000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120.8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12,075,000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3790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부속기관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기타수입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6,000,000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70.5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4,230,000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11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이자수입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62,664,839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154,983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56,453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1,895,739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17,884,544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23,000,000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156.2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1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35,934,323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3790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기타수입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13,510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93,200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751,010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17,431,108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4,170,000 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3790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합  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굴림"/>
                        </a:rPr>
                        <a:t>3,622,552,948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굴림"/>
                        </a:rPr>
                        <a:t>5,649,285,782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굴림"/>
                        </a:rPr>
                        <a:t>854,735,753 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굴림"/>
                        </a:rPr>
                        <a:t>898,566,744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굴림"/>
                        </a:rPr>
                        <a:t>1,430,193,828 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701,315,000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187.02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굴림"/>
                        </a:rPr>
                        <a:t>1,311,592,381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103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0" y="1000108"/>
          <a:ext cx="8715437" cy="860176"/>
        </p:xfrm>
        <a:graphic>
          <a:graphicData uri="http://schemas.openxmlformats.org/drawingml/2006/table">
            <a:tbl>
              <a:tblPr/>
              <a:tblGrid>
                <a:gridCol w="1148951"/>
                <a:gridCol w="1089966"/>
                <a:gridCol w="1261547"/>
                <a:gridCol w="918385"/>
                <a:gridCol w="1089966"/>
                <a:gridCol w="1148951"/>
                <a:gridCol w="1148951"/>
                <a:gridCol w="549602"/>
                <a:gridCol w="359118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사목 </a:t>
                      </a:r>
                      <a:r>
                        <a:rPr lang="ko-KR" altLang="en-US" sz="1800" b="1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방문전</a:t>
                      </a:r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428596" y="285728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3) </a:t>
            </a:r>
            <a:r>
              <a:rPr lang="ko-KR" altLang="en-US" sz="3200" b="1" dirty="0" smtClean="0"/>
              <a:t>지출 지부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14282" y="2000240"/>
          <a:ext cx="8715439" cy="4794944"/>
        </p:xfrm>
        <a:graphic>
          <a:graphicData uri="http://schemas.openxmlformats.org/drawingml/2006/table">
            <a:tbl>
              <a:tblPr/>
              <a:tblGrid>
                <a:gridCol w="1308860"/>
                <a:gridCol w="977156"/>
                <a:gridCol w="1214446"/>
                <a:gridCol w="978123"/>
                <a:gridCol w="1056575"/>
                <a:gridCol w="1056575"/>
                <a:gridCol w="1157733"/>
                <a:gridCol w="553802"/>
                <a:gridCol w="412169"/>
              </a:tblGrid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차기이월금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5,711,040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10,419,176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1,301,406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5,704,950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보통예금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65,700,708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1,042,323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4,200,751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18,468,601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2,497,484 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기타예금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454,148,355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47,489,858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260,000,000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정기예금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267,182,698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정기적금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69,000,000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특별예금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5,555,089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3,195,451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9,613,499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유가증권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67,090,245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16,818,808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선급법인세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7,650,910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257,520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2,238,108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2,529,292 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출자금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124,127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7,400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6,526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9,614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9,463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28,110 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토지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4,500,000,000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8337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>
                          <a:solidFill>
                            <a:srgbClr val="000000"/>
                          </a:solidFill>
                          <a:latin typeface="굴림"/>
                        </a:rPr>
                        <a:t>단기차입금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554,400,000 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104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2" y="428604"/>
          <a:ext cx="8786875" cy="860176"/>
        </p:xfrm>
        <a:graphic>
          <a:graphicData uri="http://schemas.openxmlformats.org/drawingml/2006/table">
            <a:tbl>
              <a:tblPr/>
              <a:tblGrid>
                <a:gridCol w="1357322"/>
                <a:gridCol w="1071570"/>
                <a:gridCol w="1066468"/>
                <a:gridCol w="994927"/>
                <a:gridCol w="1089966"/>
                <a:gridCol w="1063481"/>
                <a:gridCol w="1234421"/>
                <a:gridCol w="480091"/>
                <a:gridCol w="428629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사목 </a:t>
                      </a:r>
                      <a:r>
                        <a:rPr lang="ko-KR" altLang="en-US" sz="1800" b="1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방문전</a:t>
                      </a:r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14282" y="1357298"/>
          <a:ext cx="8786874" cy="5199120"/>
        </p:xfrm>
        <a:graphic>
          <a:graphicData uri="http://schemas.openxmlformats.org/drawingml/2006/table">
            <a:tbl>
              <a:tblPr/>
              <a:tblGrid>
                <a:gridCol w="1319588"/>
                <a:gridCol w="1065235"/>
                <a:gridCol w="1065235"/>
                <a:gridCol w="1065235"/>
                <a:gridCol w="1065235"/>
                <a:gridCol w="1065235"/>
                <a:gridCol w="1167223"/>
                <a:gridCol w="558341"/>
                <a:gridCol w="415547"/>
              </a:tblGrid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장기차입금</a:t>
                      </a:r>
                      <a:endParaRPr lang="ko-KR" altLang="en-US" sz="1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600,000,000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400,000,000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차량운반구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16,500,000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9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678,670 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비품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10,099,600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154,283,700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8,180,550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36,226,060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21,715,000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32,000,000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27.8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8,890,000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건설중인자산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2,845,242,800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가수금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200,000 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성물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3,200,000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970,000 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퇴직급여충당금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16,217,816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3,461,523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7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1,685,044 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차기이월금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-341,100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제전비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5,360,820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13,895,430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26,062,580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23,501,000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10,728,650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106.4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10,638,870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전교비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8,521,000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10,853,050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16,746,540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13,957,310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16,828,330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18,000,000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54.8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9,858,960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단체보조비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8,529,300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12,457,000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13,515,950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16,415,740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17,406,870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35,085,000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46.2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16,216,330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279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주일학교운영비</a:t>
                      </a:r>
                      <a:endParaRPr lang="ko-KR" altLang="en-US" sz="1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6,490,410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12,290,180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12,657,950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9,476,640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22,518,020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33,258,000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34.2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11,359,270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875" marR="16875" marT="16875" marB="168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105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2" y="214290"/>
          <a:ext cx="8715437" cy="860176"/>
        </p:xfrm>
        <a:graphic>
          <a:graphicData uri="http://schemas.openxmlformats.org/drawingml/2006/table">
            <a:tbl>
              <a:tblPr/>
              <a:tblGrid>
                <a:gridCol w="1148951"/>
                <a:gridCol w="1089966"/>
                <a:gridCol w="1185005"/>
                <a:gridCol w="994927"/>
                <a:gridCol w="1089966"/>
                <a:gridCol w="1063481"/>
                <a:gridCol w="1234421"/>
                <a:gridCol w="549602"/>
                <a:gridCol w="359118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사목 </a:t>
                      </a:r>
                      <a:r>
                        <a:rPr lang="ko-KR" altLang="en-US" sz="1800" b="1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방문전</a:t>
                      </a:r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-31" y="1214422"/>
          <a:ext cx="8929753" cy="435904"/>
        </p:xfrm>
        <a:graphic>
          <a:graphicData uri="http://schemas.openxmlformats.org/drawingml/2006/table">
            <a:tbl>
              <a:tblPr/>
              <a:tblGrid>
                <a:gridCol w="1357322"/>
                <a:gridCol w="1222427"/>
                <a:gridCol w="1056575"/>
                <a:gridCol w="1056575"/>
                <a:gridCol w="1056575"/>
                <a:gridCol w="1056575"/>
                <a:gridCol w="1157733"/>
                <a:gridCol w="553802"/>
                <a:gridCol w="412169"/>
              </a:tblGrid>
              <a:tr h="16242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600" b="1" i="0" dirty="0">
                          <a:solidFill>
                            <a:srgbClr val="000000"/>
                          </a:solidFill>
                          <a:latin typeface="굴림"/>
                        </a:rPr>
                        <a:t>교육훈련비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1,330,000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1,184,000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1,170,420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776,500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5,050,590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71.4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20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4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3,571,200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36" marR="17536" marT="17536" marB="1753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0" y="1643050"/>
          <a:ext cx="8929720" cy="5189808"/>
        </p:xfrm>
        <a:graphic>
          <a:graphicData uri="http://schemas.openxmlformats.org/drawingml/2006/table">
            <a:tbl>
              <a:tblPr/>
              <a:tblGrid>
                <a:gridCol w="1357290"/>
                <a:gridCol w="1214446"/>
                <a:gridCol w="1071570"/>
                <a:gridCol w="1071570"/>
                <a:gridCol w="1071570"/>
                <a:gridCol w="1000132"/>
                <a:gridCol w="1214446"/>
                <a:gridCol w="500066"/>
                <a:gridCol w="428630"/>
              </a:tblGrid>
              <a:tr h="15753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교구납부금</a:t>
                      </a:r>
                      <a:endParaRPr lang="ko-KR" altLang="en-US" sz="14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1,744,480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9,407,580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14,680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31,020,000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60,000,000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80,000,000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492.5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394,000,180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525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특별헌금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10,177,840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14,837,110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9,040,410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9,737,310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20,537,674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16,000,000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71.0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11,354,570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753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기타부담금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554,400,000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753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통일기금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21,040,000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525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사제생활비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7,700,000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7,700,000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9,440,000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8,500,000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13,440,000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14,000,000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78.6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11.000.000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525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사제성무활동비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3,600,000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3,600,000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3,600,000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5,200,000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9,600,000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9,600,000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83.3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753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수녀생활비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14,100,000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14,100,000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14,100,000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14,100,000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16,000,000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15,000,000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88.0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13,200,000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753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수녀성무활동비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4,800,000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4,800,000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4,800,000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6,000,000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6,000,000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6,000,000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83.3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5,000,000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525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사제특별지원비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600,000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1,200,000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1,200,000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1,200,000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2,400,000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2,400,000 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112.2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2,700,000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525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수녀특별지원비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1,320,000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1,320,000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1,320,000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1,320,000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1,320,000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1,320,000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121.2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1,600,000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525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기타성무지원비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900,000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819,430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525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사제교육비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380,000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840,000 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45.0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450,000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753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신자피정교육비</a:t>
                      </a:r>
                      <a:endParaRPr lang="ko-KR" altLang="en-US" sz="14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340,000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3,921,970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720,000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1,490,000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1,908,360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5,620,000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굴림"/>
                        </a:rPr>
                        <a:t>118.4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굴림"/>
                        </a:rPr>
                        <a:t>6,652,710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84" marR="15984" marT="15984" marB="15984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106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2" y="214290"/>
          <a:ext cx="8715437" cy="860176"/>
        </p:xfrm>
        <a:graphic>
          <a:graphicData uri="http://schemas.openxmlformats.org/drawingml/2006/table">
            <a:tbl>
              <a:tblPr/>
              <a:tblGrid>
                <a:gridCol w="1148951"/>
                <a:gridCol w="1089966"/>
                <a:gridCol w="1185005"/>
                <a:gridCol w="994927"/>
                <a:gridCol w="1089966"/>
                <a:gridCol w="1148951"/>
                <a:gridCol w="1148951"/>
                <a:gridCol w="549602"/>
                <a:gridCol w="359118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사목 </a:t>
                      </a:r>
                      <a:r>
                        <a:rPr lang="ko-KR" altLang="en-US" sz="1800" b="1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방문전</a:t>
                      </a:r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14281" y="1071546"/>
          <a:ext cx="8715438" cy="5585164"/>
        </p:xfrm>
        <a:graphic>
          <a:graphicData uri="http://schemas.openxmlformats.org/drawingml/2006/table">
            <a:tbl>
              <a:tblPr/>
              <a:tblGrid>
                <a:gridCol w="1115581"/>
                <a:gridCol w="1098998"/>
                <a:gridCol w="1214446"/>
                <a:gridCol w="1000132"/>
                <a:gridCol w="1071570"/>
                <a:gridCol w="1143008"/>
                <a:gridCol w="1214446"/>
                <a:gridCol w="500066"/>
                <a:gridCol w="357191"/>
              </a:tblGrid>
              <a:tr h="19208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직원교육비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370,700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308,420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180,000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84.0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168,000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208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강사료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2,800,000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2,200,000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3,800,000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208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성소개발비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931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신학생후원비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3,526,000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4,755,000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5,580,000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7,026,000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9,942,000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79.9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3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7,985,000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931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자선찬조비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707,660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84,373,000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20.5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3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17,268,040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931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자선지원비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2,375,830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5,971,140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8,523,310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20,312,330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26,938,690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3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931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찬조후원비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3,141,400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7,789,230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2,895,200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6,681,340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4,713,356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3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931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지원비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144,000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3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9311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교구및본당행사비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4,094,750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12,768,030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25,286,460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52,101,980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24,864,570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22,150,000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50.3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3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11,150,310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208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기관단체행사비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350,000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1,715,000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10,002,830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10,023,280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5,901,400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240,000 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208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행사경조비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390,000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7,260,000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9,179,080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9,792,070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5,918,400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208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기타행사비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1,150,500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1,098,850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1,143,170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2,679,500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10,000,000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109.0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10,898,800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208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1" i="0">
                          <a:solidFill>
                            <a:srgbClr val="000000"/>
                          </a:solidFill>
                          <a:latin typeface="굴림"/>
                        </a:rPr>
                        <a:t>급여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38,790,000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39,090,000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38,274,000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44,184,000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47,184,000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49,776,000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91.4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45,480,000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967" marR="15967" marT="15967" marB="1596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107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2" y="214290"/>
          <a:ext cx="8715437" cy="860176"/>
        </p:xfrm>
        <a:graphic>
          <a:graphicData uri="http://schemas.openxmlformats.org/drawingml/2006/table">
            <a:tbl>
              <a:tblPr/>
              <a:tblGrid>
                <a:gridCol w="1148951"/>
                <a:gridCol w="1089966"/>
                <a:gridCol w="1185005"/>
                <a:gridCol w="994927"/>
                <a:gridCol w="1089966"/>
                <a:gridCol w="1148951"/>
                <a:gridCol w="1148951"/>
                <a:gridCol w="549602"/>
                <a:gridCol w="359118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사목 </a:t>
                      </a:r>
                      <a:r>
                        <a:rPr lang="ko-KR" altLang="en-US" sz="1800" b="1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방문전</a:t>
                      </a:r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14282" y="1071546"/>
          <a:ext cx="8715439" cy="5609740"/>
        </p:xfrm>
        <a:graphic>
          <a:graphicData uri="http://schemas.openxmlformats.org/drawingml/2006/table">
            <a:tbl>
              <a:tblPr/>
              <a:tblGrid>
                <a:gridCol w="1143008"/>
                <a:gridCol w="1071570"/>
                <a:gridCol w="1196917"/>
                <a:gridCol w="1017661"/>
                <a:gridCol w="1081917"/>
                <a:gridCol w="1132661"/>
                <a:gridCol w="1078339"/>
                <a:gridCol w="636173"/>
                <a:gridCol w="357193"/>
              </a:tblGrid>
              <a:tr h="18825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수당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16,959,000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16,999,000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20,457,400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26,678,400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28,028,400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28,738,000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90.6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26,048,000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상여수당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10,930,000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11,030,000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9,379,000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12,528,000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13,328,000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14,192,000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94.7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13,444,000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기타수당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4,920,000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6,615,000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6,648,730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640,000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노임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240,000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11,196,670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16,388,000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19,022,580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26,946,660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27,600,000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73.6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20,300,000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퇴직급여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3,549,792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퇴직급여충당금전입액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5,556,089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5,595,451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6,975,102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10,513,499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8,441,527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9,400,000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97.0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9,117,482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여비교통비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121,900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57,100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30,100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회의비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606,010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533,540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1,095,300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1,500,000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 사무용품비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311,350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126,900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95,820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140,550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359,800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150,000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32.0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48,070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도서인쇄비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1,134,000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1,310,000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4,149,400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3,573,500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3,691,000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3,500,000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42.2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1,475,300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소모품비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3,975,680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9,803,610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9,558,410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4,765,360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10,791,350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77.4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3,872,130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수도광열비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5,803,640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14,867,480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18,072,460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16,871,950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17,772,220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34,500,000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94.0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32,438,470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1019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수선비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1,321,200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759,000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728,400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5,733,300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8,933,140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5,800,000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67.8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3,934,710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5878" marR="15878" marT="15878" marB="1587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108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2" y="214290"/>
          <a:ext cx="8715437" cy="860176"/>
        </p:xfrm>
        <a:graphic>
          <a:graphicData uri="http://schemas.openxmlformats.org/drawingml/2006/table">
            <a:tbl>
              <a:tblPr/>
              <a:tblGrid>
                <a:gridCol w="1214446"/>
                <a:gridCol w="1024471"/>
                <a:gridCol w="1185005"/>
                <a:gridCol w="994927"/>
                <a:gridCol w="1089966"/>
                <a:gridCol w="1063481"/>
                <a:gridCol w="1234421"/>
                <a:gridCol w="549602"/>
                <a:gridCol w="359118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사목 </a:t>
                      </a:r>
                      <a:r>
                        <a:rPr lang="ko-KR" altLang="en-US" sz="1800" b="1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방문전</a:t>
                      </a:r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14282" y="1214422"/>
          <a:ext cx="8715437" cy="5240452"/>
        </p:xfrm>
        <a:graphic>
          <a:graphicData uri="http://schemas.openxmlformats.org/drawingml/2006/table">
            <a:tbl>
              <a:tblPr/>
              <a:tblGrid>
                <a:gridCol w="1214446"/>
                <a:gridCol w="1071570"/>
                <a:gridCol w="1125478"/>
                <a:gridCol w="1049789"/>
                <a:gridCol w="1049789"/>
                <a:gridCol w="1049789"/>
                <a:gridCol w="1297319"/>
                <a:gridCol w="500066"/>
                <a:gridCol w="357191"/>
              </a:tblGrid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임차료</a:t>
                      </a:r>
                      <a:endParaRPr lang="ko-KR" altLang="en-US" sz="1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8,666,000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차량비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883,670 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접대비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36,000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용역비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126,480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250,000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690,000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연료비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3,153,210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12,665,030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14,706,990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15,529,680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20,136,960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통신비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2,931,710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4,151,110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5,142,900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5,145,500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4,786,700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5,500,000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71.1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3,908,130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수수료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1,601,960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2,930,810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1,538,020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1,684,940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1,845,290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80.4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1,608,720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세금과공과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1,197,700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588,710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739,770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754,630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1,531,860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132.9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1,063,410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보험료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454,200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1,897,400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2,377,300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1,793,700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2,885,900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71.2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1,424,800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이자비용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11,898,610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43,382,820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12,646,810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복리후생비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1,101,000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891,700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543,000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870,800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685,000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8,100,000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109.6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8,881,510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9333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건강보험부담금</a:t>
                      </a:r>
                      <a:endParaRPr lang="ko-KR" altLang="en-US" sz="18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1,351,880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1,496,550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1,383,270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1,639,050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2,313,450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3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182" marR="17182" marT="17182" marB="17182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728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109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14282" y="214290"/>
          <a:ext cx="8715437" cy="860176"/>
        </p:xfrm>
        <a:graphic>
          <a:graphicData uri="http://schemas.openxmlformats.org/drawingml/2006/table">
            <a:tbl>
              <a:tblPr/>
              <a:tblGrid>
                <a:gridCol w="1148951"/>
                <a:gridCol w="1089966"/>
                <a:gridCol w="1185005"/>
                <a:gridCol w="994927"/>
                <a:gridCol w="1089966"/>
                <a:gridCol w="1148951"/>
                <a:gridCol w="1148951"/>
                <a:gridCol w="549602"/>
                <a:gridCol w="359118"/>
              </a:tblGrid>
              <a:tr h="428628">
                <a:tc rowSpan="3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항목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사목 </a:t>
                      </a:r>
                      <a:r>
                        <a:rPr lang="ko-KR" altLang="en-US" sz="1800" b="1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방문전</a:t>
                      </a:r>
                      <a:r>
                        <a:rPr lang="ko-KR" altLang="en-US" sz="1800" b="1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결산액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 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(2009</a:t>
                      </a:r>
                      <a:r>
                        <a:rPr lang="ko-KR" altLang="en-US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1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28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예산액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B/C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(%)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5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>
                          <a:solidFill>
                            <a:srgbClr val="000000"/>
                          </a:solidFill>
                          <a:latin typeface="굴림"/>
                        </a:rPr>
                        <a:t>집행액</a:t>
                      </a:r>
                      <a:r>
                        <a:rPr lang="en-US" altLang="ko-KR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latin typeface="굴림"/>
                        </a:rPr>
                        <a:t>C)</a:t>
                      </a:r>
                      <a:endParaRPr lang="en-US" sz="1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447" marR="16447" marT="16447" marB="1644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14282" y="1142984"/>
          <a:ext cx="8715441" cy="5319856"/>
        </p:xfrm>
        <a:graphic>
          <a:graphicData uri="http://schemas.openxmlformats.org/drawingml/2006/table">
            <a:tbl>
              <a:tblPr/>
              <a:tblGrid>
                <a:gridCol w="1143010"/>
                <a:gridCol w="1071570"/>
                <a:gridCol w="1207401"/>
                <a:gridCol w="1007175"/>
                <a:gridCol w="1071570"/>
                <a:gridCol w="1172967"/>
                <a:gridCol w="1104317"/>
                <a:gridCol w="552165"/>
                <a:gridCol w="385266"/>
              </a:tblGrid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국민연금부담금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2,608,200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2,874,150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2,758,500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2,983,500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3,453,750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고용보험부담금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866,820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872,530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885,060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1,069,350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1,151,030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학비보조금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1,826,620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3,682,400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3,500,000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38.3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1,341,000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경조비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470,000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기타복리비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1,424,500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2,413,300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3,600,000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시설비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1,814,000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50,000,000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17.0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8,483,530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조경비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2,058,000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196,000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451,500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10.0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시설유지비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55,000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1,852,070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2,835,070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3,328,230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4,221,330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2,296,000 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208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기타시설비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1,544,500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5,149,500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7,848,000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12,922,000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4,642,800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2088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잡지출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8,314,000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35,771,000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8,010,000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100,000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322.6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322,609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>
                          <a:solidFill>
                            <a:srgbClr val="000000"/>
                          </a:solidFill>
                          <a:latin typeface="굴림"/>
                        </a:rPr>
                        <a:t>예비비</a:t>
                      </a:r>
                      <a:endParaRPr lang="ko-KR" altLang="en-US" sz="1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7,013,000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4466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합  계</a:t>
                      </a:r>
                      <a:endParaRPr lang="ko-KR" altLang="en-US" sz="1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3,622,552,948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5,649,285,782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854,735,753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888,953,245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1,430,193,828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굴림"/>
                        </a:rPr>
                        <a:t>701,315,000 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400" b="1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굴림"/>
                        </a:rPr>
                        <a:t>1,311,592,381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6688" marR="16688" marT="16688" marB="16688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830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110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0034" y="928670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smtClean="0"/>
              <a:t>4) </a:t>
            </a:r>
            <a:r>
              <a:rPr lang="ko-KR" altLang="en-US" sz="3200" b="1" dirty="0" smtClean="0"/>
              <a:t>합계잔액 </a:t>
            </a:r>
            <a:r>
              <a:rPr lang="ko-KR" altLang="en-US" sz="3200" b="1" dirty="0" err="1" smtClean="0"/>
              <a:t>시산표</a:t>
            </a:r>
            <a:endParaRPr lang="ko-KR" altLang="en-US" sz="3200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2928934"/>
            <a:ext cx="69294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첨부 자료 참조 바랍니다</a:t>
            </a:r>
            <a:r>
              <a:rPr lang="en-US" altLang="ko-KR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111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85720" y="857232"/>
            <a:ext cx="49292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/>
              <a:t>5) </a:t>
            </a:r>
            <a:r>
              <a:rPr lang="ko-KR" altLang="en-US" sz="2400" b="1" dirty="0" smtClean="0"/>
              <a:t>교구 납부금 및 기금 미납 현황</a:t>
            </a:r>
            <a:endParaRPr lang="ko-KR" altLang="en-US" sz="2400" dirty="0">
              <a:solidFill>
                <a:srgbClr val="7030A0"/>
              </a:solidFill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142844" y="1428736"/>
          <a:ext cx="8858313" cy="4214843"/>
        </p:xfrm>
        <a:graphic>
          <a:graphicData uri="http://schemas.openxmlformats.org/drawingml/2006/table">
            <a:tbl>
              <a:tblPr/>
              <a:tblGrid>
                <a:gridCol w="1143007"/>
                <a:gridCol w="1143008"/>
                <a:gridCol w="1214446"/>
                <a:gridCol w="1133361"/>
                <a:gridCol w="1056123"/>
                <a:gridCol w="1056123"/>
                <a:gridCol w="1179788"/>
                <a:gridCol w="932457"/>
              </a:tblGrid>
              <a:tr h="479423">
                <a:tc row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년도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굴림"/>
                        </a:rPr>
                        <a:t>과목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사목방문 전 </a:t>
                      </a:r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5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년간 </a:t>
                      </a:r>
                      <a:r>
                        <a:rPr lang="ko-KR" altLang="en-US" sz="24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미납액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현재</a:t>
                      </a:r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( 2009</a:t>
                      </a:r>
                      <a:r>
                        <a:rPr lang="ko-KR" altLang="en-US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r>
                        <a:rPr lang="en-US" altLang="ko-KR" sz="2400" b="1" i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  <a:endParaRPr lang="ko-KR" altLang="en-US" sz="32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4794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2004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2005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2006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2007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2008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굴림"/>
                        </a:rPr>
                        <a:t>년</a:t>
                      </a:r>
                      <a:endParaRPr lang="ko-KR" altLang="en-US" sz="24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배정액</a:t>
                      </a:r>
                      <a:endParaRPr lang="ko-KR" altLang="en-US" sz="24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 err="1">
                          <a:solidFill>
                            <a:srgbClr val="000000"/>
                          </a:solidFill>
                          <a:latin typeface="굴림"/>
                        </a:rPr>
                        <a:t>미납액</a:t>
                      </a:r>
                      <a:endParaRPr lang="ko-KR" altLang="en-US" sz="24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57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600" b="1" i="0" dirty="0">
                          <a:solidFill>
                            <a:srgbClr val="000000"/>
                          </a:solidFill>
                          <a:latin typeface="굴림"/>
                        </a:rPr>
                        <a:t>교구납부금</a:t>
                      </a:r>
                      <a:endParaRPr lang="ko-KR" altLang="en-US" sz="20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210,653,440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224,782,860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232,251,180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271,831,180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287,600,180</a:t>
                      </a:r>
                      <a:endParaRPr lang="ko-KR" altLang="en-US" sz="3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106,400,000</a:t>
                      </a:r>
                      <a:endParaRPr lang="ko-KR" altLang="en-US" sz="1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2800" b="1" dirty="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942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>
                          <a:solidFill>
                            <a:srgbClr val="000000"/>
                          </a:solidFill>
                          <a:latin typeface="굴림"/>
                        </a:rPr>
                        <a:t>평화방송기금</a:t>
                      </a:r>
                      <a:endParaRPr lang="ko-KR" altLang="en-US" sz="1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57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 err="1" smtClean="0">
                          <a:solidFill>
                            <a:srgbClr val="000000"/>
                          </a:solidFill>
                          <a:latin typeface="굴림"/>
                        </a:rPr>
                        <a:t>전산화본당</a:t>
                      </a:r>
                      <a:endParaRPr lang="en-US" altLang="ko-KR" sz="12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12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부담금</a:t>
                      </a:r>
                      <a:endParaRPr lang="ko-KR" altLang="en-US" sz="16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942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>
                          <a:solidFill>
                            <a:srgbClr val="000000"/>
                          </a:solidFill>
                          <a:latin typeface="굴림"/>
                        </a:rPr>
                        <a:t>전용선사용료</a:t>
                      </a:r>
                      <a:endParaRPr lang="ko-KR" altLang="en-US" sz="1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800" b="1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1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57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>
                          <a:solidFill>
                            <a:srgbClr val="000000"/>
                          </a:solidFill>
                          <a:latin typeface="굴림"/>
                        </a:rPr>
                        <a:t>계</a:t>
                      </a:r>
                      <a:endParaRPr lang="ko-KR" altLang="en-US" sz="1600" b="0" i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210,653,440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224,782,860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232,251,180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271,831,180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굴림"/>
                        </a:rPr>
                        <a:t>287,600180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굴림"/>
                        </a:rPr>
                        <a:t>106,400,000</a:t>
                      </a:r>
                      <a:endParaRPr lang="ko-KR" altLang="en-US" sz="18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2800" b="1" dirty="0">
                          <a:solidFill>
                            <a:srgbClr val="000000"/>
                          </a:solidFill>
                          <a:latin typeface="굴림"/>
                        </a:rPr>
                        <a:t>0</a:t>
                      </a:r>
                      <a:endParaRPr lang="ko-KR" altLang="en-US" sz="3600" b="1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507" marR="17507" marT="17507" marB="1750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28992" y="3429000"/>
            <a:ext cx="2714644" cy="830997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rgbClr val="00B050"/>
                </a:solidFill>
                <a:latin typeface="휴먼둥근헤드라인" pitchFamily="18" charset="-127"/>
                <a:ea typeface="휴먼둥근헤드라인" pitchFamily="18" charset="-127"/>
              </a:rPr>
              <a:t>2009</a:t>
            </a:r>
            <a:r>
              <a:rPr lang="ko-KR" altLang="en-US" sz="2400" dirty="0" smtClean="0">
                <a:solidFill>
                  <a:srgbClr val="00B050"/>
                </a:solidFill>
                <a:latin typeface="휴먼둥근헤드라인" pitchFamily="18" charset="-127"/>
                <a:ea typeface="휴먼둥근헤드라인" pitchFamily="18" charset="-127"/>
              </a:rPr>
              <a:t>년 상환액</a:t>
            </a:r>
            <a:r>
              <a:rPr lang="en-US" altLang="ko-KR" sz="2400" dirty="0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394,000,180</a:t>
            </a:r>
            <a:r>
              <a:rPr lang="ko-KR" altLang="en-US" sz="2400" dirty="0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원</a:t>
            </a:r>
            <a:endParaRPr lang="ko-KR" altLang="en-US" sz="2400" dirty="0">
              <a:solidFill>
                <a:schemeClr val="bg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112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71472" y="109815"/>
            <a:ext cx="6858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/>
              <a:t>6) </a:t>
            </a:r>
            <a:r>
              <a:rPr lang="ko-KR" altLang="en-US" sz="2400" b="1" dirty="0" smtClean="0"/>
              <a:t>자산 </a:t>
            </a:r>
            <a:r>
              <a:rPr lang="en-US" altLang="ko-KR" sz="2400" b="1" dirty="0" smtClean="0">
                <a:latin typeface="돋움"/>
                <a:ea typeface="돋움"/>
              </a:rPr>
              <a:t>·</a:t>
            </a:r>
            <a:r>
              <a:rPr lang="ko-KR" altLang="en-US" sz="2400" b="1" dirty="0" smtClean="0"/>
              <a:t> 부채 명세서</a:t>
            </a:r>
            <a:endParaRPr lang="ko-KR" altLang="en-US" sz="2400" dirty="0">
              <a:solidFill>
                <a:srgbClr val="7030A0"/>
              </a:solidFill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714348" y="642918"/>
          <a:ext cx="7858180" cy="5793840"/>
        </p:xfrm>
        <a:graphic>
          <a:graphicData uri="http://schemas.openxmlformats.org/drawingml/2006/table">
            <a:tbl>
              <a:tblPr/>
              <a:tblGrid>
                <a:gridCol w="1799186"/>
                <a:gridCol w="3055492"/>
                <a:gridCol w="1823222"/>
                <a:gridCol w="1180280"/>
              </a:tblGrid>
              <a:tr h="2268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구 분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적     요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금     액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 smtClean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비</a:t>
                      </a:r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  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보통예금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57,264,661</a:t>
                      </a:r>
                      <a:endParaRPr lang="ko-KR" altLang="en-US" sz="1800" b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자산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정기예금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460,000,000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유가증권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MMF </a:t>
                      </a:r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예치금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6,988,081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특별예금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직원 퇴직급여 예치금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5,543,230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선급법인세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예금이자 소득 법인세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5,024,920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출자금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사목공제회 출자금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185,240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79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보증금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케이블</a:t>
                      </a:r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TV, KT</a:t>
                      </a:r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텔레캅보안</a:t>
                      </a:r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 설치보증금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138,000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토  지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4,500,000,000</a:t>
                      </a:r>
                      <a:endParaRPr lang="ko-KR" altLang="en-US" sz="18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건  물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3,101,810,500</a:t>
                      </a:r>
                      <a:endParaRPr lang="ko-KR" altLang="en-US" sz="18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차량운반구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본당용 승합차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17,178,670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비  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본당내 모든 비품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338,628,210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성  물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4,170,000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자산 합계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8,496,931,512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장기차입금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방이동 </a:t>
                      </a:r>
                      <a:r>
                        <a:rPr lang="ko-KR" altLang="en-US" sz="1800" b="1" i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분가 시 </a:t>
                      </a:r>
                      <a:r>
                        <a:rPr lang="ko-KR" altLang="en-US" sz="1800" b="1" i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본당 분담금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554,400,000</a:t>
                      </a:r>
                      <a:endParaRPr lang="ko-KR" altLang="en-US" sz="1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부채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퇴직급여충당금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직원 퇴직급여 </a:t>
                      </a:r>
                      <a:r>
                        <a:rPr lang="ko-KR" altLang="en-US" sz="1800" b="0" i="0" dirty="0" err="1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예상액</a:t>
                      </a:r>
                      <a:endParaRPr lang="ko-KR" altLang="en-US" sz="1800" b="0" i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5,543,230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부채 합계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559,943,230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effectLst/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8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계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자산</a:t>
                      </a:r>
                      <a:r>
                        <a:rPr lang="en-US" altLang="ko-KR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-</a:t>
                      </a:r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부채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altLang="ko-KR" sz="1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굴림"/>
                        </a:rPr>
                        <a:t>7,936,988,282</a:t>
                      </a:r>
                      <a:endParaRPr lang="ko-KR" altLang="en-US" sz="18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/>
                      </a:endParaRP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b="0" i="0" dirty="0">
                          <a:solidFill>
                            <a:schemeClr val="tx1"/>
                          </a:solidFill>
                          <a:effectLst/>
                          <a:latin typeface="굴림"/>
                        </a:rPr>
                        <a:t> </a:t>
                      </a:r>
                    </a:p>
                  </a:txBody>
                  <a:tcPr marL="16160" marR="16160" marT="16160" marB="1616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001024" y="6356350"/>
            <a:ext cx="685776" cy="365125"/>
          </a:xfrm>
        </p:spPr>
        <p:txBody>
          <a:bodyPr/>
          <a:lstStyle/>
          <a:p>
            <a:fld id="{16AA50D5-AFD5-46A4-BBBD-E63B286B9BC4}" type="slidenum">
              <a:rPr lang="ko-KR" altLang="en-US" sz="1600" smtClean="0">
                <a:solidFill>
                  <a:srgbClr val="00B0F0"/>
                </a:solidFill>
                <a:latin typeface="휴먼둥근헤드라인" pitchFamily="18" charset="-127"/>
                <a:ea typeface="휴먼둥근헤드라인" pitchFamily="18" charset="-127"/>
              </a:rPr>
              <a:pPr/>
              <a:t>113</a:t>
            </a:fld>
            <a:endParaRPr lang="ko-KR" altLang="en-US" sz="1600">
              <a:solidFill>
                <a:srgbClr val="00B0F0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57158" y="785794"/>
            <a:ext cx="55370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/>
              <a:t>2. </a:t>
            </a:r>
            <a:r>
              <a:rPr lang="ko-KR" altLang="en-US" sz="3600" b="1" dirty="0" smtClean="0"/>
              <a:t>성당 대지 및 건물 현황</a:t>
            </a:r>
            <a:endParaRPr lang="ko-KR" altLang="en-US" sz="3600" dirty="0"/>
          </a:p>
        </p:txBody>
      </p:sp>
      <p:sp>
        <p:nvSpPr>
          <p:cNvPr id="5" name="직사각형 4"/>
          <p:cNvSpPr/>
          <p:nvPr/>
        </p:nvSpPr>
        <p:spPr>
          <a:xfrm>
            <a:off x="571472" y="1643050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1) </a:t>
            </a:r>
            <a:r>
              <a:rPr lang="ko-KR" altLang="en-US" sz="2800" b="1" dirty="0" smtClean="0"/>
              <a:t>대지 </a:t>
            </a:r>
            <a:r>
              <a:rPr lang="ko-KR" altLang="en-US" sz="2800" b="1" dirty="0" smtClean="0"/>
              <a:t>면적 </a:t>
            </a:r>
            <a:r>
              <a:rPr lang="en-US" altLang="ko-KR" sz="2800" b="1" dirty="0" smtClean="0"/>
              <a:t>: </a:t>
            </a:r>
            <a:r>
              <a:rPr lang="en-US" altLang="ko-K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1,292.7</a:t>
            </a:r>
            <a:r>
              <a:rPr lang="en-US" altLang="ko-KR" sz="2800" b="1" dirty="0" smtClean="0">
                <a:latin typeface="돋움"/>
                <a:ea typeface="돋움"/>
              </a:rPr>
              <a:t>㎡</a:t>
            </a:r>
            <a:endParaRPr lang="ko-KR" altLang="en-US" sz="2800" b="1" dirty="0"/>
          </a:p>
        </p:txBody>
      </p:sp>
      <p:sp>
        <p:nvSpPr>
          <p:cNvPr id="7" name="직사각형 6"/>
          <p:cNvSpPr/>
          <p:nvPr/>
        </p:nvSpPr>
        <p:spPr>
          <a:xfrm>
            <a:off x="571472" y="2357430"/>
            <a:ext cx="4357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2) </a:t>
            </a:r>
            <a:r>
              <a:rPr lang="ko-KR" altLang="en-US" sz="2800" b="1" dirty="0" smtClean="0"/>
              <a:t>건물 </a:t>
            </a:r>
            <a:r>
              <a:rPr lang="ko-KR" altLang="en-US" sz="2800" b="1" dirty="0" smtClean="0"/>
              <a:t>면적 </a:t>
            </a:r>
            <a:r>
              <a:rPr lang="en-US" altLang="ko-KR" sz="2800" b="1" dirty="0" smtClean="0"/>
              <a:t>: </a:t>
            </a:r>
            <a:r>
              <a:rPr lang="en-US" altLang="ko-K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3,134.7</a:t>
            </a:r>
            <a:r>
              <a:rPr lang="en-US" altLang="ko-KR" sz="2800" b="1" dirty="0" smtClean="0">
                <a:latin typeface="돋움"/>
                <a:ea typeface="돋움"/>
              </a:rPr>
              <a:t>㎡</a:t>
            </a:r>
            <a:endParaRPr lang="ko-KR" altLang="en-US" sz="2800" dirty="0">
              <a:solidFill>
                <a:srgbClr val="7030A0"/>
              </a:solidFill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785786" y="2928934"/>
          <a:ext cx="7715304" cy="2407956"/>
        </p:xfrm>
        <a:graphic>
          <a:graphicData uri="http://schemas.openxmlformats.org/drawingml/2006/table">
            <a:tbl>
              <a:tblPr/>
              <a:tblGrid>
                <a:gridCol w="1500198"/>
                <a:gridCol w="1500198"/>
                <a:gridCol w="1607355"/>
                <a:gridCol w="1607355"/>
                <a:gridCol w="1500198"/>
              </a:tblGrid>
              <a:tr h="3088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구    분</a:t>
                      </a: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건 평 수 </a:t>
                      </a: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수용인원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등기여부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비고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88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성    당</a:t>
                      </a: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598.4 ㎡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480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완료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8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사 제 관</a:t>
                      </a: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519.5 ㎡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  3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완료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공유면적</a:t>
                      </a:r>
                      <a:endParaRPr lang="en-US" altLang="ko-KR" sz="2400" b="0" i="0" dirty="0" smtClean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포함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8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수 녀 원</a:t>
                      </a: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501.9 ㎡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   5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완료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28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8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교 리 실</a:t>
                      </a: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1212.8 ㎡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500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완료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8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기    타</a:t>
                      </a: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302.1 ㎡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>
                          <a:solidFill>
                            <a:srgbClr val="000000"/>
                          </a:solidFill>
                          <a:latin typeface="굴림"/>
                        </a:rPr>
                        <a:t> </a:t>
                      </a: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0" i="0" dirty="0" smtClean="0">
                          <a:solidFill>
                            <a:srgbClr val="000000"/>
                          </a:solidFill>
                          <a:latin typeface="굴림"/>
                        </a:rPr>
                        <a:t>완료</a:t>
                      </a:r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2400" b="0" i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17783" marR="17783" marT="17783" marB="1778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50D5-AFD5-46A4-BBBD-E63B286B9BC4}" type="slidenum">
              <a:rPr lang="ko-KR" altLang="en-US" sz="1400" b="1" smtClean="0">
                <a:solidFill>
                  <a:srgbClr val="0070C0"/>
                </a:solidFill>
              </a:rPr>
              <a:pPr/>
              <a:t>114</a:t>
            </a:fld>
            <a:endParaRPr lang="ko-KR" altLang="en-US" sz="1400" b="1" dirty="0">
              <a:solidFill>
                <a:srgbClr val="0070C0"/>
              </a:solidFill>
            </a:endParaRPr>
          </a:p>
        </p:txBody>
      </p:sp>
      <p:pic>
        <p:nvPicPr>
          <p:cNvPr id="5" name="_x56156712" descr="EMB00000e1052d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1500174"/>
            <a:ext cx="2786082" cy="27066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214546" y="4714884"/>
            <a:ext cx="4929222" cy="769441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ko-KR" alt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 </a:t>
            </a:r>
            <a:r>
              <a:rPr lang="ko-KR" alt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 합 </a:t>
            </a:r>
            <a:r>
              <a:rPr lang="ko-KR" altLang="en-US" sz="4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니</a:t>
            </a:r>
            <a:r>
              <a:rPr lang="ko-KR" alt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다 </a:t>
            </a:r>
            <a:r>
              <a:rPr lang="en-US" altLang="ko-K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ko-KR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22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1571</TotalTime>
  <Words>8709</Words>
  <Application>Microsoft Office PowerPoint</Application>
  <PresentationFormat>화면 슬라이드 쇼(4:3)</PresentationFormat>
  <Paragraphs>6242</Paragraphs>
  <Slides>114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114</vt:i4>
      </vt:variant>
    </vt:vector>
  </HeadingPairs>
  <TitlesOfParts>
    <vt:vector size="115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슬라이드 67</vt:lpstr>
      <vt:lpstr>슬라이드 68</vt:lpstr>
      <vt:lpstr>슬라이드 69</vt:lpstr>
      <vt:lpstr>슬라이드 70</vt:lpstr>
      <vt:lpstr>슬라이드 71</vt:lpstr>
      <vt:lpstr>슬라이드 72</vt:lpstr>
      <vt:lpstr>슬라이드 73</vt:lpstr>
      <vt:lpstr>슬라이드 74</vt:lpstr>
      <vt:lpstr>슬라이드 75</vt:lpstr>
      <vt:lpstr>슬라이드 76</vt:lpstr>
      <vt:lpstr>슬라이드 77</vt:lpstr>
      <vt:lpstr>슬라이드 78</vt:lpstr>
      <vt:lpstr>슬라이드 79</vt:lpstr>
      <vt:lpstr>슬라이드 80</vt:lpstr>
      <vt:lpstr>슬라이드 81</vt:lpstr>
      <vt:lpstr>슬라이드 82</vt:lpstr>
      <vt:lpstr>슬라이드 83</vt:lpstr>
      <vt:lpstr>슬라이드 84</vt:lpstr>
      <vt:lpstr>슬라이드 85</vt:lpstr>
      <vt:lpstr>슬라이드 86</vt:lpstr>
      <vt:lpstr>슬라이드 87</vt:lpstr>
      <vt:lpstr>슬라이드 88</vt:lpstr>
      <vt:lpstr>슬라이드 89</vt:lpstr>
      <vt:lpstr>슬라이드 90</vt:lpstr>
      <vt:lpstr>슬라이드 91</vt:lpstr>
      <vt:lpstr>슬라이드 92</vt:lpstr>
      <vt:lpstr>슬라이드 93</vt:lpstr>
      <vt:lpstr>슬라이드 94</vt:lpstr>
      <vt:lpstr>슬라이드 95</vt:lpstr>
      <vt:lpstr>슬라이드 96</vt:lpstr>
      <vt:lpstr>슬라이드 97</vt:lpstr>
      <vt:lpstr>슬라이드 98</vt:lpstr>
      <vt:lpstr>슬라이드 99</vt:lpstr>
      <vt:lpstr>슬라이드 100</vt:lpstr>
      <vt:lpstr>슬라이드 101</vt:lpstr>
      <vt:lpstr>슬라이드 102</vt:lpstr>
      <vt:lpstr>슬라이드 103</vt:lpstr>
      <vt:lpstr>슬라이드 104</vt:lpstr>
      <vt:lpstr>슬라이드 105</vt:lpstr>
      <vt:lpstr>슬라이드 106</vt:lpstr>
      <vt:lpstr>슬라이드 107</vt:lpstr>
      <vt:lpstr>슬라이드 108</vt:lpstr>
      <vt:lpstr>슬라이드 109</vt:lpstr>
      <vt:lpstr>슬라이드 110</vt:lpstr>
      <vt:lpstr>슬라이드 111</vt:lpstr>
      <vt:lpstr>슬라이드 112</vt:lpstr>
      <vt:lpstr>슬라이드 113</vt:lpstr>
      <vt:lpstr>슬라이드 114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anthony</dc:creator>
  <cp:lastModifiedBy>anthony</cp:lastModifiedBy>
  <cp:revision>291</cp:revision>
  <dcterms:created xsi:type="dcterms:W3CDTF">2009-11-19T08:05:41Z</dcterms:created>
  <dcterms:modified xsi:type="dcterms:W3CDTF">2009-12-02T12:52:21Z</dcterms:modified>
</cp:coreProperties>
</file>