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83" r:id="rId2"/>
    <p:sldId id="256" r:id="rId3"/>
    <p:sldId id="282" r:id="rId4"/>
    <p:sldId id="257" r:id="rId5"/>
    <p:sldId id="261" r:id="rId6"/>
    <p:sldId id="280" r:id="rId7"/>
    <p:sldId id="258" r:id="rId8"/>
    <p:sldId id="259" r:id="rId9"/>
    <p:sldId id="260" r:id="rId10"/>
    <p:sldId id="264" r:id="rId11"/>
    <p:sldId id="262" r:id="rId12"/>
    <p:sldId id="263" r:id="rId13"/>
    <p:sldId id="281" r:id="rId14"/>
    <p:sldId id="265" r:id="rId15"/>
    <p:sldId id="266" r:id="rId16"/>
    <p:sldId id="267" r:id="rId17"/>
    <p:sldId id="268" r:id="rId18"/>
    <p:sldId id="269" r:id="rId19"/>
    <p:sldId id="270" r:id="rId20"/>
    <p:sldId id="279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06" autoAdjust="0"/>
    <p:restoredTop sz="94660"/>
  </p:normalViewPr>
  <p:slideViewPr>
    <p:cSldViewPr>
      <p:cViewPr varScale="1">
        <p:scale>
          <a:sx n="102" d="100"/>
          <a:sy n="102" d="100"/>
        </p:scale>
        <p:origin x="-2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088" y="-102"/>
      </p:cViewPr>
      <p:guideLst>
        <p:guide orient="horz" pos="3108"/>
        <p:guide pos="212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9BF2BC-441E-4051-8530-9C0A22BB079F}" type="datetimeFigureOut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09B17F-6B00-4D8F-9BDB-F169DD267A1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27372-8B87-4669-8E3C-9E2124FFB12E}" type="datetimeFigureOut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48B82A-24A2-4ECC-9E54-667798DD3E3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8C25F-1953-4D54-BA56-C5C92C699907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90872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652534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 userDrawn="1"/>
        </p:nvSpPr>
        <p:spPr>
          <a:xfrm>
            <a:off x="-36512" y="6551766"/>
            <a:ext cx="14756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solidFill>
                  <a:srgbClr val="002060"/>
                </a:solidFill>
              </a:rPr>
              <a:t>천주교 한강성당</a:t>
            </a:r>
            <a:endParaRPr lang="ko-KR" altLang="en-US" sz="1100" dirty="0">
              <a:solidFill>
                <a:srgbClr val="002060"/>
              </a:solidFill>
            </a:endParaRPr>
          </a:p>
        </p:txBody>
      </p:sp>
      <p:sp>
        <p:nvSpPr>
          <p:cNvPr id="11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7001799" y="6574337"/>
            <a:ext cx="2133600" cy="221109"/>
          </a:xfrm>
        </p:spPr>
        <p:txBody>
          <a:bodyPr/>
          <a:lstStyle>
            <a:lvl1pPr>
              <a:defRPr sz="1200">
                <a:solidFill>
                  <a:srgbClr val="002060"/>
                </a:solidFill>
              </a:defRPr>
            </a:lvl1pPr>
          </a:lstStyle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963FB-3304-4656-8E3D-5E7C34F46ECD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55DADA-3273-404E-BB37-A78F8AEBDD2E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E3CBE-FED5-4288-B7A4-65F38B60CAF4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FF19D-E658-454A-8CE9-D3D6635EA494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6C858A-D145-476A-BE48-B6016490A0B1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957EB-49A3-44B7-8DF5-E94CF7CD89F8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2BD9A-A485-4847-9707-BE1E6E922224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45113-A1C9-4B0D-8856-0F6E20DABF29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CBE98-2F99-418E-AB39-CDD81ADAAB75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E5701-432E-40E2-B97C-BEE89AD7C3DF}" type="datetime1">
              <a:rPr lang="ko-KR" altLang="en-US" smtClean="0"/>
              <a:pPr/>
              <a:t>2012-09-08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060B3-42D5-44B1-9832-39CC04C0B7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7502" y="7300"/>
            <a:ext cx="9136497" cy="399776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27000">
                <a:schemeClr val="tx2">
                  <a:lumMod val="20000"/>
                  <a:lumOff val="80000"/>
                </a:schemeClr>
              </a:gs>
              <a:gs pos="69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27584" y="1340768"/>
            <a:ext cx="6944816" cy="720080"/>
          </a:xfrm>
        </p:spPr>
        <p:txBody>
          <a:bodyPr>
            <a:noAutofit/>
          </a:bodyPr>
          <a:lstStyle/>
          <a:p>
            <a:r>
              <a:rPr lang="ko-KR" altLang="en-US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숫자로 본 성경</a:t>
            </a:r>
            <a:endParaRPr lang="en-US" altLang="ko-KR" sz="4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http://ivarfjeld.files.wordpress.com/2009/08/22711800_646849b1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40434" y="2852936"/>
            <a:ext cx="2867870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2" name="Picture 4" descr="http://corardens.com/wp-content/uploads/2011/02/catholic-bib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44090" y="2852936"/>
            <a:ext cx="3027362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2771800" y="5951021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/>
              <a:t>2012. 9 </a:t>
            </a:r>
          </a:p>
          <a:p>
            <a:pPr algn="ctr"/>
            <a:r>
              <a:rPr lang="ko-KR" altLang="en-US" dirty="0" smtClean="0"/>
              <a:t>천주교 한강성당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://www.hankang.or.kr/nbfile/6/144396378448b75ebbaa192.jpg"/>
          <p:cNvPicPr>
            <a:picLocks noChangeAspect="1" noChangeArrowheads="1"/>
          </p:cNvPicPr>
          <p:nvPr/>
        </p:nvPicPr>
        <p:blipFill>
          <a:blip r:embed="rId2" cstate="print"/>
          <a:srcRect l="16092" r="17530"/>
          <a:stretch>
            <a:fillRect/>
          </a:stretch>
        </p:blipFill>
        <p:spPr bwMode="auto">
          <a:xfrm>
            <a:off x="251520" y="1268760"/>
            <a:ext cx="2376264" cy="5369794"/>
          </a:xfrm>
          <a:prstGeom prst="rect">
            <a:avLst/>
          </a:prstGeom>
          <a:noFill/>
        </p:spPr>
      </p:pic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131840" y="1988840"/>
            <a:ext cx="5760640" cy="2520280"/>
          </a:xfrm>
        </p:spPr>
        <p:txBody>
          <a:bodyPr>
            <a:noAutofit/>
          </a:bodyPr>
          <a:lstStyle/>
          <a:p>
            <a:pPr marL="457200" indent="-457200" algn="l">
              <a:lnSpc>
                <a:spcPct val="200000"/>
              </a:lnSpc>
            </a:pPr>
            <a:r>
              <a:rPr lang="en-US" altLang="ko-KR" sz="2400" dirty="0" smtClean="0">
                <a:solidFill>
                  <a:srgbClr val="002060"/>
                </a:solidFill>
              </a:rPr>
              <a:t>1. </a:t>
            </a:r>
            <a:r>
              <a:rPr lang="ko-KR" altLang="en-US" sz="2400" dirty="0" smtClean="0">
                <a:solidFill>
                  <a:srgbClr val="002060"/>
                </a:solidFill>
              </a:rPr>
              <a:t>성서 속 숫자</a:t>
            </a:r>
            <a:endParaRPr lang="en-US" altLang="ko-KR" sz="2400" dirty="0" smtClean="0">
              <a:solidFill>
                <a:srgbClr val="002060"/>
              </a:solidFill>
            </a:endParaRPr>
          </a:p>
          <a:p>
            <a:pPr marL="457200" indent="-457200" algn="l">
              <a:lnSpc>
                <a:spcPct val="200000"/>
              </a:lnSpc>
            </a:pPr>
            <a:r>
              <a:rPr lang="en-US" altLang="ko-KR" sz="2400" dirty="0" smtClean="0">
                <a:solidFill>
                  <a:srgbClr val="002060"/>
                </a:solidFill>
              </a:rPr>
              <a:t>2. </a:t>
            </a:r>
            <a:r>
              <a:rPr lang="ko-KR" altLang="en-US" sz="2400" dirty="0" smtClean="0">
                <a:solidFill>
                  <a:srgbClr val="002060"/>
                </a:solidFill>
              </a:rPr>
              <a:t>숫자의 상징성</a:t>
            </a:r>
            <a:endParaRPr lang="en-US" altLang="ko-KR" sz="2400" dirty="0" smtClean="0">
              <a:solidFill>
                <a:srgbClr val="002060"/>
              </a:solidFill>
            </a:endParaRPr>
          </a:p>
          <a:p>
            <a:pPr algn="l">
              <a:lnSpc>
                <a:spcPct val="200000"/>
              </a:lnSpc>
            </a:pPr>
            <a:r>
              <a:rPr lang="en-US" altLang="ko-KR" sz="2400" dirty="0" smtClean="0">
                <a:solidFill>
                  <a:srgbClr val="002060"/>
                </a:solidFill>
              </a:rPr>
              <a:t>3. </a:t>
            </a:r>
            <a:r>
              <a:rPr lang="ko-KR" altLang="en-US" sz="2400" dirty="0" smtClean="0">
                <a:solidFill>
                  <a:srgbClr val="002060"/>
                </a:solidFill>
              </a:rPr>
              <a:t>숫자의 상징성과 성경의 신뢰성</a:t>
            </a:r>
            <a:endParaRPr lang="en-US" altLang="ko-KR" sz="2400" dirty="0" smtClean="0">
              <a:solidFill>
                <a:srgbClr val="002060"/>
              </a:solidFill>
            </a:endParaRPr>
          </a:p>
          <a:p>
            <a:pPr algn="l">
              <a:lnSpc>
                <a:spcPct val="200000"/>
              </a:lnSpc>
            </a:pPr>
            <a:r>
              <a:rPr lang="en-US" altLang="ko-KR" sz="2400" dirty="0" smtClean="0">
                <a:solidFill>
                  <a:srgbClr val="002060"/>
                </a:solidFill>
              </a:rPr>
              <a:t>4. </a:t>
            </a:r>
            <a:r>
              <a:rPr lang="ko-KR" altLang="en-US" sz="2400" dirty="0" smtClean="0">
                <a:solidFill>
                  <a:srgbClr val="002060"/>
                </a:solidFill>
              </a:rPr>
              <a:t>숫자로 본 성경</a:t>
            </a:r>
            <a:endParaRPr lang="en-US" altLang="ko-KR" sz="2400" dirty="0" smtClean="0">
              <a:solidFill>
                <a:srgbClr val="002060"/>
              </a:solidFill>
            </a:endParaRPr>
          </a:p>
          <a:p>
            <a:pPr algn="l">
              <a:lnSpc>
                <a:spcPct val="200000"/>
              </a:lnSpc>
            </a:pPr>
            <a:r>
              <a:rPr lang="en-US" altLang="ko-KR" sz="2400" dirty="0" smtClean="0">
                <a:solidFill>
                  <a:srgbClr val="002060"/>
                </a:solidFill>
              </a:rPr>
              <a:t>5. </a:t>
            </a:r>
            <a:r>
              <a:rPr lang="ko-KR" altLang="en-US" sz="2400" dirty="0" smtClean="0">
                <a:solidFill>
                  <a:srgbClr val="002060"/>
                </a:solidFill>
              </a:rPr>
              <a:t>결언</a:t>
            </a:r>
            <a:endParaRPr lang="ko-KR" altLang="en-US" sz="2400" dirty="0">
              <a:solidFill>
                <a:srgbClr val="002060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548680"/>
            <a:ext cx="9144000" cy="9361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rgbClr val="0070C0"/>
              </a:gs>
              <a:gs pos="100000">
                <a:schemeClr val="tx2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3200" dirty="0" smtClean="0"/>
              <a:t>     차 </a:t>
            </a:r>
            <a:r>
              <a:rPr lang="ko-KR" altLang="en-US" sz="3200" dirty="0" err="1" smtClean="0"/>
              <a:t>례</a:t>
            </a:r>
            <a:endParaRPr lang="ko-KR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251520" y="1196752"/>
            <a:ext cx="8229600" cy="496855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ko-KR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  ■ </a:t>
            </a:r>
            <a:r>
              <a:rPr lang="ko-KR" altLang="en-US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성서 속 기록</a:t>
            </a:r>
            <a:r>
              <a:rPr lang="en-US" altLang="ko-KR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말씀</a:t>
            </a:r>
            <a:r>
              <a:rPr lang="en-US" altLang="ko-KR" sz="2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):</a:t>
            </a:r>
            <a:r>
              <a:rPr lang="ko-KR" altLang="en-US" sz="2000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2000" dirty="0" smtClean="0">
                <a:latin typeface="맑은 고딕" pitchFamily="50" charset="-127"/>
                <a:ea typeface="맑은 고딕" pitchFamily="50" charset="-127"/>
              </a:rPr>
              <a:t>믿는다</a:t>
            </a:r>
            <a:r>
              <a:rPr lang="en-US" altLang="ko-KR" sz="2000" dirty="0" smtClean="0">
                <a:latin typeface="맑은 고딕" pitchFamily="50" charset="-127"/>
                <a:ea typeface="맑은 고딕" pitchFamily="50" charset="-127"/>
              </a:rPr>
              <a:t>”</a:t>
            </a: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  ■ </a:t>
            </a:r>
            <a:r>
              <a:rPr lang="ko-KR" altLang="en-US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성서 속 숫자</a:t>
            </a:r>
            <a:r>
              <a:rPr lang="en-US" altLang="ko-KR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? </a:t>
            </a:r>
          </a:p>
          <a:p>
            <a:pPr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성서 속 숫자 많이 나온다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등장 인물의 나이와 생존 기간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부족 별 숫자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…</a:t>
            </a: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  ■ </a:t>
            </a:r>
            <a:r>
              <a:rPr lang="ko-KR" altLang="en-US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반복되는 숫자들</a:t>
            </a:r>
            <a:endParaRPr lang="en-US" altLang="ko-KR" sz="20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왜 특정한 숫자는 계속 반복될까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?</a:t>
            </a:r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숫자가 상징하는 계수적 의미 외에 다른 뜻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상징성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은 없는가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?</a:t>
            </a:r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유의하지 않아도 괜찮은가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?</a:t>
            </a:r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일정한 상징성이 있다면 그 의미는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?</a:t>
            </a:r>
          </a:p>
          <a:p>
            <a:pPr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상징성의 이해와 성경 이해의 상관관계는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21066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</a:rPr>
              <a:t>성서와 숫자</a:t>
            </a:r>
            <a:endParaRPr lang="ko-KR" altLang="en-US" sz="2800" b="1" dirty="0">
              <a:solidFill>
                <a:schemeClr val="bg1"/>
              </a:solidFill>
            </a:endParaRPr>
          </a:p>
        </p:txBody>
      </p:sp>
      <p:sp>
        <p:nvSpPr>
          <p:cNvPr id="6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251520" y="908720"/>
            <a:ext cx="8229600" cy="4104456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 ■ ‘100’</a:t>
            </a:r>
            <a:r>
              <a:rPr lang="ko-KR" altLang="en-US" sz="2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</a:rPr>
              <a:t>의 상징성</a:t>
            </a:r>
            <a:endParaRPr lang="en-US" altLang="ko-KR" sz="2000" b="1" dirty="0" smtClean="0">
              <a:solidFill>
                <a:srgbClr val="0070C0"/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8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600"/>
              </a:spcAft>
              <a:buNone/>
            </a:pP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600"/>
              </a:spcAft>
              <a:buNone/>
            </a:pP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완전하다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현실적으로 달성 가능한 최대 한도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목표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역사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경제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통계의 기준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en-US" altLang="ko-KR" sz="20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endParaRPr lang="ko-KR" alt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9512" y="241484"/>
            <a:ext cx="2465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27584" y="1772816"/>
            <a:ext cx="6696744" cy="1384995"/>
          </a:xfrm>
          <a:prstGeom prst="rect">
            <a:avLst/>
          </a:prstGeom>
          <a:ln>
            <a:solidFill>
              <a:schemeClr val="accent1">
                <a:shade val="50000"/>
              </a:schemeClr>
            </a:solidFill>
            <a:prstDash val="dash"/>
          </a:ln>
        </p:spPr>
        <p:txBody>
          <a:bodyPr wrap="square" anchor="ctr" anchorCtr="0">
            <a:spAutoFit/>
          </a:bodyPr>
          <a:lstStyle/>
          <a:p>
            <a:pPr>
              <a:lnSpc>
                <a:spcPct val="200000"/>
              </a:lnSpc>
              <a:buNone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- 100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점 만점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              -  100%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달성                    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- 100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萬人 서명 운동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  <a:buNone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백만장자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                  - 100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세까지 장수하다             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백년하청</a:t>
            </a:r>
            <a:endParaRPr lang="en-US" altLang="ko-KR" sz="14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200000"/>
              </a:lnSpc>
              <a:buNone/>
            </a:pP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가장 빠른 인간의 척도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올림픽에서 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100m </a:t>
            </a:r>
            <a:r>
              <a:rPr lang="ko-KR" altLang="en-US" sz="1400" dirty="0" smtClean="0">
                <a:latin typeface="맑은 고딕" pitchFamily="50" charset="-127"/>
                <a:ea typeface="맑은 고딕" pitchFamily="50" charset="-127"/>
              </a:rPr>
              <a:t>달리기</a:t>
            </a:r>
            <a:r>
              <a:rPr lang="en-US" altLang="ko-KR" sz="140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6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23528" y="1340768"/>
            <a:ext cx="8229600" cy="5040560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○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정의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숫자에 있는 힘을 읽어내는 학문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○ 이 세계가 안고 있는 근원적인 불가사의와 이 세계의 구성 요소를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  수에서 찾고자 하였다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○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9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까지의 모든 기수가 각기 제 나름의 특수한 역할과 의미를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지니고 있다고 보았다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○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최초의 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수비학은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기원전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3,500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년 경부터 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칼데아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메소포타미아의 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가장 남부 지역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에서 기원하였다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buNone/>
            </a:pP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○ 특히 피타고라스의 수의 이론에는 동양에서 유래된 것으로 보이는 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깊은 종교적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신비적 이념이 담겨 있다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    </a:t>
            </a:r>
          </a:p>
          <a:p>
            <a:pPr>
              <a:buNone/>
            </a:pP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○ 피타고라스 학파의 사고는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천년을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지나 중세의 신비주의에까지 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영향을 미쳤고 특히 유대 신비주의인 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카발라에서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이를 가장 많이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받아들였다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>
              <a:buNone/>
            </a:pPr>
            <a:endParaRPr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25571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err="1" smtClean="0">
                <a:solidFill>
                  <a:schemeClr val="bg1"/>
                </a:solidFill>
              </a:rPr>
              <a:t>수비학</a:t>
            </a:r>
            <a:r>
              <a:rPr lang="en-US" altLang="ko-KR" sz="28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800" b="1" dirty="0" err="1" smtClean="0">
                <a:solidFill>
                  <a:schemeClr val="bg1"/>
                </a:solidFill>
              </a:rPr>
              <a:t>數秘學</a:t>
            </a:r>
            <a:r>
              <a:rPr lang="en-US" altLang="ko-KR" sz="2800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67544" y="2878378"/>
          <a:ext cx="3744416" cy="2854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2818"/>
                <a:gridCol w="712818"/>
                <a:gridCol w="712818"/>
                <a:gridCol w="829679"/>
                <a:gridCol w="776283"/>
              </a:tblGrid>
              <a:tr h="512603"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3851"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43851">
                <a:tc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53854">
                <a:tc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600719"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5496" y="908720"/>
            <a:ext cx="8229600" cy="151216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altLang="ko-KR" sz="1700" dirty="0" smtClean="0"/>
              <a:t>     </a:t>
            </a:r>
          </a:p>
          <a:p>
            <a:pPr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err="1" smtClean="0"/>
              <a:t>마방진</a:t>
            </a:r>
            <a:r>
              <a:rPr lang="en-US" altLang="ko-KR" sz="1700" dirty="0" smtClean="0"/>
              <a:t>: </a:t>
            </a:r>
            <a:r>
              <a:rPr lang="ko-KR" altLang="en-US" sz="1700" dirty="0" smtClean="0"/>
              <a:t>자연수를 </a:t>
            </a:r>
            <a:r>
              <a:rPr lang="en-US" altLang="ko-KR" sz="1700" dirty="0" smtClean="0"/>
              <a:t>1</a:t>
            </a:r>
            <a:r>
              <a:rPr lang="ko-KR" altLang="en-US" sz="1700" dirty="0" smtClean="0"/>
              <a:t>로부터 중복이나 빠짐이 없이 하나씩 일정한 순서로</a:t>
            </a: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</a:t>
            </a:r>
            <a:r>
              <a:rPr lang="ko-KR" altLang="en-US" sz="1700" dirty="0" smtClean="0"/>
              <a:t>                 배열하여 각 군의 수의 합을 일정하게 만드는 수표</a:t>
            </a:r>
            <a:r>
              <a:rPr lang="en-US" altLang="ko-KR" sz="1700" dirty="0" smtClean="0"/>
              <a:t>(</a:t>
            </a:r>
            <a:r>
              <a:rPr lang="ko-KR" altLang="en-US" sz="1700" dirty="0" smtClean="0"/>
              <a:t>數表</a:t>
            </a:r>
            <a:r>
              <a:rPr lang="en-US" altLang="ko-KR" sz="1700" dirty="0" smtClean="0"/>
              <a:t>).</a:t>
            </a:r>
          </a:p>
          <a:p>
            <a:pPr>
              <a:buNone/>
            </a:pPr>
            <a:endParaRPr lang="en-US" altLang="ko-KR" sz="1700" dirty="0" smtClean="0"/>
          </a:p>
          <a:p>
            <a:pPr fontAlgn="base">
              <a:buNone/>
            </a:pPr>
            <a:endParaRPr lang="ko-KR" altLang="en-US" sz="1700" dirty="0" smtClean="0"/>
          </a:p>
          <a:p>
            <a:pPr fontAlgn="base">
              <a:buNone/>
            </a:pPr>
            <a:endParaRPr lang="ko-KR" altLang="en-US" sz="1700" dirty="0" smtClean="0"/>
          </a:p>
          <a:p>
            <a:pPr>
              <a:buNone/>
            </a:pP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</a:t>
            </a:r>
            <a:endParaRPr lang="ko-KR" altLang="en-US" sz="170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188640"/>
            <a:ext cx="32351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n-US" altLang="ko-KR" sz="28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※ 5</a:t>
            </a:r>
            <a:r>
              <a:rPr lang="ko-KR" altLang="en-US" sz="28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방진 만들기</a:t>
            </a:r>
            <a:r>
              <a:rPr lang="en-US" altLang="ko-KR" sz="28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 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4427984" y="2924944"/>
            <a:ext cx="4572000" cy="261610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None/>
            </a:pPr>
            <a:r>
              <a:rPr lang="en-US" altLang="ko-KR" sz="1700" dirty="0" smtClean="0"/>
              <a:t> ※ </a:t>
            </a:r>
            <a:r>
              <a:rPr lang="ko-KR" altLang="en-US" sz="1700" dirty="0" smtClean="0"/>
              <a:t>요령</a:t>
            </a:r>
            <a:endParaRPr lang="en-US" altLang="ko-KR" sz="1700" dirty="0" smtClean="0"/>
          </a:p>
          <a:p>
            <a:pPr>
              <a:spcAft>
                <a:spcPts val="1200"/>
              </a:spcAft>
              <a:buNone/>
            </a:pPr>
            <a:r>
              <a:rPr lang="ko-KR" altLang="en-US" sz="1400" dirty="0" smtClean="0"/>
              <a:t>   ① 일단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의 위치를 정합니다</a:t>
            </a:r>
            <a:r>
              <a:rPr lang="en-US" altLang="ko-KR" sz="1400" dirty="0" smtClean="0"/>
              <a:t>.(</a:t>
            </a:r>
            <a:r>
              <a:rPr lang="ko-KR" altLang="en-US" sz="1400" dirty="0" smtClean="0"/>
              <a:t>아무데나</a:t>
            </a:r>
            <a:r>
              <a:rPr lang="en-US" altLang="ko-KR" sz="1400" dirty="0" smtClean="0"/>
              <a:t>) </a:t>
            </a:r>
            <a:r>
              <a:rPr lang="ko-KR" altLang="en-US" sz="1400" dirty="0" smtClean="0"/>
              <a:t> </a:t>
            </a:r>
            <a:endParaRPr lang="en-US" altLang="ko-KR" sz="1400" dirty="0" smtClean="0"/>
          </a:p>
          <a:p>
            <a:pPr>
              <a:spcAft>
                <a:spcPts val="1200"/>
              </a:spcAft>
              <a:buNone/>
            </a:pPr>
            <a:r>
              <a:rPr lang="ko-KR" altLang="en-US" sz="1400" dirty="0" smtClean="0"/>
              <a:t>   ② 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는 </a:t>
            </a:r>
            <a:r>
              <a:rPr lang="en-US" altLang="ko-KR" sz="1400" dirty="0" smtClean="0"/>
              <a:t>1</a:t>
            </a:r>
            <a:r>
              <a:rPr lang="ko-KR" altLang="en-US" sz="1400" dirty="0" smtClean="0"/>
              <a:t>의 위의 위의 오른쪽 옆에 적습니다</a:t>
            </a:r>
            <a:r>
              <a:rPr lang="en-US" altLang="ko-KR" sz="1400" dirty="0" smtClean="0"/>
              <a:t>.</a:t>
            </a:r>
          </a:p>
          <a:p>
            <a:pPr>
              <a:buNone/>
            </a:pPr>
            <a:r>
              <a:rPr lang="ko-KR" altLang="en-US" sz="1400" dirty="0" smtClean="0"/>
              <a:t>   ③ </a:t>
            </a:r>
            <a:r>
              <a:rPr lang="en-US" altLang="ko-KR" sz="1400" dirty="0" smtClean="0"/>
              <a:t>3</a:t>
            </a:r>
            <a:r>
              <a:rPr lang="ko-KR" altLang="en-US" sz="1400" dirty="0" smtClean="0"/>
              <a:t>도 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의 위의 위의 옆에 적습니다</a:t>
            </a:r>
            <a:r>
              <a:rPr lang="en-US" altLang="ko-KR" sz="1400" dirty="0" smtClean="0"/>
              <a:t>. 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400" dirty="0" smtClean="0"/>
              <a:t>       </a:t>
            </a:r>
            <a:r>
              <a:rPr lang="ko-KR" altLang="en-US" sz="1400" dirty="0" smtClean="0"/>
              <a:t>만약 맨 위를 넘어서면 맨 아래로</a:t>
            </a:r>
            <a:r>
              <a:rPr lang="en-US" altLang="ko-KR" sz="1400" dirty="0" smtClean="0"/>
              <a:t>, </a:t>
            </a:r>
          </a:p>
          <a:p>
            <a:pPr>
              <a:spcAft>
                <a:spcPts val="1200"/>
              </a:spcAft>
              <a:buNone/>
            </a:pPr>
            <a:r>
              <a:rPr lang="ko-KR" altLang="en-US" sz="1400" dirty="0" smtClean="0"/>
              <a:t>   ④ 맨 오른쪽을 넘어서면 맨 왼쪽으로 가십시오</a:t>
            </a:r>
            <a:r>
              <a:rPr lang="en-US" altLang="ko-KR" sz="1400" dirty="0" smtClean="0"/>
              <a:t>.</a:t>
            </a:r>
          </a:p>
          <a:p>
            <a:pPr>
              <a:buNone/>
            </a:pPr>
            <a:r>
              <a:rPr lang="ko-KR" altLang="en-US" sz="1400" dirty="0" smtClean="0"/>
              <a:t>   ⑤ 숫자가 중복되는 </a:t>
            </a:r>
            <a:r>
              <a:rPr lang="en-US" altLang="ko-KR" sz="1400" dirty="0" smtClean="0"/>
              <a:t>6, 11, 16, 21</a:t>
            </a:r>
            <a:r>
              <a:rPr lang="ko-KR" altLang="en-US" sz="1400" dirty="0" smtClean="0"/>
              <a:t>에서는 </a:t>
            </a:r>
            <a:endParaRPr lang="en-US" altLang="ko-KR" sz="1400" dirty="0" smtClean="0"/>
          </a:p>
          <a:p>
            <a:pPr>
              <a:buNone/>
            </a:pPr>
            <a:r>
              <a:rPr lang="en-US" altLang="ko-KR" sz="1400" dirty="0" smtClean="0"/>
              <a:t>       </a:t>
            </a:r>
            <a:r>
              <a:rPr lang="ko-KR" altLang="en-US" sz="1400" dirty="0" smtClean="0"/>
              <a:t>그냥 </a:t>
            </a:r>
            <a:r>
              <a:rPr lang="en-US" altLang="ko-KR" sz="1400" dirty="0" smtClean="0"/>
              <a:t>5</a:t>
            </a:r>
            <a:r>
              <a:rPr lang="ko-KR" altLang="en-US" sz="1400" dirty="0" smtClean="0"/>
              <a:t>의 배수의 밑에</a:t>
            </a:r>
            <a:r>
              <a:rPr lang="en-US" altLang="ko-KR" sz="1400" dirty="0" smtClean="0"/>
              <a:t>…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 </a:t>
            </a:r>
            <a:endParaRPr lang="ko-KR" altLang="en-US" sz="1400" dirty="0"/>
          </a:p>
        </p:txBody>
      </p:sp>
      <p:sp>
        <p:nvSpPr>
          <p:cNvPr id="8" name="TextBox 7"/>
          <p:cNvSpPr txBox="1"/>
          <p:nvPr/>
        </p:nvSpPr>
        <p:spPr>
          <a:xfrm>
            <a:off x="2051720" y="393305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solidFill>
                  <a:srgbClr val="FF0000"/>
                </a:solidFill>
              </a:rPr>
              <a:t>1</a:t>
            </a:r>
            <a:endParaRPr lang="ko-KR" altLang="en-US" sz="2800" dirty="0">
              <a:solidFill>
                <a:srgbClr val="FF0000"/>
              </a:solidFill>
            </a:endParaRPr>
          </a:p>
        </p:txBody>
      </p:sp>
      <p:sp>
        <p:nvSpPr>
          <p:cNvPr id="9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내용 개체 틀 2"/>
          <p:cNvSpPr>
            <a:spLocks noGrp="1"/>
          </p:cNvSpPr>
          <p:nvPr>
            <p:ph idx="4294967295"/>
          </p:nvPr>
        </p:nvSpPr>
        <p:spPr>
          <a:xfrm>
            <a:off x="457200" y="1124744"/>
            <a:ext cx="8229600" cy="4824536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ko-KR" sz="2000" dirty="0" smtClean="0"/>
          </a:p>
          <a:p>
            <a:pPr>
              <a:buNone/>
            </a:pPr>
            <a:r>
              <a:rPr lang="en-US" altLang="ko-KR" sz="2000" dirty="0" smtClean="0"/>
              <a:t>    </a:t>
            </a:r>
            <a:r>
              <a:rPr lang="en-US" altLang="ko-KR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“</a:t>
            </a:r>
            <a:r>
              <a:rPr lang="ko-KR" altLang="en-US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물질적이건  비물질적이건 만물의 실체는 숫자다</a:t>
            </a:r>
            <a:r>
              <a:rPr lang="en-US" altLang="ko-KR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</a:t>
            </a:r>
          </a:p>
          <a:p>
            <a:pPr>
              <a:buNone/>
            </a:pPr>
            <a:r>
              <a:rPr lang="en-US" altLang="ko-KR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</a:t>
            </a:r>
            <a:r>
              <a:rPr lang="ko-KR" altLang="en-US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숫자는 공간적이며 물리적 존재를 갖는다</a:t>
            </a:r>
            <a:r>
              <a:rPr lang="en-US" altLang="ko-KR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>
              <a:buNone/>
            </a:pPr>
            <a:r>
              <a:rPr lang="en-US" altLang="ko-KR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</a:t>
            </a:r>
            <a:r>
              <a:rPr lang="ko-KR" altLang="en-US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동시에 추상적 원리들을 구성하는 기본이 된다</a:t>
            </a:r>
            <a:r>
              <a:rPr lang="en-US" altLang="ko-KR" sz="20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>
              <a:buNone/>
            </a:pPr>
            <a:endParaRPr lang="en-US" altLang="ko-KR" sz="2000" dirty="0" smtClean="0"/>
          </a:p>
          <a:p>
            <a:pPr>
              <a:buNone/>
            </a:pPr>
            <a:r>
              <a:rPr lang="en-US" altLang="ko-KR" sz="1700" b="1" dirty="0" smtClean="0"/>
              <a:t>    ○ 1 : monad </a:t>
            </a:r>
          </a:p>
          <a:p>
            <a:pPr>
              <a:buNone/>
            </a:pPr>
            <a:r>
              <a:rPr lang="en-US" altLang="ko-KR" sz="1700" dirty="0" smtClean="0"/>
              <a:t>          ‘</a:t>
            </a:r>
            <a:r>
              <a:rPr lang="ko-KR" altLang="en-US" sz="1700" dirty="0" smtClean="0"/>
              <a:t>존재</a:t>
            </a:r>
            <a:r>
              <a:rPr lang="en-US" altLang="ko-KR" sz="1700" dirty="0" smtClean="0"/>
              <a:t>(Being: </a:t>
            </a:r>
            <a:r>
              <a:rPr lang="en-US" altLang="ko-KR" sz="1700" dirty="0" err="1" smtClean="0"/>
              <a:t>ousia</a:t>
            </a:r>
            <a:r>
              <a:rPr lang="en-US" altLang="ko-KR" sz="1700" dirty="0" smtClean="0"/>
              <a:t>)’</a:t>
            </a:r>
            <a:r>
              <a:rPr lang="ko-KR" altLang="en-US" sz="1700" dirty="0" smtClean="0"/>
              <a:t>라고 부르다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  </a:t>
            </a:r>
            <a:r>
              <a:rPr lang="ko-KR" altLang="en-US" sz="1700" dirty="0" smtClean="0"/>
              <a:t>우주 만물의 근본이요 영속성의 기원이다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endParaRPr lang="en-US" altLang="ko-KR" sz="1700" dirty="0" smtClean="0"/>
          </a:p>
          <a:p>
            <a:pPr>
              <a:buNone/>
            </a:pPr>
            <a:r>
              <a:rPr lang="en-US" altLang="ko-KR" sz="1700" b="1" dirty="0" smtClean="0"/>
              <a:t>    ○ 2 : dyad</a:t>
            </a:r>
          </a:p>
          <a:p>
            <a:pPr>
              <a:buNone/>
            </a:pPr>
            <a:r>
              <a:rPr lang="en-US" altLang="ko-KR" sz="1700" dirty="0" smtClean="0"/>
              <a:t>          </a:t>
            </a:r>
            <a:r>
              <a:rPr lang="ko-KR" altLang="en-US" sz="1700" dirty="0" smtClean="0"/>
              <a:t>창조의 첫 단계를 상징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  </a:t>
            </a:r>
            <a:r>
              <a:rPr lang="ko-KR" altLang="en-US" sz="1700" dirty="0" smtClean="0"/>
              <a:t>단일함이 둘의 이원성으로 나눠지기 때문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  </a:t>
            </a:r>
            <a:r>
              <a:rPr lang="ko-KR" altLang="en-US" sz="1700" dirty="0" smtClean="0"/>
              <a:t>대립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차이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분열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상호성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같지 않음 등 의미</a:t>
            </a:r>
            <a:endParaRPr lang="en-US" altLang="ko-KR" sz="1700" dirty="0" smtClean="0"/>
          </a:p>
        </p:txBody>
      </p:sp>
      <p:sp>
        <p:nvSpPr>
          <p:cNvPr id="3" name="직사각형 2"/>
          <p:cNvSpPr/>
          <p:nvPr/>
        </p:nvSpPr>
        <p:spPr>
          <a:xfrm>
            <a:off x="163979" y="169476"/>
            <a:ext cx="31838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피타고라스와 수학</a:t>
            </a:r>
            <a:endParaRPr lang="en-US" altLang="ko-KR" b="1" dirty="0" smtClean="0">
              <a:solidFill>
                <a:schemeClr val="bg1"/>
              </a:solidFill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02840" y="1163885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ko-KR" sz="1700" dirty="0" smtClean="0"/>
          </a:p>
          <a:p>
            <a:pPr>
              <a:buNone/>
            </a:pPr>
            <a:r>
              <a:rPr lang="en-US" altLang="ko-KR" sz="1700" b="1" dirty="0" smtClean="0"/>
              <a:t>  ○ 3 : triad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err="1" smtClean="0"/>
              <a:t>실제성을</a:t>
            </a:r>
            <a:r>
              <a:rPr lang="ko-KR" altLang="en-US" sz="1700" dirty="0" smtClean="0"/>
              <a:t> 가진 첫 번째 숫자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하나는 씨앗을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둘은 가능성을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셋은 존재로 만든다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온전하고 완전한 만물의 원리다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만물에 시작과 중간과 끝을 만든다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과거와 현재를 암시하고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그 안에 지혜와 예측을 포함한다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모든 지식이 예속되며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예언과 섭리의 힘을 갖는다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</a:t>
            </a:r>
          </a:p>
          <a:p>
            <a:pPr>
              <a:buNone/>
            </a:pPr>
            <a:r>
              <a:rPr lang="en-US" altLang="ko-KR" sz="1700" b="1" dirty="0" smtClean="0"/>
              <a:t>  ○ 4 : tetrad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완성을 나타낸다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우주 만물은 하나에서 넷으로 진행하는 과정에서 완성된다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&lt;4</a:t>
            </a:r>
            <a:r>
              <a:rPr lang="ko-KR" altLang="en-US" sz="1700" dirty="0" smtClean="0"/>
              <a:t>계절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물</a:t>
            </a:r>
            <a:r>
              <a:rPr lang="en-US" altLang="ko-KR" sz="1700" dirty="0" smtClean="0"/>
              <a:t>-</a:t>
            </a:r>
            <a:r>
              <a:rPr lang="ko-KR" altLang="en-US" sz="1700" dirty="0" smtClean="0"/>
              <a:t>불</a:t>
            </a:r>
            <a:r>
              <a:rPr lang="en-US" altLang="ko-KR" sz="1700" dirty="0" smtClean="0"/>
              <a:t>-</a:t>
            </a:r>
            <a:r>
              <a:rPr lang="ko-KR" altLang="en-US" sz="1700" dirty="0" smtClean="0"/>
              <a:t>흙</a:t>
            </a:r>
            <a:r>
              <a:rPr lang="en-US" altLang="ko-KR" sz="1700" dirty="0" smtClean="0"/>
              <a:t>-</a:t>
            </a:r>
            <a:r>
              <a:rPr lang="ko-KR" altLang="en-US" sz="1700" dirty="0" smtClean="0"/>
              <a:t>공기의 </a:t>
            </a:r>
            <a:r>
              <a:rPr lang="en-US" altLang="ko-KR" sz="1700" dirty="0" smtClean="0"/>
              <a:t>4</a:t>
            </a:r>
            <a:r>
              <a:rPr lang="ko-KR" altLang="en-US" sz="1700" dirty="0" smtClean="0"/>
              <a:t>원소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인간의 </a:t>
            </a:r>
            <a:r>
              <a:rPr lang="en-US" altLang="ko-KR" sz="1700" dirty="0" smtClean="0"/>
              <a:t>4</a:t>
            </a:r>
            <a:r>
              <a:rPr lang="ko-KR" altLang="en-US" sz="1700" dirty="0" smtClean="0"/>
              <a:t>개 지적 능력</a:t>
            </a:r>
            <a:r>
              <a:rPr lang="en-US" altLang="ko-KR" sz="1700" dirty="0" smtClean="0"/>
              <a:t>&gt;   </a:t>
            </a:r>
            <a:endParaRPr lang="ko-KR" altLang="en-US" sz="170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188640"/>
            <a:ext cx="3853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피타고라스와 수학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계속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95536" y="1052736"/>
            <a:ext cx="8229600" cy="4497363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○ 6: </a:t>
            </a:r>
            <a:r>
              <a:rPr lang="en-US" altLang="ko-KR" sz="1700" dirty="0" err="1" smtClean="0"/>
              <a:t>hexad</a:t>
            </a: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최초의 완벽한 숫자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자신의 부분들로 하나의 전체를 구성하기 때문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1+2+3=6  1*2*3=6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건강과 균형의 상태를 나타내고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완전함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영속성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완벽한 건강을 상징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○ 10: </a:t>
            </a:r>
            <a:r>
              <a:rPr lang="en-US" altLang="ko-KR" sz="1700" dirty="0" err="1" smtClean="0"/>
              <a:t>decad</a:t>
            </a: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가장 위대한 숫자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‘</a:t>
            </a:r>
            <a:r>
              <a:rPr lang="ko-KR" altLang="en-US" sz="1700" dirty="0" err="1" smtClean="0"/>
              <a:t>데카다</a:t>
            </a:r>
            <a:r>
              <a:rPr lang="en-US" altLang="ko-KR" sz="1700" dirty="0" smtClean="0"/>
              <a:t>’</a:t>
            </a:r>
            <a:r>
              <a:rPr lang="ko-KR" altLang="en-US" sz="1700" dirty="0" smtClean="0"/>
              <a:t>라고 함</a:t>
            </a:r>
            <a:r>
              <a:rPr lang="en-US" altLang="ko-KR" sz="1700" dirty="0" smtClean="0"/>
              <a:t>. </a:t>
            </a:r>
            <a:r>
              <a:rPr lang="ko-KR" altLang="en-US" sz="1700" dirty="0" smtClean="0"/>
              <a:t>그릇이란 뜻으로 만물을 담고 있기 때문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우주를 하나로 엮는 자연의 법칙을 정리하는 신적인 작용들 종합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우주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하늘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유일자의 섭리다</a:t>
            </a:r>
            <a:r>
              <a:rPr lang="en-US" altLang="ko-KR" sz="1700" dirty="0" smtClean="0"/>
              <a:t>.</a:t>
            </a:r>
            <a:endParaRPr lang="ko-KR" altLang="en-US" sz="170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188640"/>
            <a:ext cx="3853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피타고라스와 수학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(</a:t>
            </a:r>
            <a:r>
              <a:rPr lang="ko-KR" altLang="en-US" sz="2000" b="1" dirty="0" smtClean="0">
                <a:solidFill>
                  <a:schemeClr val="bg1"/>
                </a:solidFill>
              </a:rPr>
              <a:t>계속</a:t>
            </a:r>
            <a:r>
              <a:rPr lang="en-US" altLang="ko-KR" sz="2000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457200" y="908720"/>
            <a:ext cx="8291264" cy="4536504"/>
          </a:xfrm>
        </p:spPr>
        <p:txBody>
          <a:bodyPr>
            <a:noAutofit/>
          </a:bodyPr>
          <a:lstStyle/>
          <a:p>
            <a:pPr>
              <a:buNone/>
            </a:pPr>
            <a:endParaRPr lang="en-US" altLang="ko-KR" sz="1200" dirty="0" smtClean="0"/>
          </a:p>
          <a:p>
            <a:pPr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나이와 관계되는 숫자들</a:t>
            </a:r>
            <a:endParaRPr lang="en-US" altLang="ko-KR" sz="20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US" altLang="ko-KR" sz="800" dirty="0" smtClean="0"/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•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모세가 파라오에게 이스라엘인을 빼내달라고 말할 때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80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세이다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sz="1700" dirty="0" smtClean="0">
              <a:latin typeface="맑은 고딕" pitchFamily="50" charset="-127"/>
              <a:ea typeface="맑은 고딕" pitchFamily="50" charset="-127"/>
            </a:endParaRPr>
          </a:p>
          <a:p>
            <a:pPr fontAlgn="base">
              <a:buNone/>
            </a:pP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•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아담은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130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세가 됐을 때 아들을 낳았다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 ‘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셋’이라 한다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창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5,3~)</a:t>
            </a:r>
            <a:endParaRPr lang="en-US" altLang="ko-KR" sz="1700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    아담은 ‘셋’을 낳은 다음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800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년을 살았다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결국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930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년을 살고 죽었다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fontAlgn="base"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•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셋은 나이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105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세가 되었을 때 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에노스를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낳았다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그후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807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년을 살았다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모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두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912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년을 살았다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창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5,6-7)</a:t>
            </a:r>
            <a:endParaRPr lang="en-US" altLang="ko-KR" sz="1700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•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노아는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500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세 때 셈과 함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야펫을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낳았다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.(950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년을 살고 죽다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 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창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5,32)</a:t>
            </a:r>
            <a:endParaRPr lang="en-US" altLang="ko-KR" sz="1700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•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아브라함이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100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살 때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사라가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90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살 때 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이사악이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태어나다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창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21,2-6)</a:t>
            </a:r>
            <a:endParaRPr lang="ko-KR" altLang="en-US" sz="1700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base">
              <a:buNone/>
            </a:pP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•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사람들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나의 영이 영원히 그들 살덩이에 머물지 못한다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그들은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120</a:t>
            </a:r>
            <a:r>
              <a:rPr lang="ko-KR" altLang="en-US" sz="1700" dirty="0" err="1" smtClean="0">
                <a:latin typeface="맑은 고딕" pitchFamily="50" charset="-127"/>
                <a:ea typeface="맑은 고딕" pitchFamily="50" charset="-127"/>
              </a:rPr>
              <a:t>년밖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1700" dirty="0" smtClean="0">
              <a:latin typeface="맑은 고딕" pitchFamily="50" charset="-127"/>
              <a:ea typeface="맑은 고딕" pitchFamily="50" charset="-127"/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에 살지 못한다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창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6,3)</a:t>
            </a:r>
            <a:endParaRPr lang="ko-KR" altLang="en-US" sz="1700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•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 요셉은 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110</a:t>
            </a:r>
            <a:r>
              <a:rPr lang="ko-KR" altLang="en-US" sz="1700" dirty="0" smtClean="0">
                <a:latin typeface="맑은 고딕" pitchFamily="50" charset="-127"/>
                <a:ea typeface="맑은 고딕" pitchFamily="50" charset="-127"/>
              </a:rPr>
              <a:t>년을 살았다</a:t>
            </a: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창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50,23)</a:t>
            </a:r>
            <a:endParaRPr lang="ko-KR" altLang="en-US" sz="1700" dirty="0" smtClean="0">
              <a:solidFill>
                <a:schemeClr val="tx1">
                  <a:lumMod val="50000"/>
                  <a:lumOff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fontAlgn="base">
              <a:buNone/>
            </a:pPr>
            <a:r>
              <a:rPr lang="en-US" altLang="ko-KR" sz="17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endParaRPr lang="ko-KR" altLang="en-US" sz="17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9512" y="116632"/>
            <a:ext cx="21066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숫자와 성경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467544" y="1052736"/>
            <a:ext cx="8712968" cy="61206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sz="2200" b="1" dirty="0" smtClean="0">
                <a:solidFill>
                  <a:srgbClr val="0070C0"/>
                </a:solidFill>
              </a:rPr>
              <a:t>■ </a:t>
            </a:r>
            <a:r>
              <a:rPr lang="ko-KR" altLang="en-US" sz="2200" b="1" dirty="0" smtClean="0">
                <a:solidFill>
                  <a:srgbClr val="0070C0"/>
                </a:solidFill>
              </a:rPr>
              <a:t>반복되는 숫자들</a:t>
            </a:r>
            <a:r>
              <a:rPr lang="en-US" altLang="ko-KR" sz="2200" b="1" dirty="0" smtClean="0">
                <a:solidFill>
                  <a:srgbClr val="0070C0"/>
                </a:solidFill>
              </a:rPr>
              <a:t>: 7</a:t>
            </a:r>
          </a:p>
          <a:p>
            <a:pPr>
              <a:buNone/>
            </a:pPr>
            <a:r>
              <a:rPr lang="en-US" altLang="ko-KR" sz="900" dirty="0" smtClean="0"/>
              <a:t> </a:t>
            </a:r>
            <a:endParaRPr lang="en-US" altLang="ko-KR" sz="1500" dirty="0" smtClean="0"/>
          </a:p>
          <a:p>
            <a:pPr fontAlgn="base">
              <a:spcBef>
                <a:spcPts val="0"/>
              </a:spcBef>
              <a:spcAft>
                <a:spcPts val="1200"/>
              </a:spcAft>
              <a:buNone/>
            </a:pPr>
            <a:r>
              <a:rPr lang="en-US" altLang="ko-KR" sz="1500" dirty="0" smtClean="0"/>
              <a:t>     • </a:t>
            </a:r>
            <a:r>
              <a:rPr lang="ko-KR" altLang="en-US" sz="1500" dirty="0" smtClean="0"/>
              <a:t>하느님께서는 하시던 일을 이렛날에 다 이루셨다</a:t>
            </a:r>
            <a:r>
              <a:rPr lang="en-US" altLang="ko-KR" sz="1500" dirty="0" smtClean="0"/>
              <a:t>.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2,1)</a:t>
            </a:r>
            <a:endParaRPr lang="ko-KR" altLang="en-US" sz="12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spcBef>
                <a:spcPts val="0"/>
              </a:spcBef>
              <a:spcAft>
                <a:spcPts val="1200"/>
              </a:spcAft>
              <a:buNone/>
            </a:pPr>
            <a:r>
              <a:rPr lang="ko-KR" altLang="en-US" sz="1500" dirty="0" smtClean="0"/>
              <a:t>  </a:t>
            </a:r>
            <a:r>
              <a:rPr lang="en-US" altLang="ko-KR" sz="1500" dirty="0" smtClean="0"/>
              <a:t> </a:t>
            </a:r>
            <a:r>
              <a:rPr lang="ko-KR" altLang="en-US" sz="1500" dirty="0" smtClean="0"/>
              <a:t>  </a:t>
            </a:r>
            <a:r>
              <a:rPr lang="en-US" altLang="ko-KR" sz="1500" dirty="0" smtClean="0"/>
              <a:t>•</a:t>
            </a:r>
            <a:r>
              <a:rPr lang="ko-KR" altLang="en-US" sz="1500" dirty="0" smtClean="0"/>
              <a:t> 하시던 일을 모두 마치시고 이렛날에 쉬셨다</a:t>
            </a:r>
            <a:r>
              <a:rPr lang="en-US" altLang="ko-KR" sz="1500" dirty="0" smtClean="0"/>
              <a:t>.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2,2)</a:t>
            </a:r>
            <a:endParaRPr lang="en-US" altLang="ko-KR" sz="1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buNone/>
            </a:pPr>
            <a:r>
              <a:rPr lang="en-US" altLang="ko-KR" sz="1500" dirty="0" smtClean="0"/>
              <a:t>    </a:t>
            </a:r>
            <a:r>
              <a:rPr lang="ko-KR" altLang="en-US" sz="1500" dirty="0" smtClean="0"/>
              <a:t> </a:t>
            </a:r>
            <a:r>
              <a:rPr lang="en-US" altLang="ko-KR" sz="1500" dirty="0" smtClean="0"/>
              <a:t>•</a:t>
            </a:r>
            <a:r>
              <a:rPr lang="ko-KR" altLang="en-US" sz="1500" dirty="0" smtClean="0"/>
              <a:t> 안식년 </a:t>
            </a:r>
            <a:r>
              <a:rPr lang="en-US" altLang="ko-KR" sz="1500" dirty="0" smtClean="0"/>
              <a:t>6</a:t>
            </a:r>
            <a:r>
              <a:rPr lang="ko-KR" altLang="en-US" sz="1500" dirty="0" smtClean="0"/>
              <a:t>년 간 씨 뿌리고 포도원 가꾸라</a:t>
            </a:r>
            <a:r>
              <a:rPr lang="en-US" altLang="ko-KR" sz="1500" dirty="0" smtClean="0"/>
              <a:t>. </a:t>
            </a:r>
          </a:p>
          <a:p>
            <a:pPr fontAlgn="base">
              <a:spcBef>
                <a:spcPts val="0"/>
              </a:spcBef>
              <a:spcAft>
                <a:spcPts val="1200"/>
              </a:spcAft>
              <a:buNone/>
            </a:pPr>
            <a:r>
              <a:rPr lang="en-US" altLang="ko-KR" sz="1500" dirty="0" smtClean="0"/>
              <a:t>       </a:t>
            </a:r>
            <a:r>
              <a:rPr lang="ko-KR" altLang="en-US" sz="1500" dirty="0" smtClean="0"/>
              <a:t>그러나 </a:t>
            </a:r>
            <a:r>
              <a:rPr lang="en-US" altLang="ko-KR" sz="1500" dirty="0" smtClean="0"/>
              <a:t>7</a:t>
            </a:r>
            <a:r>
              <a:rPr lang="ko-KR" altLang="en-US" sz="1500" dirty="0" smtClean="0"/>
              <a:t>년째 되는 해 안식년에는 씨 뿌려서도 안 된다</a:t>
            </a:r>
            <a:r>
              <a:rPr lang="en-US" altLang="ko-KR" sz="1500" dirty="0" smtClean="0"/>
              <a:t>.</a:t>
            </a:r>
            <a:endParaRPr lang="ko-KR" altLang="en-US" sz="1500" dirty="0" smtClean="0"/>
          </a:p>
          <a:p>
            <a:pPr fontAlgn="base">
              <a:spcBef>
                <a:spcPts val="0"/>
              </a:spcBef>
              <a:spcAft>
                <a:spcPts val="1200"/>
              </a:spcAft>
              <a:buNone/>
            </a:pPr>
            <a:r>
              <a:rPr lang="ko-KR" altLang="en-US" sz="1500" dirty="0" smtClean="0"/>
              <a:t> </a:t>
            </a:r>
            <a:r>
              <a:rPr lang="en-US" altLang="ko-KR" sz="1500" dirty="0" smtClean="0"/>
              <a:t> </a:t>
            </a:r>
            <a:r>
              <a:rPr lang="ko-KR" altLang="en-US" sz="1500" dirty="0" smtClean="0"/>
              <a:t>   </a:t>
            </a:r>
            <a:r>
              <a:rPr lang="en-US" altLang="ko-KR" sz="1500" dirty="0" smtClean="0"/>
              <a:t>•</a:t>
            </a:r>
            <a:r>
              <a:rPr lang="ko-KR" altLang="en-US" sz="1500" dirty="0" smtClean="0"/>
              <a:t> 카인을 죽이는 자는 누구나 일곱 갑절 앙갚음을 받을 것이다</a:t>
            </a:r>
            <a:r>
              <a:rPr lang="en-US" altLang="ko-KR" sz="1500" dirty="0" smtClean="0"/>
              <a:t>.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4,15)</a:t>
            </a:r>
            <a:endParaRPr lang="ko-KR" altLang="en-US" sz="1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spcBef>
                <a:spcPts val="0"/>
              </a:spcBef>
              <a:spcAft>
                <a:spcPts val="1200"/>
              </a:spcAft>
              <a:buNone/>
            </a:pPr>
            <a:r>
              <a:rPr lang="ko-KR" altLang="en-US" sz="1500" dirty="0" smtClean="0"/>
              <a:t>  </a:t>
            </a:r>
            <a:r>
              <a:rPr lang="en-US" altLang="ko-KR" sz="1500" dirty="0" smtClean="0"/>
              <a:t> </a:t>
            </a:r>
            <a:r>
              <a:rPr lang="ko-KR" altLang="en-US" sz="1500" dirty="0" smtClean="0"/>
              <a:t>  </a:t>
            </a:r>
            <a:r>
              <a:rPr lang="en-US" altLang="ko-KR" sz="1500" dirty="0" smtClean="0"/>
              <a:t>•</a:t>
            </a:r>
            <a:r>
              <a:rPr lang="ko-KR" altLang="en-US" sz="1500" dirty="0" smtClean="0"/>
              <a:t> 정결한 짐승은 모두 수놈과 암놈으로 일곱 쌍씩 데려가라</a:t>
            </a:r>
            <a:r>
              <a:rPr lang="en-US" altLang="ko-KR" sz="1500" dirty="0" smtClean="0"/>
              <a:t>.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7,2)</a:t>
            </a:r>
            <a:endParaRPr lang="ko-KR" altLang="en-US" sz="1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buNone/>
            </a:pPr>
            <a:r>
              <a:rPr lang="en-US" altLang="ko-KR" sz="1500" dirty="0" smtClean="0"/>
              <a:t>     •</a:t>
            </a:r>
            <a:r>
              <a:rPr lang="ko-KR" altLang="en-US" sz="1500" dirty="0" smtClean="0"/>
              <a:t> 야곱이 아내 </a:t>
            </a:r>
            <a:r>
              <a:rPr lang="ko-KR" altLang="en-US" sz="1500" dirty="0" err="1" smtClean="0"/>
              <a:t>레첼을</a:t>
            </a:r>
            <a:r>
              <a:rPr lang="ko-KR" altLang="en-US" sz="1500" dirty="0" smtClean="0"/>
              <a:t> 얻는 대가로 외삼촌인 </a:t>
            </a:r>
            <a:r>
              <a:rPr lang="ko-KR" altLang="en-US" sz="1500" dirty="0" err="1" smtClean="0"/>
              <a:t>라반</a:t>
            </a:r>
            <a:r>
              <a:rPr lang="ko-KR" altLang="en-US" sz="1500" dirty="0" smtClean="0"/>
              <a:t> 집에서 일한 게 </a:t>
            </a:r>
            <a:r>
              <a:rPr lang="en-US" altLang="ko-KR" sz="1500" dirty="0" smtClean="0"/>
              <a:t>7</a:t>
            </a:r>
            <a:r>
              <a:rPr lang="ko-KR" altLang="en-US" sz="1500" dirty="0" smtClean="0"/>
              <a:t>년이다</a:t>
            </a:r>
            <a:r>
              <a:rPr lang="en-US" altLang="ko-KR" sz="1500" dirty="0" smtClean="0"/>
              <a:t>. </a:t>
            </a:r>
          </a:p>
          <a:p>
            <a:pPr fontAlgn="base">
              <a:spcAft>
                <a:spcPts val="1200"/>
              </a:spcAft>
              <a:buNone/>
            </a:pPr>
            <a:r>
              <a:rPr lang="en-US" altLang="ko-KR" sz="1500" dirty="0" smtClean="0"/>
              <a:t>       </a:t>
            </a:r>
            <a:r>
              <a:rPr lang="ko-KR" altLang="en-US" sz="1500" dirty="0" err="1" smtClean="0"/>
              <a:t>레아</a:t>
            </a:r>
            <a:r>
              <a:rPr lang="en-US" altLang="ko-KR" sz="1500" dirty="0" smtClean="0"/>
              <a:t>(</a:t>
            </a:r>
            <a:r>
              <a:rPr lang="ko-KR" altLang="en-US" sz="1500" dirty="0" smtClean="0"/>
              <a:t>큰 딸</a:t>
            </a:r>
            <a:r>
              <a:rPr lang="en-US" altLang="ko-KR" sz="1500" dirty="0" smtClean="0"/>
              <a:t>)</a:t>
            </a:r>
            <a:r>
              <a:rPr lang="ko-KR" altLang="en-US" sz="1500" dirty="0" smtClean="0"/>
              <a:t>를 먼저 얻어 </a:t>
            </a:r>
            <a:r>
              <a:rPr lang="en-US" altLang="ko-KR" sz="1500" dirty="0" smtClean="0"/>
              <a:t>7</a:t>
            </a:r>
            <a:r>
              <a:rPr lang="ko-KR" altLang="en-US" sz="1500" dirty="0" smtClean="0"/>
              <a:t>년 일하였다</a:t>
            </a:r>
            <a:r>
              <a:rPr lang="en-US" altLang="ko-KR" sz="1500" dirty="0" smtClean="0"/>
              <a:t>.</a:t>
            </a:r>
            <a:endParaRPr lang="ko-KR" altLang="en-US" sz="1500" dirty="0" smtClean="0"/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500" dirty="0" smtClean="0"/>
              <a:t>  </a:t>
            </a:r>
            <a:r>
              <a:rPr lang="en-US" altLang="ko-KR" sz="1500" dirty="0" smtClean="0"/>
              <a:t> </a:t>
            </a:r>
            <a:r>
              <a:rPr lang="ko-KR" altLang="en-US" sz="1500" dirty="0" smtClean="0"/>
              <a:t>  </a:t>
            </a:r>
            <a:r>
              <a:rPr lang="en-US" altLang="ko-KR" sz="1500" dirty="0" smtClean="0"/>
              <a:t>•</a:t>
            </a:r>
            <a:r>
              <a:rPr lang="ko-KR" altLang="en-US" sz="1500" dirty="0" smtClean="0"/>
              <a:t> 요셉은 </a:t>
            </a:r>
            <a:r>
              <a:rPr lang="en-US" altLang="ko-KR" sz="1500" dirty="0" smtClean="0"/>
              <a:t>7</a:t>
            </a:r>
            <a:r>
              <a:rPr lang="ko-KR" altLang="en-US" sz="1500" dirty="0" smtClean="0"/>
              <a:t>일 간 아버지</a:t>
            </a:r>
            <a:r>
              <a:rPr lang="en-US" altLang="ko-KR" sz="1500" dirty="0" smtClean="0"/>
              <a:t>(</a:t>
            </a:r>
            <a:r>
              <a:rPr lang="ko-KR" altLang="en-US" sz="1500" dirty="0" smtClean="0"/>
              <a:t>야곱</a:t>
            </a:r>
            <a:r>
              <a:rPr lang="en-US" altLang="ko-KR" sz="1500" dirty="0" smtClean="0"/>
              <a:t>)</a:t>
            </a:r>
            <a:r>
              <a:rPr lang="ko-KR" altLang="en-US" sz="1500" dirty="0" smtClean="0"/>
              <a:t>의 죽음을 애도하였다</a:t>
            </a:r>
            <a:r>
              <a:rPr lang="en-US" altLang="ko-KR" sz="1500" dirty="0" smtClean="0"/>
              <a:t>.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50,10)</a:t>
            </a:r>
            <a:endParaRPr lang="ko-KR" altLang="en-US" sz="1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500" dirty="0" smtClean="0"/>
              <a:t> </a:t>
            </a:r>
            <a:r>
              <a:rPr lang="en-US" altLang="ko-KR" sz="1500" dirty="0" smtClean="0"/>
              <a:t> </a:t>
            </a:r>
            <a:r>
              <a:rPr lang="ko-KR" altLang="en-US" sz="1500" dirty="0" smtClean="0"/>
              <a:t>   </a:t>
            </a:r>
            <a:r>
              <a:rPr lang="en-US" altLang="ko-KR" sz="1500" dirty="0" smtClean="0"/>
              <a:t>•</a:t>
            </a:r>
            <a:r>
              <a:rPr lang="ko-KR" altLang="en-US" sz="1500" dirty="0" smtClean="0"/>
              <a:t> </a:t>
            </a:r>
            <a:r>
              <a:rPr lang="ko-KR" altLang="en-US" sz="1500" dirty="0" err="1" smtClean="0"/>
              <a:t>무교절</a:t>
            </a:r>
            <a:r>
              <a:rPr lang="ko-KR" altLang="en-US" sz="1500" dirty="0" smtClean="0"/>
              <a:t> 이레 동안 누룩 없는 빵을 먹어야 한다</a:t>
            </a:r>
            <a:r>
              <a:rPr lang="en-US" altLang="ko-KR" sz="1500" dirty="0" smtClean="0"/>
              <a:t>.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탈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12,15)</a:t>
            </a:r>
            <a:endParaRPr lang="ko-KR" altLang="en-US" sz="1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buNone/>
            </a:pPr>
            <a:r>
              <a:rPr lang="ko-KR" altLang="en-US" sz="1500" dirty="0" smtClean="0"/>
              <a:t>  </a:t>
            </a:r>
            <a:r>
              <a:rPr lang="en-US" altLang="ko-KR" sz="1500" dirty="0" smtClean="0"/>
              <a:t> </a:t>
            </a:r>
            <a:r>
              <a:rPr lang="ko-KR" altLang="en-US" sz="1500" dirty="0" smtClean="0"/>
              <a:t>  </a:t>
            </a:r>
            <a:r>
              <a:rPr lang="en-US" altLang="ko-KR" sz="1500" dirty="0" smtClean="0"/>
              <a:t>•</a:t>
            </a:r>
            <a:r>
              <a:rPr lang="ko-KR" altLang="en-US" sz="1500" dirty="0" smtClean="0"/>
              <a:t> 히브리 종으로 샀을 경우 </a:t>
            </a:r>
            <a:r>
              <a:rPr lang="en-US" altLang="ko-KR" sz="1500" dirty="0" smtClean="0"/>
              <a:t>6</a:t>
            </a:r>
            <a:r>
              <a:rPr lang="ko-KR" altLang="en-US" sz="1500" dirty="0" smtClean="0"/>
              <a:t>년 간 종살이 하고 </a:t>
            </a:r>
            <a:r>
              <a:rPr lang="en-US" altLang="ko-KR" sz="1500" dirty="0" smtClean="0"/>
              <a:t>7</a:t>
            </a:r>
            <a:r>
              <a:rPr lang="ko-KR" altLang="en-US" sz="1500" dirty="0" smtClean="0"/>
              <a:t>년째에는 대가 없이</a:t>
            </a:r>
            <a:endParaRPr lang="en-US" altLang="ko-KR" sz="1500" dirty="0" smtClean="0"/>
          </a:p>
          <a:p>
            <a:pPr fontAlgn="base">
              <a:spcBef>
                <a:spcPts val="0"/>
              </a:spcBef>
              <a:spcAft>
                <a:spcPts val="1200"/>
              </a:spcAft>
              <a:buNone/>
            </a:pPr>
            <a:r>
              <a:rPr lang="en-US" altLang="ko-KR" sz="1500" dirty="0" smtClean="0"/>
              <a:t>      </a:t>
            </a:r>
            <a:r>
              <a:rPr lang="ko-KR" altLang="en-US" sz="1500" dirty="0" smtClean="0"/>
              <a:t> 자유로운 몸으로 풀려나야 한다</a:t>
            </a:r>
            <a:r>
              <a:rPr lang="en-US" altLang="ko-KR" sz="1500" dirty="0" smtClean="0"/>
              <a:t>.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탈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21,2)</a:t>
            </a:r>
            <a:endParaRPr lang="ko-KR" altLang="en-US" sz="1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buNone/>
            </a:pPr>
            <a:r>
              <a:rPr lang="ko-KR" altLang="en-US" sz="1500" dirty="0" smtClean="0"/>
              <a:t>  </a:t>
            </a:r>
            <a:r>
              <a:rPr lang="en-US" altLang="ko-KR" sz="1500" dirty="0" smtClean="0"/>
              <a:t> </a:t>
            </a:r>
            <a:r>
              <a:rPr lang="ko-KR" altLang="en-US" sz="1500" dirty="0" smtClean="0"/>
              <a:t>  </a:t>
            </a:r>
            <a:r>
              <a:rPr lang="en-US" altLang="ko-KR" sz="1500" dirty="0" smtClean="0"/>
              <a:t>•</a:t>
            </a:r>
            <a:r>
              <a:rPr lang="ko-KR" altLang="en-US" sz="1500" dirty="0" smtClean="0"/>
              <a:t> 너희가 내 말을 듣지 않으면 계속해서 너희 죄를 일곱 배로 벌하겠다</a:t>
            </a:r>
            <a:r>
              <a:rPr lang="en-US" altLang="ko-KR" sz="1500" dirty="0" smtClean="0"/>
              <a:t>.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2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레</a:t>
            </a:r>
            <a:r>
              <a:rPr lang="ko-KR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26,18)</a:t>
            </a:r>
            <a:endParaRPr lang="en-US" altLang="ko-KR" sz="1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9512" y="188640"/>
            <a:ext cx="27350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숫자와 성경</a:t>
            </a:r>
            <a:r>
              <a:rPr lang="en-US" altLang="ko-KR" b="1" dirty="0" smtClean="0">
                <a:solidFill>
                  <a:schemeClr val="bg1"/>
                </a:solidFill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</a:rPr>
              <a:t>계속</a:t>
            </a:r>
            <a:r>
              <a:rPr lang="en-US" altLang="ko-KR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251520" y="1124744"/>
            <a:ext cx="8363272" cy="4497363"/>
          </a:xfrm>
        </p:spPr>
        <p:txBody>
          <a:bodyPr>
            <a:no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반복되는 숫자들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: 40</a:t>
            </a:r>
          </a:p>
          <a:p>
            <a:pPr>
              <a:buNone/>
            </a:pPr>
            <a:endParaRPr lang="en-US" altLang="ko-KR" sz="800" dirty="0" smtClean="0"/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700" dirty="0" smtClean="0"/>
              <a:t>    </a:t>
            </a:r>
            <a:r>
              <a:rPr lang="en-US" altLang="ko-KR" sz="1700" dirty="0" smtClean="0"/>
              <a:t>• </a:t>
            </a:r>
            <a:r>
              <a:rPr lang="ko-KR" altLang="en-US" sz="1700" dirty="0" smtClean="0"/>
              <a:t>모세는 밤낮으로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일을 </a:t>
            </a:r>
            <a:r>
              <a:rPr lang="en-US" altLang="ko-KR" sz="1700" dirty="0" smtClean="0"/>
              <a:t>(</a:t>
            </a:r>
            <a:r>
              <a:rPr lang="ko-KR" altLang="en-US" sz="1700" dirty="0" err="1" smtClean="0"/>
              <a:t>시나이</a:t>
            </a:r>
            <a:r>
              <a:rPr lang="en-US" altLang="ko-KR" sz="1700" dirty="0" smtClean="0"/>
              <a:t>)</a:t>
            </a:r>
            <a:r>
              <a:rPr lang="ko-KR" altLang="en-US" sz="1700" dirty="0" smtClean="0"/>
              <a:t>산에서 보냈다</a:t>
            </a:r>
            <a:r>
              <a:rPr lang="en-US" altLang="ko-KR" sz="1700" dirty="0" smtClean="0"/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탈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24,18)</a:t>
            </a:r>
            <a:r>
              <a:rPr lang="en-US" altLang="ko-KR" sz="1700" dirty="0" smtClean="0"/>
              <a:t> </a:t>
            </a:r>
            <a:endParaRPr lang="ko-KR" altLang="en-US" sz="1700" dirty="0" smtClean="0"/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700" dirty="0" smtClean="0"/>
              <a:t>    </a:t>
            </a:r>
            <a:r>
              <a:rPr lang="en-US" altLang="ko-KR" sz="1700" dirty="0" smtClean="0"/>
              <a:t>• </a:t>
            </a:r>
            <a:r>
              <a:rPr lang="ko-KR" altLang="en-US" sz="1700" dirty="0" err="1" smtClean="0"/>
              <a:t>이사악</a:t>
            </a:r>
            <a:r>
              <a:rPr lang="en-US" altLang="ko-KR" sz="1700" dirty="0" smtClean="0"/>
              <a:t>(</a:t>
            </a:r>
            <a:r>
              <a:rPr lang="ko-KR" altLang="en-US" sz="1700" dirty="0" smtClean="0"/>
              <a:t>아브라함의 아들</a:t>
            </a:r>
            <a:r>
              <a:rPr lang="en-US" altLang="ko-KR" sz="1700" dirty="0" smtClean="0"/>
              <a:t>)</a:t>
            </a:r>
            <a:r>
              <a:rPr lang="ko-KR" altLang="en-US" sz="1700" dirty="0" smtClean="0"/>
              <a:t>이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세에 </a:t>
            </a:r>
            <a:r>
              <a:rPr lang="ko-KR" altLang="en-US" sz="1700" dirty="0" err="1" smtClean="0"/>
              <a:t>레베카를</a:t>
            </a:r>
            <a:r>
              <a:rPr lang="ko-KR" altLang="en-US" sz="1700" dirty="0" smtClean="0"/>
              <a:t> 아내로 맞아들이다</a:t>
            </a:r>
            <a:r>
              <a:rPr lang="en-US" altLang="ko-KR" sz="1700" dirty="0" smtClean="0"/>
              <a:t>.</a:t>
            </a:r>
          </a:p>
          <a:p>
            <a:pPr fontAlgn="base">
              <a:spcAft>
                <a:spcPts val="1200"/>
              </a:spcAft>
              <a:buNone/>
            </a:pPr>
            <a:r>
              <a:rPr lang="en-US" altLang="ko-KR" sz="1700" dirty="0" smtClean="0"/>
              <a:t>    • </a:t>
            </a:r>
            <a:r>
              <a:rPr lang="ko-KR" altLang="en-US" sz="1700" dirty="0" err="1" smtClean="0"/>
              <a:t>에사우</a:t>
            </a:r>
            <a:r>
              <a:rPr lang="en-US" altLang="ko-KR" sz="1700" dirty="0" smtClean="0"/>
              <a:t>(</a:t>
            </a:r>
            <a:r>
              <a:rPr lang="ko-KR" altLang="en-US" sz="1700" dirty="0" smtClean="0"/>
              <a:t>이사악의 맏아들</a:t>
            </a:r>
            <a:r>
              <a:rPr lang="en-US" altLang="ko-KR" sz="1700" dirty="0" smtClean="0"/>
              <a:t>)</a:t>
            </a:r>
            <a:r>
              <a:rPr lang="ko-KR" altLang="en-US" sz="1700" dirty="0" smtClean="0"/>
              <a:t>가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세에 장가가다</a:t>
            </a:r>
            <a:r>
              <a:rPr lang="en-US" altLang="ko-KR" sz="1700" dirty="0" smtClean="0"/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28,9)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</a:t>
            </a:r>
            <a:endParaRPr lang="ko-KR" altLang="en-US" sz="17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700" dirty="0" smtClean="0"/>
              <a:t>    </a:t>
            </a:r>
            <a:r>
              <a:rPr lang="en-US" altLang="ko-KR" sz="1700" dirty="0" smtClean="0"/>
              <a:t>• </a:t>
            </a:r>
            <a:r>
              <a:rPr lang="ko-KR" altLang="en-US" sz="1700" dirty="0" smtClean="0"/>
              <a:t>야곱의 시신을 방부 처리하는데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일이 걸렸다</a:t>
            </a:r>
            <a:r>
              <a:rPr lang="en-US" altLang="ko-KR" sz="1700" dirty="0" smtClean="0"/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50,3)</a:t>
            </a:r>
            <a:endParaRPr lang="ko-KR" altLang="en-US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700" dirty="0" smtClean="0"/>
              <a:t>    </a:t>
            </a:r>
            <a:r>
              <a:rPr lang="en-US" altLang="ko-KR" sz="1700" dirty="0" smtClean="0"/>
              <a:t>• </a:t>
            </a:r>
            <a:r>
              <a:rPr lang="ko-KR" altLang="en-US" sz="1700" dirty="0" smtClean="0"/>
              <a:t>광야를 떠다닐 때 </a:t>
            </a:r>
            <a:r>
              <a:rPr lang="en-US" altLang="ko-KR" sz="1700" dirty="0" smtClean="0"/>
              <a:t>(</a:t>
            </a:r>
            <a:r>
              <a:rPr lang="ko-KR" altLang="en-US" sz="1700" dirty="0" smtClean="0"/>
              <a:t>정착지에 다다를 때까지</a:t>
            </a:r>
            <a:r>
              <a:rPr lang="en-US" altLang="ko-KR" sz="1700" dirty="0" smtClean="0"/>
              <a:t>) 40</a:t>
            </a:r>
            <a:r>
              <a:rPr lang="ko-KR" altLang="en-US" sz="1700" dirty="0" smtClean="0"/>
              <a:t>년이 걸렸다</a:t>
            </a:r>
            <a:r>
              <a:rPr lang="en-US" altLang="ko-KR" sz="1700" dirty="0" smtClean="0"/>
              <a:t>.</a:t>
            </a:r>
            <a:endParaRPr lang="ko-KR" altLang="en-US" sz="1700" dirty="0" smtClean="0"/>
          </a:p>
          <a:p>
            <a:pPr fontAlgn="base">
              <a:spcAft>
                <a:spcPts val="1200"/>
              </a:spcAft>
              <a:buNone/>
            </a:pPr>
            <a:r>
              <a:rPr lang="en-US" altLang="ko-KR" sz="1700" dirty="0" smtClean="0"/>
              <a:t>    • </a:t>
            </a:r>
            <a:r>
              <a:rPr lang="ko-KR" altLang="en-US" sz="1700" dirty="0" smtClean="0"/>
              <a:t>가나안 정찰대는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일 만에 정찰하고 돌아오다</a:t>
            </a:r>
            <a:r>
              <a:rPr lang="en-US" altLang="ko-KR" sz="1700" dirty="0" smtClean="0"/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민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13,25)</a:t>
            </a:r>
            <a:endParaRPr lang="en-US" altLang="ko-KR" sz="17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en-US" altLang="ko-KR" sz="1700" dirty="0" smtClean="0"/>
              <a:t>    • (</a:t>
            </a:r>
            <a:r>
              <a:rPr lang="ko-KR" altLang="en-US" sz="1700" dirty="0" smtClean="0"/>
              <a:t>가나안 땅 정착한 사람들</a:t>
            </a:r>
            <a:r>
              <a:rPr lang="en-US" altLang="ko-KR" sz="1700" dirty="0" smtClean="0"/>
              <a:t>) “40</a:t>
            </a:r>
            <a:r>
              <a:rPr lang="ko-KR" altLang="en-US" sz="1700" dirty="0" smtClean="0"/>
              <a:t>년 동안 죗값을 져야 한다</a:t>
            </a:r>
            <a:r>
              <a:rPr lang="en-US" altLang="ko-KR" sz="1700" dirty="0" smtClean="0"/>
              <a:t>.”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민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14,34)</a:t>
            </a:r>
            <a:endParaRPr lang="ko-KR" altLang="en-US" sz="17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spcAft>
                <a:spcPts val="1200"/>
              </a:spcAft>
              <a:buNone/>
            </a:pPr>
            <a:r>
              <a:rPr lang="ko-KR" altLang="en-US" sz="1700" dirty="0" smtClean="0"/>
              <a:t>    </a:t>
            </a:r>
            <a:r>
              <a:rPr lang="en-US" altLang="ko-KR" sz="1700" dirty="0" smtClean="0"/>
              <a:t>• (</a:t>
            </a:r>
            <a:r>
              <a:rPr lang="ko-KR" altLang="en-US" sz="1700" dirty="0" err="1" smtClean="0"/>
              <a:t>노아의</a:t>
            </a:r>
            <a:r>
              <a:rPr lang="ko-KR" altLang="en-US" sz="1700" dirty="0" smtClean="0"/>
              <a:t> 홍수 때</a:t>
            </a:r>
            <a:r>
              <a:rPr lang="en-US" altLang="ko-KR" sz="1700" dirty="0" smtClean="0"/>
              <a:t>) 40</a:t>
            </a:r>
            <a:r>
              <a:rPr lang="ko-KR" altLang="en-US" sz="1700" dirty="0" smtClean="0"/>
              <a:t>일 동안 밤낮으로 땅에 비가 내렸다</a:t>
            </a:r>
            <a:r>
              <a:rPr lang="en-US" altLang="ko-KR" sz="1700" dirty="0" smtClean="0"/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7,12)</a:t>
            </a:r>
            <a:r>
              <a:rPr lang="ko-KR" altLang="en-US" sz="1700" dirty="0" smtClean="0"/>
              <a:t>           </a:t>
            </a:r>
          </a:p>
          <a:p>
            <a:pPr fontAlgn="base">
              <a:buNone/>
            </a:pPr>
            <a:r>
              <a:rPr lang="ko-KR" altLang="en-US" sz="1700" dirty="0" smtClean="0"/>
              <a:t>    </a:t>
            </a:r>
            <a:r>
              <a:rPr lang="en-US" altLang="ko-KR" sz="1700" dirty="0" smtClean="0"/>
              <a:t>• </a:t>
            </a:r>
            <a:r>
              <a:rPr lang="ko-KR" altLang="en-US" sz="1700" dirty="0" smtClean="0"/>
              <a:t>그른 자가 매를 맞아야 하면 마흔 대까지는 매질해도 괜찮다</a:t>
            </a:r>
            <a:r>
              <a:rPr lang="en-US" altLang="ko-KR" sz="1700" dirty="0" smtClean="0"/>
              <a:t>.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신 </a:t>
            </a:r>
            <a:r>
              <a:rPr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25,3)</a:t>
            </a:r>
            <a:endParaRPr lang="ko-KR" altLang="en-US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fontAlgn="base">
              <a:buNone/>
            </a:pPr>
            <a:endParaRPr lang="ko-KR" altLang="en-US" sz="1700" dirty="0"/>
          </a:p>
        </p:txBody>
      </p:sp>
      <p:sp>
        <p:nvSpPr>
          <p:cNvPr id="4" name="직사각형 3"/>
          <p:cNvSpPr/>
          <p:nvPr/>
        </p:nvSpPr>
        <p:spPr>
          <a:xfrm>
            <a:off x="179512" y="188640"/>
            <a:ext cx="27350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숫자와 성경</a:t>
            </a:r>
            <a:r>
              <a:rPr lang="en-US" altLang="ko-KR" b="1" dirty="0" smtClean="0">
                <a:solidFill>
                  <a:schemeClr val="bg1"/>
                </a:solidFill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</a:rPr>
              <a:t>계속</a:t>
            </a:r>
            <a:r>
              <a:rPr lang="en-US" altLang="ko-KR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457200" y="1163885"/>
            <a:ext cx="8229600" cy="52174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sz="2000" b="1" dirty="0" smtClean="0"/>
              <a:t>※ </a:t>
            </a:r>
            <a:r>
              <a:rPr lang="ko-KR" altLang="en-US" sz="2000" b="1" dirty="0" smtClean="0"/>
              <a:t>숫자 </a:t>
            </a:r>
            <a:r>
              <a:rPr lang="en-US" altLang="ko-KR" sz="2000" b="1" dirty="0" smtClean="0"/>
              <a:t>40:</a:t>
            </a:r>
          </a:p>
          <a:p>
            <a:pPr>
              <a:buNone/>
            </a:pPr>
            <a:endParaRPr lang="en-US" altLang="ko-KR" sz="11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   ■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서양</a:t>
            </a:r>
            <a:endParaRPr lang="en-US" altLang="ko-KR" sz="2000" b="1" dirty="0" smtClean="0">
              <a:solidFill>
                <a:srgbClr val="0070C0"/>
              </a:solidFill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smtClean="0"/>
              <a:t>시련기간 시험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소멸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죽음을</a:t>
            </a:r>
            <a:r>
              <a:rPr lang="en-US" altLang="ko-KR" sz="1700" dirty="0" smtClean="0"/>
              <a:t> </a:t>
            </a:r>
            <a:r>
              <a:rPr lang="ko-KR" altLang="en-US" sz="1700" dirty="0" smtClean="0"/>
              <a:t>뜻한다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smtClean="0"/>
              <a:t>완전 무결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완전성 상징</a:t>
            </a:r>
            <a:r>
              <a:rPr lang="en-US" altLang="ko-KR" sz="1700" dirty="0" smtClean="0"/>
              <a:t>(4*10)</a:t>
            </a:r>
          </a:p>
          <a:p>
            <a:pPr>
              <a:buNone/>
            </a:pPr>
            <a:endParaRPr lang="en-US" altLang="ko-KR" sz="20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  ■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성경</a:t>
            </a:r>
            <a:endParaRPr lang="en-US" altLang="ko-KR" sz="2000" b="1" dirty="0" smtClean="0">
              <a:solidFill>
                <a:srgbClr val="0070C0"/>
              </a:solidFill>
            </a:endParaRP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smtClean="0"/>
              <a:t>하느님의 축복과 만남의 역사를 위한 준비 기간</a:t>
            </a:r>
            <a:endParaRPr lang="en-US" altLang="ko-KR" sz="1700" dirty="0" smtClean="0"/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smtClean="0"/>
              <a:t>특별히 성스러운 기간</a:t>
            </a:r>
            <a:endParaRPr lang="en-US" altLang="ko-KR" sz="1700" dirty="0" smtClean="0"/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/>
              <a:t>        • </a:t>
            </a:r>
            <a:r>
              <a:rPr lang="ko-KR" altLang="en-US" sz="1700" dirty="0" err="1" smtClean="0"/>
              <a:t>플레이아데스</a:t>
            </a:r>
            <a:r>
              <a:rPr lang="ko-KR" altLang="en-US" sz="1700" dirty="0" smtClean="0"/>
              <a:t> 성단의 잠적과 출현 기간</a:t>
            </a:r>
            <a:endParaRPr lang="en-US" altLang="ko-KR" sz="1700" dirty="0" smtClean="0"/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/>
              <a:t>        • </a:t>
            </a:r>
            <a:r>
              <a:rPr lang="ko-KR" altLang="en-US" sz="1700" dirty="0" smtClean="0"/>
              <a:t>고대 그리스</a:t>
            </a:r>
            <a:r>
              <a:rPr lang="en-US" altLang="ko-KR" sz="1700" dirty="0" smtClean="0"/>
              <a:t>·</a:t>
            </a:r>
            <a:r>
              <a:rPr lang="ko-KR" altLang="en-US" sz="1700" dirty="0" err="1" smtClean="0"/>
              <a:t>에스겔</a:t>
            </a:r>
            <a:r>
              <a:rPr lang="ko-KR" altLang="en-US" sz="1700" dirty="0" smtClean="0"/>
              <a:t> 신전들의 기둥</a:t>
            </a:r>
            <a:r>
              <a:rPr lang="en-US" altLang="ko-KR" sz="1700" dirty="0" smtClean="0"/>
              <a:t> </a:t>
            </a:r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/>
              <a:t>        • </a:t>
            </a:r>
            <a:r>
              <a:rPr lang="ko-KR" altLang="en-US" sz="1700" dirty="0" smtClean="0"/>
              <a:t>유대인 황야의 방랑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다윗</a:t>
            </a:r>
            <a:r>
              <a:rPr lang="en-US" altLang="ko-KR" sz="1700" dirty="0" smtClean="0"/>
              <a:t>·</a:t>
            </a:r>
            <a:r>
              <a:rPr lang="ko-KR" altLang="en-US" sz="1700" dirty="0" smtClean="0"/>
              <a:t>솔로몬의 통치 기간</a:t>
            </a:r>
            <a:r>
              <a:rPr lang="en-US" altLang="ko-KR" sz="1700" dirty="0" smtClean="0"/>
              <a:t>, </a:t>
            </a:r>
          </a:p>
          <a:p>
            <a:pPr>
              <a:buNone/>
            </a:pPr>
            <a:r>
              <a:rPr lang="en-US" altLang="ko-KR" sz="1700" dirty="0" smtClean="0"/>
              <a:t>          </a:t>
            </a:r>
            <a:r>
              <a:rPr lang="ko-KR" altLang="en-US" sz="1700" dirty="0" smtClean="0"/>
              <a:t>예언자 </a:t>
            </a:r>
            <a:r>
              <a:rPr lang="ko-KR" altLang="en-US" sz="1700" dirty="0" err="1" smtClean="0"/>
              <a:t>에제키엘의</a:t>
            </a:r>
            <a:r>
              <a:rPr lang="ko-KR" altLang="en-US" sz="1700" dirty="0" smtClean="0"/>
              <a:t> 이스라엘 죄악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일 간 인내</a:t>
            </a:r>
            <a:r>
              <a:rPr lang="en-US" altLang="ko-KR" sz="1700" dirty="0" smtClean="0"/>
              <a:t>.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79512" y="188640"/>
            <a:ext cx="27350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숫자와 성경</a:t>
            </a:r>
            <a:r>
              <a:rPr lang="en-US" altLang="ko-KR" b="1" dirty="0" smtClean="0">
                <a:solidFill>
                  <a:schemeClr val="bg1"/>
                </a:solidFill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</a:rPr>
              <a:t>계속</a:t>
            </a:r>
            <a:r>
              <a:rPr lang="en-US" altLang="ko-KR" b="1" dirty="0" smtClean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23528" y="1268760"/>
            <a:ext cx="8229600" cy="504056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altLang="ko-KR" sz="1200" dirty="0" smtClean="0"/>
          </a:p>
          <a:p>
            <a:pPr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  ■ 1</a:t>
            </a:r>
          </a:p>
          <a:p>
            <a:pPr>
              <a:buNone/>
            </a:pPr>
            <a:endParaRPr lang="en-US" altLang="ko-KR" sz="8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모든 수를 나눌 수 있는 유일한 수이자 어떤 숫자로도 나누어지지 않는</a:t>
            </a:r>
            <a:r>
              <a:rPr lang="en-US" altLang="ko-KR" sz="1700" dirty="0" smtClean="0"/>
              <a:t> </a:t>
            </a:r>
            <a:r>
              <a:rPr lang="ko-KR" altLang="en-US" sz="1700" dirty="0" smtClean="0"/>
              <a:t>숫자</a:t>
            </a: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하느님</a:t>
            </a:r>
            <a:r>
              <a:rPr lang="en-US" altLang="ko-KR" sz="1700" dirty="0" smtClean="0"/>
              <a:t>·</a:t>
            </a:r>
            <a:r>
              <a:rPr lang="ko-KR" altLang="en-US" sz="1700" dirty="0" smtClean="0"/>
              <a:t>신성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시작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유일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절대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단일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통일을 뜻한다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900" dirty="0" smtClean="0"/>
              <a:t>     </a:t>
            </a:r>
          </a:p>
          <a:p>
            <a:pPr>
              <a:buNone/>
            </a:pPr>
            <a:endParaRPr lang="en-US" altLang="ko-KR" sz="1500" i="1" dirty="0" smtClean="0"/>
          </a:p>
          <a:p>
            <a:pPr>
              <a:buNone/>
            </a:pPr>
            <a:r>
              <a:rPr lang="en-US" altLang="ko-KR" sz="1500" i="1" dirty="0" smtClean="0"/>
              <a:t>       “</a:t>
            </a:r>
            <a:r>
              <a:rPr lang="ko-KR" altLang="en-US" sz="1500" i="1" dirty="0" smtClean="0"/>
              <a:t>몸도 하나이며 성령도 한 분이십니다</a:t>
            </a:r>
            <a:r>
              <a:rPr lang="en-US" altLang="ko-KR" sz="1500" i="1" dirty="0" smtClean="0"/>
              <a:t>. </a:t>
            </a:r>
          </a:p>
          <a:p>
            <a:pPr>
              <a:buNone/>
            </a:pPr>
            <a:r>
              <a:rPr lang="en-US" altLang="ko-KR" sz="1500" i="1" dirty="0" smtClean="0"/>
              <a:t>       </a:t>
            </a:r>
            <a:r>
              <a:rPr lang="ko-KR" altLang="en-US" sz="1500" i="1" dirty="0" smtClean="0"/>
              <a:t>주님도 한 분이시고 믿음도 하나이며 세례도 하나이고</a:t>
            </a:r>
            <a:r>
              <a:rPr lang="en-US" altLang="ko-KR" sz="1500" i="1" dirty="0" smtClean="0"/>
              <a:t> </a:t>
            </a:r>
            <a:r>
              <a:rPr lang="ko-KR" altLang="en-US" sz="1500" i="1" dirty="0" smtClean="0"/>
              <a:t>만물의 아버지이신 </a:t>
            </a:r>
            <a:endParaRPr lang="en-US" altLang="ko-KR" sz="1500" i="1" dirty="0" smtClean="0"/>
          </a:p>
          <a:p>
            <a:pPr>
              <a:buNone/>
            </a:pPr>
            <a:r>
              <a:rPr lang="en-US" altLang="ko-KR" sz="1500" i="1" dirty="0" smtClean="0"/>
              <a:t>      </a:t>
            </a:r>
            <a:r>
              <a:rPr lang="ko-KR" altLang="en-US" sz="1500" i="1" dirty="0" smtClean="0"/>
              <a:t>하느님도 한 분이십니다</a:t>
            </a:r>
            <a:r>
              <a:rPr lang="en-US" altLang="ko-KR" sz="1500" i="1" dirty="0" smtClean="0"/>
              <a:t>.” (</a:t>
            </a:r>
            <a:r>
              <a:rPr lang="ko-KR" altLang="en-US" sz="1500" i="1" dirty="0" err="1" smtClean="0"/>
              <a:t>에페</a:t>
            </a:r>
            <a:r>
              <a:rPr lang="ko-KR" altLang="en-US" sz="1500" i="1" dirty="0" smtClean="0"/>
              <a:t> </a:t>
            </a:r>
            <a:r>
              <a:rPr lang="en-US" altLang="ko-KR" sz="1500" i="1" dirty="0" smtClean="0"/>
              <a:t>4,4-6)</a:t>
            </a:r>
          </a:p>
          <a:p>
            <a:pPr>
              <a:buNone/>
            </a:pPr>
            <a:endParaRPr lang="en-US" altLang="ko-KR" sz="1500" i="1" dirty="0" smtClean="0"/>
          </a:p>
          <a:p>
            <a:pPr>
              <a:buNone/>
            </a:pPr>
            <a:r>
              <a:rPr lang="en-US" altLang="ko-KR" sz="1500" i="1" dirty="0" smtClean="0"/>
              <a:t>      “</a:t>
            </a:r>
            <a:r>
              <a:rPr lang="ko-KR" altLang="en-US" sz="1500" i="1" dirty="0" smtClean="0"/>
              <a:t>당신은 위대하시며 기적을 일으키시는 분이시니 당신 홀로 하느님이십니다</a:t>
            </a:r>
            <a:r>
              <a:rPr lang="en-US" altLang="ko-KR" sz="1500" i="1" dirty="0" smtClean="0"/>
              <a:t>.”(</a:t>
            </a:r>
            <a:r>
              <a:rPr lang="ko-KR" altLang="en-US" sz="1500" i="1" dirty="0" smtClean="0"/>
              <a:t>시편 </a:t>
            </a:r>
            <a:r>
              <a:rPr lang="en-US" altLang="ko-KR" sz="1500" i="1" dirty="0" smtClean="0"/>
              <a:t>86,10)</a:t>
            </a:r>
          </a:p>
          <a:p>
            <a:pPr>
              <a:buNone/>
            </a:pPr>
            <a:endParaRPr lang="en-US" altLang="ko-KR" sz="1500" i="1" dirty="0" smtClean="0"/>
          </a:p>
          <a:p>
            <a:pPr>
              <a:buNone/>
            </a:pPr>
            <a:r>
              <a:rPr lang="en-US" altLang="ko-KR" sz="1500" i="1" dirty="0" smtClean="0"/>
              <a:t>      “</a:t>
            </a:r>
            <a:r>
              <a:rPr lang="ko-KR" altLang="en-US" sz="1500" i="1" dirty="0" smtClean="0"/>
              <a:t>우리에게는 하느님 아버지 한 분이 계실 뿐입니다</a:t>
            </a:r>
            <a:r>
              <a:rPr lang="en-US" altLang="ko-KR" sz="1500" i="1" dirty="0" smtClean="0"/>
              <a:t>. </a:t>
            </a:r>
          </a:p>
          <a:p>
            <a:pPr>
              <a:buNone/>
            </a:pPr>
            <a:r>
              <a:rPr lang="en-US" altLang="ko-KR" sz="1500" i="1" dirty="0" smtClean="0"/>
              <a:t>      </a:t>
            </a:r>
            <a:r>
              <a:rPr lang="ko-KR" altLang="en-US" sz="1500" i="1" dirty="0" smtClean="0"/>
              <a:t>모든 것이 그분에게서 나왔고 우리는 그분을 향하여 나아갑니다</a:t>
            </a:r>
            <a:r>
              <a:rPr lang="en-US" altLang="ko-KR" sz="1500" i="1" dirty="0" smtClean="0"/>
              <a:t>.”(</a:t>
            </a:r>
            <a:r>
              <a:rPr lang="ko-KR" altLang="en-US" sz="1500" i="1" dirty="0" err="1" smtClean="0"/>
              <a:t>코린</a:t>
            </a:r>
            <a:r>
              <a:rPr lang="ko-KR" altLang="en-US" sz="1500" i="1" dirty="0" smtClean="0"/>
              <a:t> </a:t>
            </a:r>
            <a:r>
              <a:rPr lang="en-US" altLang="ko-KR" sz="1500" i="1" dirty="0" smtClean="0"/>
              <a:t>8,6)</a:t>
            </a:r>
          </a:p>
          <a:p>
            <a:pPr>
              <a:buNone/>
            </a:pPr>
            <a:endParaRPr lang="en-US" altLang="ko-KR" sz="1800" dirty="0" smtClean="0"/>
          </a:p>
          <a:p>
            <a:pPr>
              <a:buNone/>
            </a:pPr>
            <a:r>
              <a:rPr lang="en-US" altLang="ko-KR" sz="1800" dirty="0" smtClean="0"/>
              <a:t>  </a:t>
            </a:r>
          </a:p>
          <a:p>
            <a:pPr>
              <a:buNone/>
            </a:pPr>
            <a:endParaRPr lang="ko-KR" altLang="en-US" sz="180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457200" y="1196752"/>
            <a:ext cx="8229600" cy="6192688"/>
          </a:xfrm>
        </p:spPr>
        <p:txBody>
          <a:bodyPr/>
          <a:lstStyle/>
          <a:p>
            <a:pPr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2</a:t>
            </a:r>
          </a:p>
          <a:p>
            <a:pPr>
              <a:buNone/>
            </a:pPr>
            <a:endParaRPr lang="en-US" altLang="ko-KR" sz="8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짝수의 기원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상대적인 개념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1700" dirty="0" smtClean="0"/>
              <a:t>       &lt;</a:t>
            </a:r>
            <a:r>
              <a:rPr lang="ko-KR" altLang="en-US" sz="1700" dirty="0" smtClean="0"/>
              <a:t>자연계에서 남성과 여성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낮과 밤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빛과 어두움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높음과 낮음</a:t>
            </a:r>
            <a:r>
              <a:rPr lang="en-US" altLang="ko-KR" sz="1700" dirty="0" smtClean="0"/>
              <a:t>&gt;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  &lt;</a:t>
            </a:r>
            <a:r>
              <a:rPr lang="ko-KR" altLang="en-US" sz="1700" dirty="0" smtClean="0"/>
              <a:t>영적으로는 선함과 악함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성령과 육신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의와 불의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천사와 악마</a:t>
            </a:r>
            <a:r>
              <a:rPr lang="en-US" altLang="ko-KR" sz="1700" dirty="0" smtClean="0"/>
              <a:t>&gt;</a:t>
            </a:r>
          </a:p>
          <a:p>
            <a:pPr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하느님은 </a:t>
            </a:r>
            <a:r>
              <a:rPr lang="en-US" altLang="ko-KR" sz="1700" dirty="0" smtClean="0"/>
              <a:t>2</a:t>
            </a:r>
            <a:r>
              <a:rPr lang="ko-KR" altLang="en-US" sz="1700" dirty="0" smtClean="0"/>
              <a:t>명씩을 묶어 역사한 경우가 많다</a:t>
            </a:r>
            <a:r>
              <a:rPr lang="en-US" altLang="ko-KR" sz="1700" dirty="0" smtClean="0"/>
              <a:t>. 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   &lt;</a:t>
            </a:r>
            <a:r>
              <a:rPr lang="ko-KR" altLang="en-US" sz="1700" dirty="0" smtClean="0"/>
              <a:t>아담과 이브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모세와 </a:t>
            </a:r>
            <a:r>
              <a:rPr lang="ko-KR" altLang="en-US" sz="1700" dirty="0" err="1" smtClean="0"/>
              <a:t>아론</a:t>
            </a:r>
            <a:r>
              <a:rPr lang="en-US" altLang="ko-KR" sz="1700" dirty="0" smtClean="0"/>
              <a:t>, </a:t>
            </a:r>
            <a:r>
              <a:rPr lang="ko-KR" altLang="en-US" sz="1700" dirty="0" err="1" smtClean="0"/>
              <a:t>야호수아와</a:t>
            </a:r>
            <a:r>
              <a:rPr lang="ko-KR" altLang="en-US" sz="1700" dirty="0" smtClean="0"/>
              <a:t> </a:t>
            </a:r>
            <a:r>
              <a:rPr lang="ko-KR" altLang="en-US" sz="1700" dirty="0" err="1" smtClean="0"/>
              <a:t>갈렙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다윗과 솔로몬</a:t>
            </a:r>
            <a:r>
              <a:rPr lang="en-US" altLang="ko-KR" sz="1700" dirty="0" smtClean="0"/>
              <a:t>…&gt;</a:t>
            </a:r>
          </a:p>
          <a:p>
            <a:pPr>
              <a:spcAft>
                <a:spcPts val="600"/>
              </a:spcAft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너는 처음 것과 같은 돌 판 두 개를 깎아라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 (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탈 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34,1) </a:t>
            </a:r>
          </a:p>
          <a:p>
            <a:pPr>
              <a:spcAft>
                <a:spcPts val="600"/>
              </a:spcAft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열두 제자를 부르시어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…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둘씩 짝지어 파견하기 시작하셨다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 (</a:t>
            </a:r>
            <a:r>
              <a:rPr lang="ko-KR" altLang="en-US" sz="17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마르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6,7)</a:t>
            </a: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나는 나의 두 증인을 내세워 천이백육십 일 동안 예언하게 할 </a:t>
            </a:r>
            <a:endParaRPr lang="en-US" altLang="ko-KR" sz="1700" i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것이다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 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그들은 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…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두 올리브 나무이며 두 등잔대입니다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 (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묵시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11,3-4)</a:t>
            </a:r>
            <a:endParaRPr lang="ko-KR" altLang="en-US" sz="17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23528" y="1268760"/>
            <a:ext cx="8229600" cy="4680520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3</a:t>
            </a:r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하늘의 수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영적인 완전 수</a:t>
            </a:r>
            <a:r>
              <a:rPr lang="en-US" altLang="ko-KR" sz="1700" dirty="0" smtClean="0"/>
              <a:t>. </a:t>
            </a:r>
            <a:r>
              <a:rPr lang="ko-KR" altLang="en-US" sz="1700" dirty="0" smtClean="0"/>
              <a:t>부활 수</a:t>
            </a:r>
            <a:r>
              <a:rPr lang="en-US" altLang="ko-KR" sz="1700" dirty="0" smtClean="0"/>
              <a:t>. </a:t>
            </a:r>
            <a:r>
              <a:rPr lang="ko-KR" altLang="en-US" sz="1700" dirty="0" smtClean="0"/>
              <a:t>확정</a:t>
            </a:r>
            <a:r>
              <a:rPr lang="en-US" altLang="ko-KR" sz="1700" dirty="0" smtClean="0"/>
              <a:t>. </a:t>
            </a:r>
            <a:r>
              <a:rPr lang="ko-KR" altLang="en-US" sz="1700" dirty="0" err="1" smtClean="0"/>
              <a:t>거룩</a:t>
            </a:r>
            <a:r>
              <a:rPr lang="en-US" altLang="ko-KR" sz="1700" dirty="0" smtClean="0"/>
              <a:t>. </a:t>
            </a:r>
            <a:r>
              <a:rPr lang="ko-KR" altLang="en-US" sz="1700" dirty="0" smtClean="0"/>
              <a:t>삼각형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1500" dirty="0" smtClean="0"/>
              <a:t>         • </a:t>
            </a:r>
            <a:r>
              <a:rPr lang="ko-KR" altLang="en-US" sz="1500" dirty="0" smtClean="0"/>
              <a:t>성부 성자 성령의 삼위일체</a:t>
            </a:r>
            <a:r>
              <a:rPr lang="en-US" altLang="ko-KR" sz="1500" dirty="0" smtClean="0"/>
              <a:t>. </a:t>
            </a:r>
          </a:p>
          <a:p>
            <a:pPr>
              <a:buNone/>
            </a:pPr>
            <a:r>
              <a:rPr lang="en-US" altLang="ko-KR" sz="1500" dirty="0" smtClean="0"/>
              <a:t>         • </a:t>
            </a:r>
            <a:r>
              <a:rPr lang="ko-KR" altLang="en-US" sz="1500" dirty="0" smtClean="0"/>
              <a:t>세 명의 동방박사가 바치는 세 가지 선물</a:t>
            </a:r>
            <a:r>
              <a:rPr lang="en-US" altLang="ko-KR" sz="1500" dirty="0" smtClean="0"/>
              <a:t>.</a:t>
            </a:r>
          </a:p>
          <a:p>
            <a:pPr>
              <a:buNone/>
            </a:pPr>
            <a:r>
              <a:rPr lang="en-US" altLang="ko-KR" sz="1500" dirty="0" smtClean="0"/>
              <a:t>         • </a:t>
            </a:r>
            <a:r>
              <a:rPr lang="ko-KR" altLang="en-US" sz="1500" dirty="0" smtClean="0"/>
              <a:t>예수님이 받은 세 차례 유혹</a:t>
            </a:r>
            <a:r>
              <a:rPr lang="en-US" altLang="ko-KR" sz="1500" dirty="0" smtClean="0"/>
              <a:t>. </a:t>
            </a:r>
            <a:r>
              <a:rPr lang="ko-KR" altLang="en-US" sz="1500" dirty="0" err="1" smtClean="0"/>
              <a:t>골고타</a:t>
            </a:r>
            <a:r>
              <a:rPr lang="ko-KR" altLang="en-US" sz="1500" dirty="0" smtClean="0"/>
              <a:t> 언덕의 세 개의 십자가</a:t>
            </a:r>
            <a:r>
              <a:rPr lang="en-US" altLang="ko-KR" sz="1500" dirty="0" smtClean="0"/>
              <a:t>.</a:t>
            </a:r>
          </a:p>
          <a:p>
            <a:pPr>
              <a:buNone/>
            </a:pPr>
            <a:r>
              <a:rPr lang="en-US" altLang="ko-KR" sz="1500" dirty="0" smtClean="0"/>
              <a:t>         • </a:t>
            </a:r>
            <a:r>
              <a:rPr lang="ko-KR" altLang="en-US" sz="1500" dirty="0" smtClean="0"/>
              <a:t>죽음에서 부활하기까지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부활하신 예수께서 출현하신 횟수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endParaRPr lang="en-US" altLang="ko-KR" sz="800" dirty="0" smtClean="0"/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확정의 의미</a:t>
            </a:r>
            <a:r>
              <a:rPr lang="en-US" altLang="ko-KR" sz="1700" dirty="0" smtClean="0"/>
              <a:t>: </a:t>
            </a:r>
          </a:p>
          <a:p>
            <a:pPr>
              <a:buNone/>
            </a:pPr>
            <a:r>
              <a:rPr lang="en-US" altLang="ko-KR" sz="1500" dirty="0" smtClean="0"/>
              <a:t>         • </a:t>
            </a:r>
            <a:r>
              <a:rPr lang="ko-KR" altLang="en-US" sz="1500" dirty="0" smtClean="0"/>
              <a:t>의사봉 </a:t>
            </a:r>
            <a:r>
              <a:rPr lang="en-US" altLang="ko-KR" sz="1500" dirty="0" smtClean="0"/>
              <a:t>3</a:t>
            </a:r>
            <a:r>
              <a:rPr lang="ko-KR" altLang="en-US" sz="1500" dirty="0" smtClean="0"/>
              <a:t>번 두드린다</a:t>
            </a:r>
            <a:r>
              <a:rPr lang="en-US" altLang="ko-KR" sz="1500" dirty="0" smtClean="0"/>
              <a:t>. </a:t>
            </a:r>
          </a:p>
          <a:p>
            <a:pPr>
              <a:buNone/>
            </a:pPr>
            <a:r>
              <a:rPr lang="en-US" altLang="ko-KR" sz="1500" dirty="0" smtClean="0"/>
              <a:t>         • </a:t>
            </a:r>
            <a:r>
              <a:rPr lang="ko-KR" altLang="en-US" sz="1500" dirty="0" smtClean="0"/>
              <a:t>하느님을 호위하는 </a:t>
            </a:r>
            <a:r>
              <a:rPr lang="ko-KR" altLang="en-US" sz="1500" dirty="0" err="1" smtClean="0"/>
              <a:t>케루빔은</a:t>
            </a:r>
            <a:r>
              <a:rPr lang="en-US" altLang="ko-KR" sz="1500" dirty="0" smtClean="0"/>
              <a:t> “</a:t>
            </a:r>
            <a:r>
              <a:rPr lang="ko-KR" altLang="en-US" sz="1500" dirty="0" smtClean="0"/>
              <a:t>거룩하다</a:t>
            </a:r>
            <a:r>
              <a:rPr lang="en-US" altLang="ko-KR" sz="1500" dirty="0" smtClean="0"/>
              <a:t>” 3</a:t>
            </a:r>
            <a:r>
              <a:rPr lang="ko-KR" altLang="en-US" sz="1500" dirty="0" smtClean="0"/>
              <a:t>회 반복해 확정하다</a:t>
            </a:r>
            <a:r>
              <a:rPr lang="en-US" altLang="ko-KR" sz="1500" dirty="0" smtClean="0"/>
              <a:t>.</a:t>
            </a:r>
          </a:p>
          <a:p>
            <a:pPr>
              <a:buNone/>
            </a:pPr>
            <a:r>
              <a:rPr lang="en-US" altLang="ko-KR" sz="1500" dirty="0" smtClean="0"/>
              <a:t>         • </a:t>
            </a:r>
            <a:r>
              <a:rPr lang="ko-KR" altLang="en-US" sz="1500" dirty="0" smtClean="0"/>
              <a:t>베드로</a:t>
            </a:r>
            <a:r>
              <a:rPr lang="en-US" altLang="ko-KR" sz="1500" dirty="0" smtClean="0"/>
              <a:t>, 3</a:t>
            </a:r>
            <a:r>
              <a:rPr lang="ko-KR" altLang="en-US" sz="1500" dirty="0" smtClean="0"/>
              <a:t>번 예수님 부인하다</a:t>
            </a:r>
            <a:r>
              <a:rPr lang="en-US" altLang="ko-KR" sz="1500" dirty="0" smtClean="0"/>
              <a:t>.</a:t>
            </a:r>
          </a:p>
          <a:p>
            <a:pPr>
              <a:buNone/>
            </a:pPr>
            <a:r>
              <a:rPr lang="en-US" altLang="ko-KR" sz="1500" dirty="0" smtClean="0"/>
              <a:t>         • </a:t>
            </a:r>
            <a:r>
              <a:rPr lang="ko-KR" altLang="en-US" sz="1500" dirty="0" smtClean="0"/>
              <a:t>예수님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베드로에게 사랑하느냐고 </a:t>
            </a:r>
            <a:r>
              <a:rPr lang="en-US" altLang="ko-KR" sz="1500" dirty="0" smtClean="0"/>
              <a:t>3</a:t>
            </a:r>
            <a:r>
              <a:rPr lang="ko-KR" altLang="en-US" sz="1500" dirty="0" smtClean="0"/>
              <a:t>번 물으시다</a:t>
            </a:r>
            <a:r>
              <a:rPr lang="en-US" altLang="ko-KR" sz="1500" dirty="0" smtClean="0"/>
              <a:t>.</a:t>
            </a:r>
          </a:p>
          <a:p>
            <a:pPr>
              <a:buNone/>
            </a:pPr>
            <a:r>
              <a:rPr lang="en-US" altLang="ko-KR" sz="1500" dirty="0" smtClean="0"/>
              <a:t>         • </a:t>
            </a:r>
            <a:r>
              <a:rPr lang="ko-KR" altLang="en-US" sz="1500" dirty="0" smtClean="0"/>
              <a:t>예수님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무덤에서 </a:t>
            </a:r>
            <a:r>
              <a:rPr lang="en-US" altLang="ko-KR" sz="1500" dirty="0" smtClean="0"/>
              <a:t>3</a:t>
            </a:r>
            <a:r>
              <a:rPr lang="ko-KR" altLang="en-US" sz="1500" dirty="0" smtClean="0"/>
              <a:t>일 계심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죽음을 확정한 것</a:t>
            </a:r>
            <a:r>
              <a:rPr lang="en-US" altLang="ko-KR" sz="1500" dirty="0" smtClean="0"/>
              <a:t>. </a:t>
            </a:r>
            <a:r>
              <a:rPr lang="ko-KR" altLang="en-US" sz="1500" dirty="0" smtClean="0"/>
              <a:t>장사됨 의미</a:t>
            </a:r>
            <a:r>
              <a:rPr lang="en-US" altLang="ko-KR" sz="1500" dirty="0" smtClean="0"/>
              <a:t>.</a:t>
            </a:r>
            <a:endParaRPr lang="ko-KR" altLang="en-US" sz="150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251520" y="1196752"/>
            <a:ext cx="8229600" cy="57214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4 :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땅의 완전수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창조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물질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질서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안정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방향</a:t>
            </a:r>
            <a:endParaRPr lang="en-US" altLang="ko-KR" sz="20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US" altLang="ko-KR" sz="8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육체의 숫자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구원의 상징 십자가</a:t>
            </a:r>
            <a:endParaRPr lang="en-US" altLang="ko-KR" sz="1700" dirty="0" smtClean="0"/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/>
              <a:t>        &lt;4</a:t>
            </a:r>
            <a:r>
              <a:rPr lang="ko-KR" altLang="en-US" sz="1700" dirty="0" smtClean="0"/>
              <a:t>복음서</a:t>
            </a:r>
            <a:r>
              <a:rPr lang="en-US" altLang="ko-KR" sz="1700" dirty="0" smtClean="0"/>
              <a:t>, 4</a:t>
            </a:r>
            <a:r>
              <a:rPr lang="ko-KR" altLang="en-US" sz="1700" dirty="0" smtClean="0"/>
              <a:t>명의 </a:t>
            </a:r>
            <a:r>
              <a:rPr lang="ko-KR" altLang="en-US" sz="1700" dirty="0" err="1" smtClean="0"/>
              <a:t>대천사</a:t>
            </a:r>
            <a:r>
              <a:rPr lang="en-US" altLang="ko-KR" sz="1700" dirty="0" smtClean="0"/>
              <a:t>, 4</a:t>
            </a:r>
            <a:r>
              <a:rPr lang="ko-KR" altLang="en-US" sz="1700" dirty="0" smtClean="0"/>
              <a:t>대 교부</a:t>
            </a:r>
            <a:r>
              <a:rPr lang="en-US" altLang="ko-KR" sz="1700" dirty="0" smtClean="0"/>
              <a:t>, 4</a:t>
            </a:r>
            <a:r>
              <a:rPr lang="ko-KR" altLang="en-US" sz="1700" dirty="0" smtClean="0"/>
              <a:t>대 예언자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정육면체인 예루살렘</a:t>
            </a:r>
            <a:r>
              <a:rPr lang="en-US" altLang="ko-KR" sz="1700" dirty="0" smtClean="0"/>
              <a:t>&gt;</a:t>
            </a: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강 하나가 에덴에서 흘러나와 동산을 적시고 그곳에서 갈라져</a:t>
            </a:r>
            <a:endParaRPr lang="en-US" altLang="ko-KR" sz="1700" i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spcAft>
                <a:spcPts val="600"/>
              </a:spcAft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네 줄기를 이루었다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.”(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 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2,10)</a:t>
            </a: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그 다음에 나는 네 천사가 땅의 네 모퉁이에 서서 땅의 네 바람</a:t>
            </a:r>
            <a:endParaRPr lang="en-US" altLang="ko-KR" sz="1700" i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을 붙잡고서는 땅에도 바다에도 그 어떤 나무에도 바람이 불지</a:t>
            </a:r>
            <a:endParaRPr lang="en-US" altLang="ko-KR" sz="1700" i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spcAft>
                <a:spcPts val="600"/>
              </a:spcAft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못 하게 하는 것을 보았습니다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.”(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묵시 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7,1)</a:t>
            </a: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그는 큰 나팔 소리와 함께 자기 천사들을 보낼 터인데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그들은 </a:t>
            </a:r>
            <a:endParaRPr lang="en-US" altLang="ko-KR" sz="1700" i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그가 선택한 이들을 하늘 이 끝에서 저 끝까지 사방에서 모을</a:t>
            </a:r>
            <a:endParaRPr lang="en-US" altLang="ko-KR" sz="1700" i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것이다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 (</a:t>
            </a:r>
            <a:r>
              <a:rPr lang="ko-KR" altLang="en-US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마태 </a:t>
            </a:r>
            <a:r>
              <a:rPr lang="en-US" altLang="ko-KR" sz="17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24,31)</a:t>
            </a:r>
            <a:endParaRPr lang="ko-KR" altLang="en-US" sz="17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251520" y="1052736"/>
            <a:ext cx="8229600" cy="52565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7: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완전수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안식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err="1" smtClean="0">
                <a:solidFill>
                  <a:srgbClr val="0070C0"/>
                </a:solidFill>
              </a:rPr>
              <a:t>거룩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성취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언약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완전한 구원 수 </a:t>
            </a:r>
            <a:endParaRPr lang="en-US" altLang="ko-KR" sz="20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US" altLang="ko-KR" sz="8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smtClean="0"/>
              <a:t>성경에 가장 많이 등장한다</a:t>
            </a:r>
            <a:r>
              <a:rPr lang="en-US" altLang="ko-KR" sz="1700" dirty="0" smtClean="0"/>
              <a:t>.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○ ‘</a:t>
            </a:r>
            <a:r>
              <a:rPr lang="ko-KR" altLang="en-US" sz="1700" dirty="0" smtClean="0"/>
              <a:t>하늘 수</a:t>
            </a:r>
            <a:r>
              <a:rPr lang="en-US" altLang="ko-KR" sz="1700" dirty="0" smtClean="0"/>
              <a:t>’</a:t>
            </a:r>
            <a:r>
              <a:rPr lang="ko-KR" altLang="en-US" sz="1700" dirty="0" smtClean="0"/>
              <a:t>와 </a:t>
            </a:r>
            <a:r>
              <a:rPr lang="en-US" altLang="ko-KR" sz="1700" dirty="0" smtClean="0"/>
              <a:t>‘</a:t>
            </a:r>
            <a:r>
              <a:rPr lang="ko-KR" altLang="en-US" sz="1700" dirty="0" smtClean="0"/>
              <a:t>땅의 수</a:t>
            </a:r>
            <a:r>
              <a:rPr lang="en-US" altLang="ko-KR" sz="1700" dirty="0" smtClean="0"/>
              <a:t>’</a:t>
            </a:r>
            <a:r>
              <a:rPr lang="ko-KR" altLang="en-US" sz="1700" dirty="0" smtClean="0"/>
              <a:t>가 합쳐진 것으로 </a:t>
            </a:r>
            <a:r>
              <a:rPr lang="en-US" altLang="ko-KR" sz="1700" dirty="0" smtClean="0"/>
              <a:t>‘</a:t>
            </a:r>
            <a:r>
              <a:rPr lang="ko-KR" altLang="en-US" sz="1700" dirty="0" smtClean="0"/>
              <a:t>완전 수</a:t>
            </a:r>
            <a:r>
              <a:rPr lang="en-US" altLang="ko-KR" sz="1700" dirty="0" smtClean="0"/>
              <a:t>’</a:t>
            </a:r>
            <a:r>
              <a:rPr lang="ko-KR" altLang="en-US" sz="1700" dirty="0" smtClean="0"/>
              <a:t>를 의미</a:t>
            </a:r>
            <a:r>
              <a:rPr lang="en-US" altLang="ko-KR" sz="1700" dirty="0" smtClean="0"/>
              <a:t>.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○ 6</a:t>
            </a:r>
            <a:r>
              <a:rPr lang="ko-KR" altLang="en-US" sz="1700" dirty="0" smtClean="0"/>
              <a:t>일 동안 일하고 하루 쉬는 </a:t>
            </a:r>
            <a:r>
              <a:rPr lang="en-US" altLang="ko-KR" sz="1700" dirty="0" smtClean="0"/>
              <a:t>‘</a:t>
            </a:r>
            <a:r>
              <a:rPr lang="ko-KR" altLang="en-US" sz="1700" dirty="0" smtClean="0"/>
              <a:t>완전한 기간</a:t>
            </a:r>
            <a:r>
              <a:rPr lang="en-US" altLang="ko-KR" sz="1700" dirty="0" smtClean="0"/>
              <a:t>’</a:t>
            </a:r>
            <a:r>
              <a:rPr lang="ko-KR" altLang="en-US" sz="1700" dirty="0" smtClean="0"/>
              <a:t>을 의미</a:t>
            </a:r>
            <a:r>
              <a:rPr lang="en-US" altLang="ko-KR" sz="1700" dirty="0" smtClean="0"/>
              <a:t>.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smtClean="0"/>
              <a:t>지상 구성 요소</a:t>
            </a:r>
            <a:r>
              <a:rPr lang="en-US" altLang="ko-KR" sz="1700" dirty="0" smtClean="0"/>
              <a:t>: </a:t>
            </a:r>
            <a:r>
              <a:rPr lang="ko-KR" altLang="en-US" sz="1700" dirty="0" smtClean="0"/>
              <a:t>음계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색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주간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생체 주기</a:t>
            </a:r>
            <a:endParaRPr lang="en-US" altLang="ko-KR" sz="1700" dirty="0" smtClean="0"/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smtClean="0"/>
              <a:t>묵시록</a:t>
            </a:r>
            <a:r>
              <a:rPr lang="en-US" altLang="ko-KR" sz="1700" dirty="0" smtClean="0"/>
              <a:t>: 7</a:t>
            </a:r>
            <a:r>
              <a:rPr lang="ko-KR" altLang="en-US" sz="1700" dirty="0" smtClean="0"/>
              <a:t>개의</a:t>
            </a:r>
            <a:r>
              <a:rPr lang="en-US" altLang="ko-KR" sz="1700" dirty="0" smtClean="0"/>
              <a:t>(</a:t>
            </a:r>
            <a:r>
              <a:rPr lang="ko-KR" altLang="en-US" sz="1700" dirty="0" smtClean="0"/>
              <a:t>별 교회 등잔 영 눈 봉인 나팔 대접 뿔</a:t>
            </a:r>
            <a:r>
              <a:rPr lang="en-US" altLang="ko-KR" sz="1700" dirty="0" smtClean="0"/>
              <a:t>)</a:t>
            </a:r>
            <a:r>
              <a:rPr lang="ko-KR" altLang="en-US" sz="1700" dirty="0" smtClean="0"/>
              <a:t> 등 나옴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하느님께서는 하시던 일을 이렛날에 다 이루셨다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그분께서는 </a:t>
            </a:r>
            <a:endParaRPr lang="en-US" altLang="ko-KR" sz="1600" i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spcAft>
                <a:spcPts val="6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하시던 일을 모두 마치시고 이렛날에 쉬셨다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.”(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 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2,2)</a:t>
            </a:r>
          </a:p>
          <a:p>
            <a:pPr>
              <a:spcAft>
                <a:spcPts val="6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일곱째 해에는 그 땅으로 하여금 안식하게 하고 묵혀 두어서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…”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구름이 엿새 동안 산을 덮었다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이렛날에 주님께서 구름 가운데</a:t>
            </a:r>
            <a:endParaRPr lang="en-US" altLang="ko-KR" sz="1600" i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spcAft>
                <a:spcPts val="6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에서 모세를 부르셨다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.”(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탈 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24,16)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“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그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모세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는 또 그 기름을 제단 위에 일곱 번 뿌리고 나서 제단과 </a:t>
            </a:r>
            <a:endParaRPr lang="en-US" altLang="ko-KR" sz="1600" i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그 모든 기물을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…</a:t>
            </a:r>
            <a:r>
              <a:rPr lang="ko-KR" altLang="en-US" sz="16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성별하였다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.”(</a:t>
            </a:r>
            <a:r>
              <a:rPr lang="ko-KR" altLang="en-US" sz="1600" i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레위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8,11)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  <p:sp>
        <p:nvSpPr>
          <p:cNvPr id="5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251520" y="1052736"/>
            <a:ext cx="8229600" cy="5256584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10: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완전한 </a:t>
            </a:r>
            <a:r>
              <a:rPr lang="ko-KR" altLang="en-US" sz="2000" b="1" dirty="0" err="1" smtClean="0">
                <a:solidFill>
                  <a:srgbClr val="0070C0"/>
                </a:solidFill>
              </a:rPr>
              <a:t>우주성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명령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완벽한 하느님 질서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(10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계명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) 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○ 1+2+3+4=10. </a:t>
            </a:r>
            <a:r>
              <a:rPr lang="ko-KR" altLang="en-US" sz="1700" dirty="0" smtClean="0"/>
              <a:t>서열적으로 완전을 의미</a:t>
            </a:r>
            <a:r>
              <a:rPr lang="en-US" altLang="ko-KR" sz="1700" dirty="0" smtClean="0"/>
              <a:t>.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십진수의 기반</a:t>
            </a:r>
            <a:r>
              <a:rPr lang="en-US" altLang="ko-KR" sz="1700" dirty="0" smtClean="0"/>
              <a:t>. </a:t>
            </a:r>
            <a:r>
              <a:rPr lang="ko-KR" altLang="en-US" sz="1700" dirty="0" smtClean="0"/>
              <a:t>손</a:t>
            </a:r>
            <a:r>
              <a:rPr lang="en-US" altLang="ko-KR" sz="1700" dirty="0" smtClean="0"/>
              <a:t>·</a:t>
            </a:r>
            <a:r>
              <a:rPr lang="ko-KR" altLang="en-US" sz="1700" dirty="0" smtClean="0"/>
              <a:t>발가락 </a:t>
            </a:r>
            <a:r>
              <a:rPr lang="en-US" altLang="ko-KR" sz="1700" dirty="0" smtClean="0"/>
              <a:t>10</a:t>
            </a:r>
            <a:r>
              <a:rPr lang="ko-KR" altLang="en-US" sz="1700" dirty="0" smtClean="0"/>
              <a:t>개</a:t>
            </a:r>
            <a:endParaRPr lang="en-US" altLang="ko-KR" sz="1700" dirty="0" smtClean="0"/>
          </a:p>
          <a:p>
            <a:pPr>
              <a:spcAft>
                <a:spcPts val="600"/>
              </a:spcAft>
              <a:buNone/>
            </a:pPr>
            <a:r>
              <a:rPr lang="en-US" altLang="ko-KR" sz="1700" dirty="0" smtClean="0"/>
              <a:t>    ○ 10</a:t>
            </a:r>
            <a:r>
              <a:rPr lang="ko-KR" altLang="en-US" sz="1700" dirty="0" smtClean="0"/>
              <a:t>계명이 대표적</a:t>
            </a:r>
            <a:endParaRPr lang="en-US" altLang="ko-KR" sz="1700" dirty="0" smtClean="0"/>
          </a:p>
          <a:p>
            <a:pPr>
              <a:spcAft>
                <a:spcPts val="6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내가 열 명으로 인하여 멸하지 않으리라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.”(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창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18,32)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그분께서는 너희에게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…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당신의 계약을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곧 십계명을 너희에게 선포하시고 </a:t>
            </a:r>
            <a:endParaRPr lang="en-US" altLang="ko-KR" sz="160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spcAft>
                <a:spcPts val="600"/>
              </a:spcAft>
              <a:buNone/>
            </a:pP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그것을 두 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돌판에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써 주셨다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.”(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신명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4,13)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그분께서 어떤 마을에 들어가시는데 나병 환자 열 사람이 그분께</a:t>
            </a:r>
            <a:endParaRPr lang="en-US" altLang="ko-KR" sz="160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spcAft>
                <a:spcPts val="6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마주 왔다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...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저희에게 자비를 베풀어 주십시오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.“(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루카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17,13)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그는 종 열 사람을 불러 열 미나를 나누어 주며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‘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내가 올 때까지 </a:t>
            </a:r>
            <a:endParaRPr lang="en-US" altLang="ko-KR" sz="160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spcAft>
                <a:spcPts val="6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벌이를 하여라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’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하고 일렀다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.“(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루카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19,13)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그는 또 금 등잔대를 규격대로 열 개 만들어 다섯은 성소 오른쪽</a:t>
            </a:r>
            <a:endParaRPr lang="en-US" altLang="ko-KR" sz="160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에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다섯은 왼쪽에 두었다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.”(2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역대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4,7) </a:t>
            </a:r>
            <a:endParaRPr lang="ko-KR" altLang="en-US" sz="16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948264" y="6448251"/>
            <a:ext cx="2133600" cy="365125"/>
          </a:xfrm>
        </p:spPr>
        <p:txBody>
          <a:bodyPr/>
          <a:lstStyle/>
          <a:p>
            <a:fld id="{7CB060B3-42D5-44B1-9832-39CC04C0B7CC}" type="slidenum">
              <a:rPr lang="ko-KR" altLang="en-US" smtClean="0"/>
              <a:pPr/>
              <a:t>19</a:t>
            </a:fld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idx="4294967295"/>
          </p:nvPr>
        </p:nvSpPr>
        <p:spPr>
          <a:xfrm>
            <a:off x="323528" y="1235893"/>
            <a:ext cx="8640960" cy="5865515"/>
          </a:xfrm>
        </p:spPr>
        <p:txBody>
          <a:bodyPr/>
          <a:lstStyle/>
          <a:p>
            <a:pPr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12: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통치 조직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거룩한 백성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 12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지파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전체적 완전 수</a:t>
            </a:r>
            <a:endParaRPr lang="en-US" altLang="ko-KR" sz="20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US" altLang="ko-KR" sz="8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○ 3(</a:t>
            </a:r>
            <a:r>
              <a:rPr lang="ko-KR" altLang="en-US" sz="1700" dirty="0" smtClean="0"/>
              <a:t>하늘 수</a:t>
            </a:r>
            <a:r>
              <a:rPr lang="en-US" altLang="ko-KR" sz="1700" dirty="0" smtClean="0"/>
              <a:t>)</a:t>
            </a:r>
            <a:r>
              <a:rPr lang="ko-KR" altLang="en-US" sz="1700" dirty="0" smtClean="0"/>
              <a:t>와 </a:t>
            </a:r>
            <a:r>
              <a:rPr lang="en-US" altLang="ko-KR" sz="1700" dirty="0" smtClean="0"/>
              <a:t>4(</a:t>
            </a:r>
            <a:r>
              <a:rPr lang="ko-KR" altLang="en-US" sz="1700" dirty="0" smtClean="0"/>
              <a:t>땅 수</a:t>
            </a:r>
            <a:r>
              <a:rPr lang="en-US" altLang="ko-KR" sz="1700" dirty="0" smtClean="0"/>
              <a:t>)</a:t>
            </a:r>
            <a:r>
              <a:rPr lang="ko-KR" altLang="en-US" sz="1700" dirty="0" smtClean="0"/>
              <a:t>가 곱해진 것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완전 수 의미</a:t>
            </a:r>
            <a:r>
              <a:rPr lang="en-US" altLang="ko-KR" sz="1700" dirty="0" smtClean="0"/>
              <a:t>.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smtClean="0"/>
              <a:t>완성 수 </a:t>
            </a:r>
            <a:r>
              <a:rPr lang="en-US" altLang="ko-KR" sz="1700" dirty="0" smtClean="0"/>
              <a:t>6</a:t>
            </a:r>
            <a:r>
              <a:rPr lang="ko-KR" altLang="en-US" sz="1700" dirty="0" smtClean="0"/>
              <a:t>이 더해진 것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하느님의 통치 조직을 의미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○ </a:t>
            </a:r>
            <a:r>
              <a:rPr lang="ko-KR" altLang="en-US" sz="1700" dirty="0" smtClean="0"/>
              <a:t>구약의 </a:t>
            </a:r>
            <a:r>
              <a:rPr lang="en-US" altLang="ko-KR" sz="1700" dirty="0" smtClean="0"/>
              <a:t>12</a:t>
            </a:r>
            <a:r>
              <a:rPr lang="ko-KR" altLang="en-US" sz="1700" dirty="0" smtClean="0"/>
              <a:t>지파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신약시대의 </a:t>
            </a:r>
            <a:r>
              <a:rPr lang="en-US" altLang="ko-KR" sz="1700" dirty="0" smtClean="0"/>
              <a:t>12</a:t>
            </a:r>
            <a:r>
              <a:rPr lang="ko-KR" altLang="en-US" sz="1700" dirty="0" smtClean="0"/>
              <a:t>제자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새 예루살렘의 </a:t>
            </a:r>
            <a:r>
              <a:rPr lang="en-US" altLang="ko-KR" sz="1700" dirty="0" smtClean="0"/>
              <a:t>12</a:t>
            </a:r>
            <a:r>
              <a:rPr lang="ko-KR" altLang="en-US" sz="1700" dirty="0" smtClean="0"/>
              <a:t>문</a:t>
            </a: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     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야곱의 아들은 열둘이다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.”(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창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35,23)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너희는 고운 곡식가루를 가져다가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…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빵 과자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12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개를 굽고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...” (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레위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24,5)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“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번재물로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바친 짐승을 합하면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황소가 열두 마리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숫양이 열두 마리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일 년된 어린 숫양이 열두 마리였고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…”(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민수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7,87)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그러자 소녀가 곧바로 일어서서 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걸어다녔다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소녀의 나이는 열두 살이었다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.”(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마르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5, 42)</a:t>
            </a:r>
            <a:endParaRPr lang="ko-KR" altLang="en-US" sz="16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230832" y="980728"/>
            <a:ext cx="8229600" cy="58655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40: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고난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시험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연단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 성장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 준비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 금식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 통치 기간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</a:t>
            </a:r>
          </a:p>
          <a:p>
            <a:pPr>
              <a:buNone/>
            </a:pPr>
            <a:endParaRPr lang="en-US" altLang="ko-KR" sz="8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뜻을 이루기 위한 시련과 고난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단련을 거쳐 성장하는 기간</a:t>
            </a:r>
            <a:endParaRPr lang="en-US" altLang="ko-KR" sz="17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  - </a:t>
            </a:r>
            <a:r>
              <a:rPr lang="ko-KR" altLang="en-US" sz="1700" dirty="0" smtClean="0"/>
              <a:t>이스라엘 민족   </a:t>
            </a:r>
            <a:r>
              <a:rPr lang="en-US" altLang="ko-KR" sz="1700" dirty="0" smtClean="0"/>
              <a:t>:</a:t>
            </a:r>
            <a:r>
              <a:rPr lang="ko-KR" altLang="en-US" sz="1700" dirty="0" smtClean="0"/>
              <a:t>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년 간 광야에서 시험 받다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-  </a:t>
            </a:r>
            <a:r>
              <a:rPr lang="ko-KR" altLang="en-US" sz="1700" dirty="0" smtClean="0"/>
              <a:t>예수님             </a:t>
            </a:r>
            <a:r>
              <a:rPr lang="en-US" altLang="ko-KR" sz="1700" dirty="0" smtClean="0"/>
              <a:t>: 40</a:t>
            </a:r>
            <a:r>
              <a:rPr lang="ko-KR" altLang="en-US" sz="1700" dirty="0" smtClean="0"/>
              <a:t>일 동안 광야에서 금식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마귀의 시험 받아</a:t>
            </a:r>
            <a:r>
              <a:rPr lang="en-US" altLang="ko-KR" sz="1700" dirty="0" smtClean="0"/>
              <a:t>.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                            </a:t>
            </a:r>
            <a:r>
              <a:rPr lang="ko-KR" altLang="en-US" sz="1700" dirty="0" smtClean="0"/>
              <a:t>부활 하신 후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일 간 제자들과 함께 하시다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1700" dirty="0" smtClean="0"/>
              <a:t>       -  </a:t>
            </a:r>
            <a:r>
              <a:rPr lang="ko-KR" altLang="en-US" sz="1700" dirty="0" smtClean="0"/>
              <a:t>모세                </a:t>
            </a:r>
            <a:r>
              <a:rPr lang="en-US" altLang="ko-KR" sz="1700" dirty="0" smtClean="0"/>
              <a:t>: 40</a:t>
            </a:r>
            <a:r>
              <a:rPr lang="ko-KR" altLang="en-US" sz="1700" dirty="0" smtClean="0"/>
              <a:t>세에 사역 시작</a:t>
            </a:r>
            <a:r>
              <a:rPr lang="en-US" altLang="ko-KR" sz="1700" dirty="0" smtClean="0"/>
              <a:t>. 40</a:t>
            </a:r>
            <a:r>
              <a:rPr lang="ko-KR" altLang="en-US" sz="1700" dirty="0" smtClean="0"/>
              <a:t>년 동안 단련 받다</a:t>
            </a:r>
            <a:r>
              <a:rPr lang="en-US" altLang="ko-KR" sz="1700" dirty="0" smtClean="0"/>
              <a:t>. 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                            </a:t>
            </a:r>
            <a:r>
              <a:rPr lang="ko-KR" altLang="en-US" sz="1700" dirty="0" smtClean="0"/>
              <a:t>율법 받는데도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일 걸리다</a:t>
            </a:r>
            <a:r>
              <a:rPr lang="en-US" altLang="ko-KR" sz="1700" dirty="0" smtClean="0"/>
              <a:t>. 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   - </a:t>
            </a:r>
            <a:r>
              <a:rPr lang="ko-KR" altLang="en-US" sz="1700" dirty="0" err="1" smtClean="0"/>
              <a:t>다윗왕</a:t>
            </a:r>
            <a:r>
              <a:rPr lang="en-US" altLang="ko-KR" sz="1700" dirty="0" smtClean="0"/>
              <a:t>/</a:t>
            </a:r>
            <a:r>
              <a:rPr lang="ko-KR" altLang="en-US" sz="1700" dirty="0" err="1" smtClean="0"/>
              <a:t>솔로몬왕</a:t>
            </a:r>
            <a:r>
              <a:rPr lang="ko-KR" altLang="en-US" sz="1700" dirty="0" smtClean="0"/>
              <a:t> </a:t>
            </a:r>
            <a:r>
              <a:rPr lang="en-US" altLang="ko-KR" sz="1700" dirty="0" smtClean="0"/>
              <a:t>: 40</a:t>
            </a:r>
            <a:r>
              <a:rPr lang="ko-KR" altLang="en-US" sz="1700" dirty="0" smtClean="0"/>
              <a:t>년 간 이스라엘 통치</a:t>
            </a:r>
            <a:endParaRPr lang="en-US" altLang="ko-KR" sz="17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    - </a:t>
            </a:r>
            <a:r>
              <a:rPr lang="ko-KR" altLang="en-US" sz="1700" dirty="0" err="1" smtClean="0"/>
              <a:t>노아의</a:t>
            </a:r>
            <a:r>
              <a:rPr lang="ko-KR" altLang="en-US" sz="1700" dirty="0" smtClean="0"/>
              <a:t> 홍수</a:t>
            </a:r>
            <a:r>
              <a:rPr lang="en-US" altLang="ko-KR" sz="1700" dirty="0" smtClean="0"/>
              <a:t>:</a:t>
            </a:r>
            <a:r>
              <a:rPr lang="ko-KR" altLang="en-US" sz="1700" dirty="0" smtClean="0"/>
              <a:t> </a:t>
            </a:r>
            <a:r>
              <a:rPr lang="en-US" altLang="ko-KR" sz="1700" dirty="0" smtClean="0"/>
              <a:t>40</a:t>
            </a:r>
            <a:r>
              <a:rPr lang="ko-KR" altLang="en-US" sz="1700" dirty="0" smtClean="0"/>
              <a:t>일 간</a:t>
            </a:r>
            <a:r>
              <a:rPr lang="en-US" altLang="ko-KR" sz="1700" dirty="0" smtClean="0"/>
              <a:t>. </a:t>
            </a:r>
          </a:p>
          <a:p>
            <a:pPr>
              <a:buNone/>
            </a:pPr>
            <a:r>
              <a:rPr lang="en-US" altLang="ko-KR" sz="1700" dirty="0" smtClean="0"/>
              <a:t>        - </a:t>
            </a:r>
            <a:r>
              <a:rPr lang="ko-KR" altLang="en-US" sz="1700" dirty="0" smtClean="0"/>
              <a:t>구약시대</a:t>
            </a:r>
            <a:r>
              <a:rPr lang="en-US" altLang="ko-KR" sz="1700" dirty="0" smtClean="0"/>
              <a:t>: 4</a:t>
            </a:r>
            <a:r>
              <a:rPr lang="ko-KR" altLang="en-US" sz="1700" dirty="0" smtClean="0"/>
              <a:t>천년</a:t>
            </a:r>
            <a:endParaRPr lang="en-US" altLang="ko-KR" sz="1700" dirty="0" smtClean="0"/>
          </a:p>
          <a:p>
            <a:pPr>
              <a:buNone/>
            </a:pP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       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“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모세가 주와 함께 밤낮 사십 일을 거기 있으면서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…”(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탈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34,28)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      “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내가 사십 일 동안 밤낮으로 땅에 비를 내려 생물을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…”(</a:t>
            </a:r>
            <a:r>
              <a:rPr lang="ko-KR" alt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창</a:t>
            </a:r>
            <a:r>
              <a:rPr lang="en-US" altLang="ko-KR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7,4)</a:t>
            </a:r>
          </a:p>
          <a:p>
            <a:pPr>
              <a:buNone/>
            </a:pPr>
            <a:r>
              <a:rPr lang="en-US" altLang="ko-KR" sz="1700" dirty="0" smtClean="0"/>
              <a:t>          </a:t>
            </a:r>
            <a:endParaRPr lang="ko-KR" altLang="en-US" sz="170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23528" y="1196752"/>
            <a:ext cx="8568952" cy="5976664"/>
          </a:xfrm>
        </p:spPr>
        <p:txBody>
          <a:bodyPr/>
          <a:lstStyle/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70: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충만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완성의 수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완벽한 통치의 수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인생의 수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.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완전 수 </a:t>
            </a:r>
            <a:r>
              <a:rPr lang="en-US" altLang="ko-KR" sz="1700" dirty="0" smtClean="0"/>
              <a:t>7</a:t>
            </a:r>
            <a:r>
              <a:rPr lang="ko-KR" altLang="en-US" sz="1700" dirty="0" smtClean="0"/>
              <a:t>과 서열적 완전 수 </a:t>
            </a:r>
            <a:r>
              <a:rPr lang="en-US" altLang="ko-KR" sz="1700" dirty="0" smtClean="0"/>
              <a:t>10</a:t>
            </a:r>
            <a:r>
              <a:rPr lang="ko-KR" altLang="en-US" sz="1700" dirty="0" smtClean="0"/>
              <a:t>이 곱해진 수</a:t>
            </a: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       [ </a:t>
            </a:r>
            <a:r>
              <a:rPr lang="ko-KR" altLang="en-US" sz="1700" dirty="0" smtClean="0"/>
              <a:t>모세가 </a:t>
            </a:r>
            <a:r>
              <a:rPr lang="en-US" altLang="ko-KR" sz="1700" dirty="0" smtClean="0"/>
              <a:t>70</a:t>
            </a:r>
            <a:r>
              <a:rPr lang="ko-KR" altLang="en-US" sz="1700" dirty="0" smtClean="0"/>
              <a:t>명 장로들을 세워 이스라엘 민족을 다스렸고</a:t>
            </a:r>
            <a:r>
              <a:rPr lang="en-US" altLang="ko-KR" sz="1700" dirty="0" smtClean="0"/>
              <a:t>, </a:t>
            </a:r>
          </a:p>
          <a:p>
            <a:pPr>
              <a:buNone/>
            </a:pPr>
            <a:r>
              <a:rPr lang="en-US" altLang="ko-KR" sz="1700" dirty="0" smtClean="0"/>
              <a:t>           </a:t>
            </a:r>
            <a:r>
              <a:rPr lang="ko-KR" altLang="en-US" sz="1700" dirty="0" smtClean="0"/>
              <a:t>예수님도 </a:t>
            </a:r>
            <a:r>
              <a:rPr lang="en-US" altLang="ko-KR" sz="1700" dirty="0" smtClean="0"/>
              <a:t>12</a:t>
            </a:r>
            <a:r>
              <a:rPr lang="ko-KR" altLang="en-US" sz="1700" dirty="0" smtClean="0"/>
              <a:t>제자 외에 </a:t>
            </a:r>
            <a:r>
              <a:rPr lang="en-US" altLang="ko-KR" sz="1700" dirty="0" smtClean="0"/>
              <a:t>70</a:t>
            </a:r>
            <a:r>
              <a:rPr lang="ko-KR" altLang="en-US" sz="1700" dirty="0" smtClean="0"/>
              <a:t>명을 </a:t>
            </a:r>
            <a:r>
              <a:rPr lang="ko-KR" altLang="en-US" sz="1700" dirty="0" err="1" smtClean="0"/>
              <a:t>파송하셨다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   </a:t>
            </a:r>
            <a:r>
              <a:rPr lang="ko-KR" altLang="en-US" sz="1700" dirty="0" smtClean="0"/>
              <a:t>이스라엘 민족이 바빌론에 포로로 잡혀간 기간 </a:t>
            </a:r>
            <a:r>
              <a:rPr lang="en-US" altLang="ko-KR" sz="1700" dirty="0" smtClean="0"/>
              <a:t>]</a:t>
            </a:r>
          </a:p>
          <a:p>
            <a:pPr>
              <a:buNone/>
            </a:pPr>
            <a:endParaRPr lang="ko-KR" altLang="en-US" sz="1700" dirty="0" smtClean="0"/>
          </a:p>
          <a:p>
            <a:pPr>
              <a:spcAft>
                <a:spcPts val="600"/>
              </a:spcAft>
              <a:buNone/>
            </a:pPr>
            <a:r>
              <a:rPr lang="en-US" altLang="ko-KR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모세는 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아론과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나답과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아비후와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이스라엘의 원로 일흔 명과 함께 올라갔다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.“(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탈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24,9) 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너희 조상들이 이집트로 내려갈 때에는 일흔 명밖에 되지 않았지만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>
              <a:spcAft>
                <a:spcPts val="6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이제 하늘의 별처럼 많게 해 주셨다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“ (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신명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10,22) 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이 땅은 온통 황무지와 폐허가 될 것이다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그리고 이 땅의 민족들은 </a:t>
            </a:r>
            <a:endParaRPr lang="en-US" altLang="ko-KR" sz="1600" i="1" dirty="0" smtClean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ts val="600"/>
              </a:spcAft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일흔 해 동안 바빌론 임금을 섬길 것이다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 “ (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예레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25,11)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티로는 한 임금의 수명과 같은 일흔 해 동안 잊힐 것이다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.“ (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이사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23,15) </a:t>
            </a:r>
            <a:endParaRPr lang="ko-KR" altLang="en-US" sz="1600" i="1" dirty="0">
              <a:solidFill>
                <a:schemeClr val="tx1">
                  <a:lumMod val="65000"/>
                  <a:lumOff val="3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02840" y="1196752"/>
            <a:ext cx="8229600" cy="4464496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144,000: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충만하고 완전한 상태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,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 선택된 백성의 총합</a:t>
            </a:r>
            <a:endParaRPr lang="en-US" altLang="ko-KR" sz="20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altLang="ko-KR" sz="1700" dirty="0" smtClean="0"/>
              <a:t>    ○ “</a:t>
            </a:r>
            <a:r>
              <a:rPr lang="ko-KR" altLang="en-US" sz="1700" dirty="0" smtClean="0"/>
              <a:t>나는 인장을 받은 이들의 수가 십사만 사천 명이라고 들었습니다</a:t>
            </a:r>
            <a:r>
              <a:rPr lang="en-US" altLang="ko-KR" sz="1700" dirty="0" smtClean="0"/>
              <a:t>.”(</a:t>
            </a:r>
            <a:r>
              <a:rPr lang="ko-KR" altLang="en-US" sz="1700" dirty="0" smtClean="0"/>
              <a:t>묵시 </a:t>
            </a:r>
            <a:r>
              <a:rPr lang="en-US" altLang="ko-KR" sz="1700" dirty="0" smtClean="0"/>
              <a:t>7,1) </a:t>
            </a:r>
          </a:p>
          <a:p>
            <a:pPr>
              <a:buNone/>
            </a:pPr>
            <a:r>
              <a:rPr lang="en-US" altLang="ko-KR" sz="1700" dirty="0" smtClean="0"/>
              <a:t>         (12</a:t>
            </a:r>
            <a:r>
              <a:rPr lang="ko-KR" altLang="en-US" sz="1700" dirty="0" smtClean="0"/>
              <a:t>지파 </a:t>
            </a:r>
            <a:r>
              <a:rPr lang="en-US" altLang="ko-KR" sz="1700" dirty="0" smtClean="0"/>
              <a:t>ⅹ 12,000</a:t>
            </a:r>
            <a:r>
              <a:rPr lang="ko-KR" altLang="en-US" sz="1700" dirty="0" smtClean="0"/>
              <a:t>명 </a:t>
            </a:r>
            <a:r>
              <a:rPr lang="en-US" altLang="ko-KR" sz="1700" dirty="0" smtClean="0"/>
              <a:t>= 144,000 </a:t>
            </a:r>
            <a:r>
              <a:rPr lang="ko-KR" altLang="en-US" sz="1700" dirty="0" smtClean="0"/>
              <a:t>명</a:t>
            </a:r>
            <a:r>
              <a:rPr lang="en-US" altLang="ko-KR" sz="1700" dirty="0" smtClean="0"/>
              <a:t>)</a:t>
            </a:r>
          </a:p>
          <a:p>
            <a:pPr>
              <a:buNone/>
            </a:pPr>
            <a:r>
              <a:rPr lang="en-US" altLang="ko-KR" sz="1700" dirty="0" smtClean="0"/>
              <a:t>           (     3     ⅹ   4      ⅹ</a:t>
            </a:r>
            <a:r>
              <a:rPr lang="ko-KR" altLang="en-US" sz="1700" dirty="0" smtClean="0"/>
              <a:t>    </a:t>
            </a:r>
            <a:r>
              <a:rPr lang="en-US" altLang="ko-KR" sz="1700" dirty="0" smtClean="0"/>
              <a:t>12    ⅹ     10³  = 144,000 </a:t>
            </a:r>
            <a:r>
              <a:rPr lang="ko-KR" altLang="en-US" sz="1700" dirty="0" smtClean="0"/>
              <a:t>명</a:t>
            </a:r>
            <a:r>
              <a:rPr lang="en-US" altLang="ko-KR" sz="1700" dirty="0" smtClean="0"/>
              <a:t>)        </a:t>
            </a:r>
          </a:p>
          <a:p>
            <a:pPr>
              <a:buNone/>
            </a:pPr>
            <a:r>
              <a:rPr lang="en-US" altLang="ko-KR" sz="1400" dirty="0" smtClean="0"/>
              <a:t>                (</a:t>
            </a:r>
            <a:r>
              <a:rPr lang="ko-KR" altLang="en-US" sz="1400" dirty="0" smtClean="0"/>
              <a:t>하느님 수 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 성경 수 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  땅의 완전수 </a:t>
            </a:r>
            <a:r>
              <a:rPr lang="en-US" altLang="ko-KR" sz="1400" dirty="0" smtClean="0"/>
              <a:t>/  </a:t>
            </a:r>
            <a:r>
              <a:rPr lang="ko-KR" altLang="en-US" sz="1400" dirty="0" smtClean="0"/>
              <a:t>하느님 수로 세제곱함</a:t>
            </a:r>
            <a:r>
              <a:rPr lang="en-US" altLang="ko-KR" sz="1400" dirty="0" smtClean="0"/>
              <a:t>)</a:t>
            </a:r>
          </a:p>
          <a:p>
            <a:pPr>
              <a:buNone/>
            </a:pPr>
            <a:r>
              <a:rPr lang="en-US" altLang="ko-KR" sz="1700" dirty="0" smtClean="0"/>
              <a:t>    </a:t>
            </a:r>
          </a:p>
          <a:p>
            <a:pPr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구원 받는 사람의 수가 </a:t>
            </a:r>
            <a:r>
              <a:rPr lang="en-US" altLang="ko-KR" sz="1700" dirty="0" smtClean="0"/>
              <a:t>144,000</a:t>
            </a:r>
            <a:r>
              <a:rPr lang="ko-KR" altLang="en-US" sz="1700" dirty="0" smtClean="0"/>
              <a:t>명이 아니라 상징적인 의미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이스라엘과 이방인을 포함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구원 받을 모든 성도들을 의미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endParaRPr lang="en-US" altLang="ko-KR" sz="1700" dirty="0" smtClean="0"/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“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도성은 네모 반듯하여 길이와 너비가 같았습니다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재어 보니 길이와 너비와 높이가 만 이천 스타디온이었습니다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또 성벽을 재어 보니 백 사십사 </a:t>
            </a:r>
            <a:r>
              <a:rPr lang="ko-KR" altLang="en-US" sz="1600" i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페키스였는데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사람들의 이 측량 단위는 </a:t>
            </a:r>
            <a:endParaRPr lang="en-US" altLang="ko-KR" sz="160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None/>
            </a:pP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천사도 사용하는 것입니다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.”(</a:t>
            </a:r>
            <a:r>
              <a:rPr lang="ko-KR" altLang="en-US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묵시 </a:t>
            </a:r>
            <a:r>
              <a:rPr lang="en-US" altLang="ko-KR" sz="16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21,16-17)</a:t>
            </a:r>
            <a:endParaRPr lang="ko-KR" altLang="en-US" sz="160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None/>
            </a:pP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323528" y="1091877"/>
            <a:ext cx="8229600" cy="4857403"/>
          </a:xfrm>
        </p:spPr>
        <p:txBody>
          <a:bodyPr/>
          <a:lstStyle/>
          <a:p>
            <a:pPr>
              <a:spcAft>
                <a:spcPts val="1200"/>
              </a:spcAft>
              <a:buNone/>
            </a:pPr>
            <a:r>
              <a:rPr lang="en-US" altLang="ko-KR" sz="2000" b="1" dirty="0" smtClean="0">
                <a:solidFill>
                  <a:srgbClr val="0070C0"/>
                </a:solidFill>
              </a:rPr>
              <a:t>■ 666: </a:t>
            </a:r>
            <a:r>
              <a:rPr lang="ko-KR" altLang="en-US" sz="2000" b="1" dirty="0" smtClean="0">
                <a:solidFill>
                  <a:srgbClr val="0070C0"/>
                </a:solidFill>
              </a:rPr>
              <a:t>사탄의 숫자</a:t>
            </a:r>
            <a:r>
              <a:rPr lang="en-US" altLang="ko-KR" sz="2000" b="1" dirty="0" smtClean="0">
                <a:solidFill>
                  <a:srgbClr val="0070C0"/>
                </a:solidFill>
              </a:rPr>
              <a:t>?</a:t>
            </a: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“</a:t>
            </a:r>
            <a:r>
              <a:rPr lang="ko-KR" altLang="en-US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지각이 있는 사람은 그 짐승을 숫자로 풀어 보십시오</a:t>
            </a:r>
            <a:r>
              <a:rPr lang="en-US" altLang="ko-KR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ko-KR" altLang="en-US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어떤 사람</a:t>
            </a:r>
            <a:endParaRPr lang="en-US" altLang="ko-KR" sz="1700" i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>
              <a:buNone/>
            </a:pPr>
            <a:r>
              <a:rPr lang="en-US" altLang="ko-KR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</a:t>
            </a:r>
            <a:r>
              <a:rPr lang="ko-KR" altLang="en-US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을 가리키는 숫자입니다</a:t>
            </a:r>
            <a:r>
              <a:rPr lang="en-US" altLang="ko-KR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ko-KR" altLang="en-US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그 숫자는 </a:t>
            </a:r>
            <a:r>
              <a:rPr lang="en-US" altLang="ko-KR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666</a:t>
            </a:r>
            <a:r>
              <a:rPr lang="ko-KR" altLang="en-US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입니다</a:t>
            </a:r>
            <a:r>
              <a:rPr lang="en-US" altLang="ko-KR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.”(</a:t>
            </a:r>
            <a:r>
              <a:rPr lang="ko-KR" altLang="en-US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묵시 </a:t>
            </a:r>
            <a:r>
              <a:rPr lang="en-US" altLang="ko-KR" sz="17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13,18)</a:t>
            </a:r>
          </a:p>
          <a:p>
            <a:pPr>
              <a:buNone/>
            </a:pPr>
            <a:endParaRPr lang="en-US" altLang="ko-KR" sz="1700" dirty="0" smtClean="0"/>
          </a:p>
          <a:p>
            <a:pPr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그리스도의 적</a:t>
            </a:r>
            <a:r>
              <a:rPr lang="en-US" altLang="ko-KR" sz="1700" dirty="0" smtClean="0"/>
              <a:t>, </a:t>
            </a:r>
            <a:r>
              <a:rPr lang="ko-KR" altLang="en-US" sz="1700" dirty="0" smtClean="0"/>
              <a:t>사탄의 숫자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err="1" smtClean="0"/>
              <a:t>네로</a:t>
            </a:r>
            <a:r>
              <a:rPr lang="ko-KR" altLang="en-US" sz="1700" dirty="0" smtClean="0"/>
              <a:t> 황제 </a:t>
            </a:r>
            <a:r>
              <a:rPr lang="en-US" altLang="ko-KR" sz="1700" dirty="0" smtClean="0"/>
              <a:t>NERON: N=50, R=500, N=50…=666</a:t>
            </a:r>
          </a:p>
          <a:p>
            <a:pPr>
              <a:buNone/>
            </a:pPr>
            <a:endParaRPr lang="en-US" altLang="ko-KR" sz="1700" dirty="0" smtClean="0"/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○ “ ‘616’</a:t>
            </a:r>
            <a:r>
              <a:rPr lang="ko-KR" altLang="en-US" sz="1700" dirty="0" smtClean="0"/>
              <a:t>의 오역이다</a:t>
            </a:r>
            <a:r>
              <a:rPr lang="en-US" altLang="ko-KR" sz="1700" dirty="0" smtClean="0"/>
              <a:t>.”</a:t>
            </a:r>
          </a:p>
          <a:p>
            <a:pPr>
              <a:spcAft>
                <a:spcPts val="1200"/>
              </a:spcAft>
              <a:buNone/>
            </a:pPr>
            <a:r>
              <a:rPr lang="en-US" altLang="ko-KR" sz="1700" dirty="0" smtClean="0"/>
              <a:t>    ○ </a:t>
            </a:r>
            <a:r>
              <a:rPr lang="ko-KR" altLang="en-US" sz="1700" dirty="0" smtClean="0"/>
              <a:t>그러나 상징적인 수이다</a:t>
            </a:r>
            <a:r>
              <a:rPr lang="en-US" altLang="ko-KR" sz="1700" dirty="0" smtClean="0"/>
              <a:t>.</a:t>
            </a:r>
          </a:p>
          <a:p>
            <a:pPr>
              <a:buNone/>
            </a:pPr>
            <a:r>
              <a:rPr lang="en-US" altLang="ko-KR" sz="1700" dirty="0" smtClean="0"/>
              <a:t>        6</a:t>
            </a:r>
            <a:r>
              <a:rPr lang="ko-KR" altLang="en-US" sz="1700" dirty="0" smtClean="0"/>
              <a:t>은 천지의 완전 수인 </a:t>
            </a:r>
            <a:r>
              <a:rPr lang="en-US" altLang="ko-KR" sz="1700" dirty="0" smtClean="0"/>
              <a:t>7</a:t>
            </a:r>
            <a:r>
              <a:rPr lang="ko-KR" altLang="en-US" sz="1700" dirty="0" smtClean="0"/>
              <a:t>에서 하나 모자라는 수</a:t>
            </a:r>
            <a:r>
              <a:rPr lang="en-US" altLang="ko-KR" sz="1700" dirty="0" smtClean="0"/>
              <a:t>,</a:t>
            </a:r>
          </a:p>
          <a:p>
            <a:pPr>
              <a:buNone/>
            </a:pPr>
            <a:r>
              <a:rPr lang="en-US" altLang="ko-KR" sz="1700" dirty="0" smtClean="0"/>
              <a:t>        6</a:t>
            </a:r>
            <a:r>
              <a:rPr lang="ko-KR" altLang="en-US" sz="1700" dirty="0" smtClean="0"/>
              <a:t>을 세번 겹친 것은 완전을 가장한 위선이며</a:t>
            </a:r>
            <a:r>
              <a:rPr lang="en-US" altLang="ko-KR" sz="1700" dirty="0" smtClean="0"/>
              <a:t>,</a:t>
            </a:r>
          </a:p>
          <a:p>
            <a:pPr>
              <a:buNone/>
            </a:pPr>
            <a:r>
              <a:rPr lang="en-US" altLang="ko-KR" sz="1700" dirty="0" smtClean="0"/>
              <a:t>        </a:t>
            </a:r>
            <a:r>
              <a:rPr lang="ko-KR" altLang="en-US" sz="1700" dirty="0" smtClean="0"/>
              <a:t>마귀의 </a:t>
            </a:r>
            <a:r>
              <a:rPr lang="en-US" altLang="ko-KR" sz="1700" dirty="0" smtClean="0"/>
              <a:t>3</a:t>
            </a:r>
            <a:r>
              <a:rPr lang="ko-KR" altLang="en-US" sz="1700" dirty="0" smtClean="0"/>
              <a:t>위</a:t>
            </a:r>
            <a:r>
              <a:rPr lang="en-US" altLang="ko-KR" sz="1700" dirty="0" smtClean="0"/>
              <a:t>1</a:t>
            </a:r>
            <a:r>
              <a:rPr lang="ko-KR" altLang="en-US" sz="1700" dirty="0" smtClean="0"/>
              <a:t>체를 나타낸다</a:t>
            </a:r>
            <a:r>
              <a:rPr lang="en-US" altLang="ko-KR" sz="2000" dirty="0" smtClean="0"/>
              <a:t>.</a:t>
            </a:r>
            <a:endParaRPr lang="ko-KR" altLang="en-US" sz="2000" dirty="0"/>
          </a:p>
        </p:txBody>
      </p:sp>
      <p:sp>
        <p:nvSpPr>
          <p:cNvPr id="4" name="직사각형 3"/>
          <p:cNvSpPr/>
          <p:nvPr/>
        </p:nvSpPr>
        <p:spPr>
          <a:xfrm>
            <a:off x="107504" y="169476"/>
            <a:ext cx="37962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ko-KR" altLang="en-US" sz="2800" b="1" dirty="0" smtClean="0">
                <a:solidFill>
                  <a:schemeClr val="bg1"/>
                </a:solidFill>
              </a:rPr>
              <a:t>성경 속 숫자의 상징성</a:t>
            </a:r>
            <a:endParaRPr lang="en-US" altLang="ko-KR" sz="2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4294967295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None/>
            </a:pP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2278</TotalTime>
  <Words>2733</Words>
  <Application>Microsoft Office PowerPoint</Application>
  <PresentationFormat>화면 슬라이드 쇼(4:3)</PresentationFormat>
  <Paragraphs>345</Paragraphs>
  <Slides>28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kim</dc:creator>
  <cp:lastModifiedBy>kim</cp:lastModifiedBy>
  <cp:revision>219</cp:revision>
  <dcterms:created xsi:type="dcterms:W3CDTF">2012-08-19T22:51:00Z</dcterms:created>
  <dcterms:modified xsi:type="dcterms:W3CDTF">2012-09-08T06:32:37Z</dcterms:modified>
</cp:coreProperties>
</file>