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92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329" r:id="rId6"/>
    <p:sldId id="322" r:id="rId7"/>
    <p:sldId id="323" r:id="rId8"/>
    <p:sldId id="324" r:id="rId9"/>
    <p:sldId id="326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 scaleToFitPaper="1"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4875" autoAdjust="0"/>
    <p:restoredTop sz="94660"/>
  </p:normalViewPr>
  <p:slideViewPr>
    <p:cSldViewPr>
      <p:cViewPr varScale="1">
        <p:scale>
          <a:sx n="100" d="100"/>
          <a:sy n="100" d="100"/>
        </p:scale>
        <p:origin x="-1344" y="-204"/>
      </p:cViewPr>
      <p:guideLst>
        <p:guide orient="horz" pos="2159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3216" y="-90"/>
      </p:cViewPr>
      <p:guideLst>
        <p:guide orient="horz" pos="2880"/>
        <p:guide pos="2158"/>
      </p:guideLst>
    </p:cSldViewPr>
  </p:notesViewPr>
  <p:gridSpacing cx="72008" cy="72008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presProps" Target="presProps.xml"  /><Relationship Id="rId12" Type="http://schemas.openxmlformats.org/officeDocument/2006/relationships/viewProps" Target="viewProps.xml"  /><Relationship Id="rId13" Type="http://schemas.openxmlformats.org/officeDocument/2006/relationships/theme" Target="theme/theme1.xml"  /><Relationship Id="rId14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555F5212-66EC-4FA3-9561-2081AF553CE9}" type="datetime1">
              <a:rPr lang="ko-KR" altLang="en-US"/>
              <a:pPr lvl="0">
                <a:defRPr/>
              </a:pPr>
              <a:t>2024-05-03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271E6E79-2000-40C1-B652-357F8DFADEE1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38C0DBD3-BF53-4883-963C-9DB8345523AA}" type="datetime1">
              <a:rPr lang="ko-KR" altLang="en-US"/>
              <a:pPr lvl="0">
                <a:defRPr/>
              </a:pPr>
              <a:t>2024-05-03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484D846A-514D-4D36-AE68-086E280B0652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notesMaster" Target="../notesMasters/notesMaster1.xml"  /><Relationship Id="rId2" Type="http://schemas.openxmlformats.org/officeDocument/2006/relationships/slide" Target="../slides/slide1.xml"  /></Relationships>
</file>

<file path=ppt/notesSlides/_rels/notesSlide2.xml.rels><?xml version="1.0" encoding="UTF-8" standalone="yes" ?><Relationships xmlns="http://schemas.openxmlformats.org/package/2006/relationships"><Relationship Id="rId1" Type="http://schemas.openxmlformats.org/officeDocument/2006/relationships/slide" Target="../slides/slide3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4D846A-514D-4D36-AE68-086E280B0652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p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p>
            <a:pPr lvl="0">
              <a:defRPr/>
            </a:pPr>
            <a:fld id="{484D846A-514D-4D36-AE68-086E280B0652}" type="slidenum">
              <a:rPr lang="ko-KR" altLang="en-US"/>
              <a:pPr lvl="0">
                <a:defRPr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9558860"/>
      </p:ext>
    </p:extLst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>
            <a:off x="6820592" y="428628"/>
            <a:ext cx="2323440" cy="6000768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35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409446"/>
            <a:ext cx="7772400" cy="1470025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023248" y="3886200"/>
            <a:ext cx="5414978" cy="1042998"/>
          </a:xfrm>
        </p:spPr>
        <p:txBody>
          <a:bodyPr/>
          <a:lstStyle>
            <a:lvl1pPr marL="0" indent="0" algn="r">
              <a:buNone/>
              <a:defRPr sz="24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>
              <a:buNone/>
              <a:defRPr sz="1800" i="1">
                <a:solidFill>
                  <a:schemeClr val="tx1">
                    <a:tint val="85000"/>
                  </a:schemeClr>
                </a:solidFill>
              </a:defRPr>
            </a:lvl2pPr>
            <a:lvl3pPr marL="914400" indent="0">
              <a:buNone/>
              <a:defRPr sz="1600" i="1">
                <a:solidFill>
                  <a:schemeClr val="tx1">
                    <a:tint val="85000"/>
                  </a:schemeClr>
                </a:solidFill>
              </a:defRPr>
            </a:lvl3pPr>
            <a:lvl4pPr marL="13716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4pPr>
            <a:lvl5pPr marL="18288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500702"/>
            <a:ext cx="4040188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500174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5500702"/>
            <a:ext cx="4041775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8219505" cy="593879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868" y="1590620"/>
            <a:ext cx="8218935" cy="453554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866111"/>
            <a:ext cx="8237260" cy="6877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1785926"/>
            <a:ext cx="3422654" cy="781052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28596" y="2566978"/>
            <a:ext cx="3422654" cy="804862"/>
          </a:xfrm>
        </p:spPr>
        <p:txBody>
          <a:bodyPr/>
          <a:lstStyle>
            <a:lvl1pPr marL="0" indent="0" algn="r">
              <a:buNone/>
              <a:defRPr sz="1400"/>
            </a:lvl1pPr>
            <a:lvl2pPr marL="457200" indent="0" algn="r">
              <a:buNone/>
              <a:defRPr sz="1200"/>
            </a:lvl2pPr>
            <a:lvl3pPr marL="914400" indent="0" algn="r">
              <a:buNone/>
              <a:defRPr sz="1000"/>
            </a:lvl3pPr>
            <a:lvl4pPr marL="1371600" indent="0" algn="r">
              <a:buNone/>
              <a:defRPr sz="900"/>
            </a:lvl4pPr>
            <a:lvl5pPr marL="1828800" indent="0" algn="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"/>
          </p:nvPr>
        </p:nvSpPr>
        <p:spPr>
          <a:xfrm>
            <a:off x="4000496" y="928670"/>
            <a:ext cx="4500594" cy="4500570"/>
          </a:xfrm>
          <a:prstGeom prst="roundRect">
            <a:avLst>
              <a:gd name="adj" fmla="val 8501"/>
            </a:avLst>
          </a:prstGeom>
          <a:noFill/>
          <a:ln w="165100" cap="rnd" cmpd="sng">
            <a:gradFill flip="none" rotWithShape="1">
              <a:gsLst>
                <a:gs pos="0">
                  <a:schemeClr val="accent2">
                    <a:tint val="20000"/>
                  </a:schemeClr>
                </a:gs>
                <a:gs pos="100000">
                  <a:schemeClr val="accent2">
                    <a:tint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balanced" dir="t"/>
          </a:scene3d>
          <a:sp3d extrusionH="76200" prstMaterial="matte">
            <a:bevelT h="38100"/>
            <a:bevelB h="38100"/>
            <a:extrusionClr>
              <a:schemeClr val="bg2">
                <a:shade val="75000"/>
              </a:schemeClr>
            </a:extrusionClr>
          </a:sp3d>
        </p:spPr>
        <p:txBody>
          <a:bodyPr/>
          <a:lstStyle/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58082" y="274639"/>
            <a:ext cx="1328718" cy="5851525"/>
          </a:xfrm>
        </p:spPr>
        <p:txBody>
          <a:bodyPr vert="eaVert" anchor="b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28672"/>
            <a:ext cx="6900882" cy="519749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 flipH="1">
            <a:off x="-32" y="500042"/>
            <a:ext cx="2268129" cy="5929354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62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6E0EB-C92A-475D-82AA-F97D57E81BDB}" type="datetimeFigureOut">
              <a:rPr lang="ko-KR" altLang="en-US" smtClean="0"/>
              <a:pPr/>
              <a:t>2015-04-19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EF4AA-1276-443B-826D-6C670EABAB3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rtl="0" eaLnBrk="1" latinLnBrk="1" hangingPunct="1">
        <a:spcBef>
          <a:spcPct val="0"/>
        </a:spcBef>
        <a:buNone/>
        <a:defRPr kumimoji="0" sz="4400" b="1" kern="1200" smtClean="0">
          <a:ln w="11430">
            <a:solidFill>
              <a:schemeClr val="tx2">
                <a:shade val="25000"/>
                <a:alpha val="75000"/>
              </a:schemeClr>
            </a:solidFill>
          </a:ln>
          <a:gradFill>
            <a:gsLst>
              <a:gs pos="0">
                <a:schemeClr val="tx2"/>
              </a:gs>
              <a:gs pos="50000">
                <a:schemeClr val="tx2"/>
              </a:gs>
              <a:gs pos="100000">
                <a:schemeClr val="tx2">
                  <a:shade val="90000"/>
                </a:schemeClr>
              </a:gs>
            </a:gsLst>
            <a:lin ang="5400000" scaled="0"/>
          </a:gradFill>
          <a:effectLst>
            <a:outerShdw blurRad="50800" dist="25400" dir="5460000" algn="tl" rotWithShape="0">
              <a:srgbClr val="000000">
                <a:alpha val="27000"/>
              </a:srgb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¢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tx2"/>
        </a:buClr>
        <a:buSzPct val="70000"/>
        <a:buFont typeface="Wingdings"/>
        <a:buChar char="p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3"/>
        </a:buClr>
        <a:buSzPct val="140000"/>
        <a:buFont typeface="Wingdings"/>
        <a:buChar char="§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4"/>
        </a:buClr>
        <a:buSzPct val="12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5"/>
        </a:buClr>
        <a:buSzPct val="110000"/>
        <a:buFont typeface="Wingdings"/>
        <a:buChar char="§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6"/>
        </a:buClr>
        <a:buSzPct val="9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2.xml"  /><Relationship Id="rId2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en-US" altLang="ko-KR" sz="4000">
                <a:latin typeface="HY목각파임B"/>
                <a:ea typeface="HY목각파임B"/>
              </a:rPr>
              <a:t>“</a:t>
            </a:r>
            <a:r>
              <a:rPr lang="ko-KR" altLang="en-US" sz="4000">
                <a:latin typeface="HY목각파임B"/>
                <a:ea typeface="HY목각파임B"/>
              </a:rPr>
              <a:t>나는 너희를 친구라고 불렀다</a:t>
            </a:r>
            <a:r>
              <a:rPr lang="en-US" altLang="ko-KR" sz="4000">
                <a:latin typeface="HY목각파임B"/>
                <a:ea typeface="HY목각파임B"/>
              </a:rPr>
              <a:t>”</a:t>
            </a:r>
            <a:br>
              <a:rPr lang="ko-KR" altLang="en-US" sz="4000">
                <a:latin typeface="HY목각파임B"/>
                <a:ea typeface="HY목각파임B"/>
              </a:rPr>
            </a:br>
            <a:r>
              <a:rPr lang="en-US" altLang="ko-KR" sz="2400">
                <a:latin typeface="HY목각파임B"/>
                <a:ea typeface="HY목각파임B"/>
              </a:rPr>
              <a:t>(</a:t>
            </a:r>
            <a:r>
              <a:rPr lang="ko-KR" altLang="en-US" sz="2400">
                <a:latin typeface="HY목각파임B"/>
                <a:ea typeface="HY목각파임B"/>
              </a:rPr>
              <a:t>요한 </a:t>
            </a:r>
            <a:r>
              <a:rPr lang="en-US" altLang="ko-KR" sz="2400">
                <a:latin typeface="HY목각파임B"/>
                <a:ea typeface="HY목각파임B"/>
              </a:rPr>
              <a:t>15,</a:t>
            </a:r>
            <a:r>
              <a:rPr lang="ko-KR" altLang="en-US" sz="2400">
                <a:latin typeface="HY목각파임B"/>
                <a:ea typeface="HY목각파임B"/>
              </a:rPr>
              <a:t> </a:t>
            </a:r>
            <a:r>
              <a:rPr lang="en-US" altLang="ko-KR" sz="2400">
                <a:latin typeface="HY목각파임B"/>
                <a:ea typeface="HY목각파임B"/>
              </a:rPr>
              <a:t>15)</a:t>
            </a:r>
            <a:endParaRPr lang="en-US" altLang="ko-KR" sz="2400">
              <a:latin typeface="HY목각파임B"/>
              <a:ea typeface="HY목각파임B"/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771800" y="3898170"/>
            <a:ext cx="6120680" cy="1042998"/>
          </a:xfrm>
        </p:spPr>
        <p:txBody>
          <a:bodyPr/>
          <a:lstStyle/>
          <a:p>
            <a:pPr lvl="0">
              <a:defRPr/>
            </a:pPr>
            <a:endParaRPr lang="ko-KR" altLang="en-US"/>
          </a:p>
          <a:p>
            <a:pPr lvl="0" algn="ctr">
              <a:defRPr/>
            </a:pPr>
            <a:r>
              <a:rPr lang="en-US" altLang="ko-KR"/>
              <a:t>-</a:t>
            </a:r>
            <a:r>
              <a:rPr lang="ko-KR" altLang="en-US"/>
              <a:t> 주님은 우리에게 어떻게  주고 있나요</a:t>
            </a:r>
            <a:r>
              <a:rPr lang="en-US" altLang="ko-KR"/>
              <a:t>?</a:t>
            </a:r>
            <a:r>
              <a:rPr lang="ko-KR" altLang="en-US"/>
              <a:t> </a:t>
            </a:r>
            <a:r>
              <a:rPr lang="en-US" altLang="ko-KR"/>
              <a:t>-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들어가며</a:t>
            </a:r>
            <a:r>
              <a:rPr lang="en-US" altLang="ko-KR"/>
              <a:t>...</a:t>
            </a:r>
            <a:endParaRPr lang="en-US" altLang="ko-KR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어떤 사람이건 좋은 것을 원한다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그러나 그것의 가치를 모르거나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연결 고리를 몰라서 잃어버리곤 한다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여기에 무엇이 필요할까</a:t>
            </a:r>
            <a:r>
              <a:rPr lang="en-US" altLang="ko-KR" sz="2400">
                <a:latin typeface="HY수평선B"/>
                <a:ea typeface="HY수평선B"/>
              </a:rPr>
              <a:t>?</a:t>
            </a: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en-US" altLang="ko-KR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귀중한 영감을 얻고 통찰을 얻으려면 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 소명의식을 가져야 한다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(</a:t>
            </a:r>
            <a:r>
              <a:rPr lang="ko-KR" altLang="en-US" sz="2400">
                <a:latin typeface="HY수평선B"/>
                <a:ea typeface="HY수평선B"/>
              </a:rPr>
              <a:t>참된 진리가 명령하는 것을 추구하자</a:t>
            </a:r>
            <a:r>
              <a:rPr lang="en-US" altLang="ko-KR" sz="2400">
                <a:latin typeface="HY수평선B"/>
                <a:ea typeface="HY수평선B"/>
              </a:rPr>
              <a:t>)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>
              <a:latin typeface="HY수평선B"/>
              <a:ea typeface="HY수평선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필요한 덕목 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p>
            <a:pPr marL="0" lvl="0" indent="0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1.</a:t>
            </a:r>
            <a:r>
              <a:rPr lang="ko-KR" altLang="en-US">
                <a:latin typeface="HY수평선B"/>
                <a:ea typeface="HY수평선B"/>
              </a:rPr>
              <a:t> 인격적 자질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 </a:t>
            </a: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</a:t>
            </a:r>
            <a:r>
              <a:rPr lang="ko-KR" altLang="en-US" sz="2400" u="sng">
                <a:latin typeface="HY수평선B"/>
                <a:ea typeface="HY수평선B"/>
              </a:rPr>
              <a:t>도덕적으로 강직할수록</a:t>
            </a:r>
            <a:r>
              <a:rPr lang="ko-KR" altLang="en-US" sz="2400">
                <a:latin typeface="HY수평선B"/>
                <a:ea typeface="HY수평선B"/>
              </a:rPr>
              <a:t> 더 많은 성과를 거둔다 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지적인 능력은 도덕적 덕목보다 아래로서 도구일 뿐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그러므로 </a:t>
            </a:r>
            <a:r>
              <a:rPr lang="ko-KR" altLang="en-US" sz="2400" u="sng">
                <a:latin typeface="HY수평선B"/>
                <a:ea typeface="HY수평선B"/>
              </a:rPr>
              <a:t>영혼이 순수해야 한다</a:t>
            </a:r>
            <a:endParaRPr lang="ko-KR" altLang="en-US" sz="2400" u="sng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 sz="2400" u="sng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</a:t>
            </a:r>
            <a:r>
              <a:rPr lang="ko-KR" altLang="en-US" sz="2400" u="sng">
                <a:latin typeface="HY수평선B"/>
                <a:ea typeface="HY수평선B"/>
              </a:rPr>
              <a:t>삶은 통일성에 있다</a:t>
            </a:r>
            <a:r>
              <a:rPr lang="en-US" altLang="ko-KR" sz="2400" u="sng">
                <a:latin typeface="HY수평선B"/>
                <a:ea typeface="HY수평선B"/>
              </a:rPr>
              <a:t>.</a:t>
            </a:r>
            <a:r>
              <a:rPr lang="ko-KR" altLang="en-US" sz="2400">
                <a:latin typeface="HY수평선B"/>
                <a:ea typeface="HY수평선B"/>
              </a:rPr>
              <a:t> 여러 과목을 통합하는 능력 필요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</a:t>
            </a:r>
            <a:r>
              <a:rPr lang="en-US" altLang="ko-KR" sz="2400">
                <a:latin typeface="HY수평선B"/>
                <a:ea typeface="HY수평선B"/>
              </a:rPr>
              <a:t>(</a:t>
            </a:r>
            <a:r>
              <a:rPr lang="ko-KR" altLang="en-US" sz="2400">
                <a:latin typeface="HY수평선B"/>
                <a:ea typeface="HY수평선B"/>
              </a:rPr>
              <a:t>집중력은 탐구심을 자극시킴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판단력은 열매를 수확</a:t>
            </a:r>
            <a:r>
              <a:rPr lang="en-US" altLang="ko-KR" sz="2400">
                <a:latin typeface="HY수평선B"/>
                <a:ea typeface="HY수평선B"/>
              </a:rPr>
              <a:t>)</a:t>
            </a:r>
            <a:endParaRPr lang="ko-KR" altLang="en-US" sz="2400" u="sng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</a:t>
            </a:r>
            <a:endParaRPr lang="ko-KR" altLang="en-US" sz="2400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770197648"/>
      </p:ext>
    </p:extLst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필요한 덕목 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p>
            <a:pPr marL="0" lvl="0" indent="0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2.</a:t>
            </a:r>
            <a:r>
              <a:rPr lang="ko-KR" altLang="en-US">
                <a:latin typeface="HY수평선B"/>
                <a:ea typeface="HY수평선B"/>
              </a:rPr>
              <a:t> 절제심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기초적 기반이 다져지기 전에는 아무 것도 올리지 마라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</a:t>
            </a:r>
            <a:r>
              <a:rPr lang="en-US" altLang="ko-KR" sz="2400">
                <a:latin typeface="HY수평선B"/>
                <a:ea typeface="HY수평선B"/>
              </a:rPr>
              <a:t>(</a:t>
            </a:r>
            <a:r>
              <a:rPr lang="ko-KR" altLang="en-US" sz="2400">
                <a:latin typeface="HY수평선B"/>
                <a:ea typeface="HY수평선B"/>
              </a:rPr>
              <a:t> 욕심대로 하다가 삶의 전체가 무너지기 때문</a:t>
            </a:r>
            <a:r>
              <a:rPr lang="en-US" altLang="ko-KR" sz="2400">
                <a:latin typeface="HY수평선B"/>
                <a:ea typeface="HY수평선B"/>
              </a:rPr>
              <a:t>)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호기심에 여러가지를 한꺼번에 하다간 중요한 것을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놓치게 된다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(</a:t>
            </a:r>
            <a:r>
              <a:rPr lang="ko-KR" altLang="en-US" sz="2400">
                <a:latin typeface="HY수평선B"/>
                <a:ea typeface="HY수평선B"/>
              </a:rPr>
              <a:t>오늘날 멀티테스킹의 한계</a:t>
            </a:r>
            <a:r>
              <a:rPr lang="en-US" altLang="ko-KR" sz="2400">
                <a:latin typeface="HY수평선B"/>
                <a:ea typeface="HY수평선B"/>
              </a:rPr>
              <a:t>...</a:t>
            </a:r>
            <a:r>
              <a:rPr lang="ko-KR" altLang="en-US" sz="2400">
                <a:latin typeface="HY수평선B"/>
                <a:ea typeface="HY수평선B"/>
              </a:rPr>
              <a:t> 주의력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집중력 저하됨</a:t>
            </a:r>
            <a:r>
              <a:rPr lang="en-US" altLang="ko-KR" sz="2400">
                <a:latin typeface="HY수평선B"/>
                <a:ea typeface="HY수평선B"/>
              </a:rPr>
              <a:t>)</a:t>
            </a:r>
            <a:r>
              <a:rPr lang="ko-KR" altLang="en-US" sz="2400">
                <a:latin typeface="HY수평선B"/>
                <a:ea typeface="HY수평선B"/>
              </a:rPr>
              <a:t> </a:t>
            </a:r>
            <a:endParaRPr lang="ko-KR" altLang="en-US" sz="2400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2908956545"/>
      </p:ext>
    </p:extLst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필요한 덕목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p>
            <a:pPr marL="0" lvl="0" indent="0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3.</a:t>
            </a:r>
            <a:r>
              <a:rPr lang="ko-KR" altLang="en-US">
                <a:latin typeface="HY수평선B"/>
                <a:ea typeface="HY수평선B"/>
              </a:rPr>
              <a:t> 기도하는 정신 </a:t>
            </a:r>
            <a:r>
              <a:rPr lang="en-US" altLang="ko-KR" sz="2400">
                <a:latin typeface="HY수평선B"/>
                <a:ea typeface="HY수평선B"/>
              </a:rPr>
              <a:t>(</a:t>
            </a:r>
            <a:r>
              <a:rPr lang="ko-KR" altLang="en-US" sz="2400">
                <a:latin typeface="HY수평선B"/>
                <a:ea typeface="HY수평선B"/>
              </a:rPr>
              <a:t>진리이신 주님을 찾으며 겸손해짐</a:t>
            </a:r>
            <a:r>
              <a:rPr lang="en-US" altLang="ko-KR" sz="2400">
                <a:latin typeface="HY수평선B"/>
                <a:ea typeface="HY수평선B"/>
              </a:rPr>
              <a:t>)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</a:t>
            </a: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공부를 한다고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기도는 하지 않는 현실이다</a:t>
            </a:r>
            <a:r>
              <a:rPr lang="en-US" altLang="ko-KR" sz="2400">
                <a:latin typeface="HY수평선B"/>
                <a:ea typeface="HY수평선B"/>
              </a:rPr>
              <a:t>...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 그러나 모든 공부는 </a:t>
            </a:r>
            <a:r>
              <a:rPr lang="en-US" altLang="ko-KR" sz="2400">
                <a:latin typeface="HY수평선B"/>
                <a:ea typeface="HY수평선B"/>
              </a:rPr>
              <a:t>‘</a:t>
            </a:r>
            <a:r>
              <a:rPr lang="ko-KR" altLang="en-US" sz="2400">
                <a:latin typeface="HY수평선B"/>
                <a:ea typeface="HY수평선B"/>
              </a:rPr>
              <a:t>근원에 대한 연구</a:t>
            </a:r>
            <a:r>
              <a:rPr lang="en-US" altLang="ko-KR" sz="2400">
                <a:latin typeface="HY수평선B"/>
                <a:ea typeface="HY수평선B"/>
              </a:rPr>
              <a:t>’</a:t>
            </a:r>
            <a:r>
              <a:rPr lang="ko-KR" altLang="en-US" sz="2400">
                <a:latin typeface="HY수평선B"/>
                <a:ea typeface="HY수평선B"/>
              </a:rPr>
              <a:t>였다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</a:t>
            </a:r>
            <a:r>
              <a:rPr lang="ko-KR" altLang="en-US" sz="1800">
                <a:latin typeface="HY수평선B"/>
                <a:ea typeface="HY수평선B"/>
              </a:rPr>
              <a:t>예 </a:t>
            </a:r>
            <a:r>
              <a:rPr lang="en-US" altLang="ko-KR" sz="1800">
                <a:latin typeface="HY수평선B"/>
                <a:ea typeface="HY수평선B"/>
              </a:rPr>
              <a:t>:</a:t>
            </a:r>
            <a:r>
              <a:rPr lang="ko-KR" altLang="en-US" sz="1800">
                <a:latin typeface="HY수평선B"/>
                <a:ea typeface="HY수평선B"/>
              </a:rPr>
              <a:t> 수학 </a:t>
            </a:r>
            <a:r>
              <a:rPr lang="en-US" altLang="ko-KR" sz="1800">
                <a:latin typeface="HY수평선B"/>
                <a:ea typeface="HY수평선B"/>
              </a:rPr>
              <a:t>-</a:t>
            </a:r>
            <a:r>
              <a:rPr lang="ko-KR" altLang="en-US" sz="1800">
                <a:latin typeface="HY수평선B"/>
                <a:ea typeface="HY수평선B"/>
              </a:rPr>
              <a:t> 숫자를 통해 논리적 사고</a:t>
            </a:r>
            <a:r>
              <a:rPr lang="en-US" altLang="ko-KR" sz="1800">
                <a:latin typeface="HY수평선B"/>
                <a:ea typeface="HY수평선B"/>
              </a:rPr>
              <a:t>,</a:t>
            </a:r>
            <a:r>
              <a:rPr lang="ko-KR" altLang="en-US" sz="1800">
                <a:latin typeface="HY수평선B"/>
                <a:ea typeface="HY수평선B"/>
              </a:rPr>
              <a:t> 당면한 문제를 해결하는 능력</a:t>
            </a:r>
            <a:endParaRPr lang="ko-KR" altLang="en-US" sz="18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1800">
                <a:latin typeface="HY수평선B"/>
                <a:ea typeface="HY수평선B"/>
              </a:rPr>
              <a:t>    국어 </a:t>
            </a:r>
            <a:r>
              <a:rPr lang="en-US" altLang="ko-KR" sz="1800">
                <a:latin typeface="HY수평선B"/>
                <a:ea typeface="HY수평선B"/>
              </a:rPr>
              <a:t>-</a:t>
            </a:r>
            <a:r>
              <a:rPr lang="ko-KR" altLang="en-US" sz="1800">
                <a:latin typeface="HY수평선B"/>
                <a:ea typeface="HY수평선B"/>
              </a:rPr>
              <a:t> 언어를 통해 의사를 전달</a:t>
            </a:r>
            <a:r>
              <a:rPr lang="en-US" altLang="ko-KR" sz="1800">
                <a:latin typeface="HY수평선B"/>
                <a:ea typeface="HY수평선B"/>
              </a:rPr>
              <a:t>,</a:t>
            </a:r>
            <a:r>
              <a:rPr lang="ko-KR" altLang="en-US" sz="1800">
                <a:latin typeface="HY수평선B"/>
                <a:ea typeface="HY수평선B"/>
              </a:rPr>
              <a:t> 상대와의 소통능력 키움</a:t>
            </a:r>
            <a:endParaRPr lang="ko-KR" altLang="en-US" sz="18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근원을 알면 연결된 것을 발견하고 찾을 줄 안다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특정 공부와 우리의 기도는 서로를 오가며 통일성 이뤄줌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 sz="1800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1514865561"/>
      </p:ext>
    </p:extLst>
  </p:cSld>
  <p:clrMapOvr>
    <a:masterClrMapping/>
  </p:clrMapOvr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필요한 덕목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p>
            <a:pPr marL="0" lvl="0" indent="0">
              <a:buNone/>
              <a:defRPr/>
            </a:pPr>
            <a:r>
              <a:rPr lang="en-US" altLang="ko-KR">
                <a:latin typeface="HY수평선B"/>
                <a:ea typeface="HY수평선B"/>
              </a:rPr>
              <a:t>4.</a:t>
            </a:r>
            <a:r>
              <a:rPr lang="ko-KR" altLang="en-US">
                <a:latin typeface="HY수평선B"/>
                <a:ea typeface="HY수평선B"/>
              </a:rPr>
              <a:t> 신체에 관한 규율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en-US" altLang="ko-KR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훌륭한 신체에 고결한 영혼이 깃든다</a:t>
            </a:r>
            <a:r>
              <a:rPr lang="en-US" altLang="ko-KR" sz="2400">
                <a:latin typeface="HY수평선B"/>
                <a:ea typeface="HY수평선B"/>
              </a:rPr>
              <a:t>(</a:t>
            </a:r>
            <a:r>
              <a:rPr lang="ko-KR" altLang="en-US" sz="2400">
                <a:latin typeface="HY수평선B"/>
                <a:ea typeface="HY수평선B"/>
              </a:rPr>
              <a:t>아리스토텔레스</a:t>
            </a:r>
            <a:r>
              <a:rPr lang="en-US" altLang="ko-KR" sz="2400">
                <a:latin typeface="HY수평선B"/>
                <a:ea typeface="HY수평선B"/>
              </a:rPr>
              <a:t>)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 정신은 신체를 통해서만 소통할 수 있다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위생규칙을 지켜서 건강을 유지하라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en-US" altLang="ko-KR" sz="2400">
                <a:latin typeface="HY수평선B"/>
                <a:ea typeface="HY수평선B"/>
              </a:rPr>
              <a:t>-</a:t>
            </a:r>
            <a:r>
              <a:rPr lang="ko-KR" altLang="en-US" sz="2400">
                <a:latin typeface="HY수평선B"/>
                <a:ea typeface="HY수평선B"/>
              </a:rPr>
              <a:t> 호흡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가벼운 식사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적당한 수면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절제의 금욕으로 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  가지고 있던 시야를 넓게 가질 수 있다</a:t>
            </a:r>
            <a:r>
              <a:rPr lang="en-US" altLang="ko-KR" sz="2400">
                <a:latin typeface="HY수평선B"/>
                <a:ea typeface="HY수평선B"/>
              </a:rPr>
              <a:t>.</a:t>
            </a:r>
            <a:r>
              <a:rPr lang="ko-KR" altLang="en-US" sz="2400">
                <a:latin typeface="HY수평선B"/>
                <a:ea typeface="HY수평선B"/>
              </a:rPr>
              <a:t>  </a:t>
            </a:r>
            <a:endParaRPr lang="ko-KR" altLang="en-US" sz="2400">
              <a:latin typeface="HY수평선B"/>
              <a:ea typeface="HY수평선B"/>
            </a:endParaRPr>
          </a:p>
        </p:txBody>
      </p:sp>
      <p:sp>
        <p:nvSpPr>
          <p:cNvPr id="4" name="가로 글상자 3"/>
          <p:cNvSpPr txBox="1"/>
          <p:nvPr/>
        </p:nvSpPr>
        <p:spPr>
          <a:xfrm>
            <a:off x="2286000" y="3248977"/>
            <a:ext cx="4572000" cy="360045"/>
          </a:xfrm>
          <a:prstGeom prst="rect">
            <a:avLst/>
          </a:prstGeom>
        </p:spPr>
        <p:txBody>
          <a:bodyPr wrap="square">
            <a:spAutoFit/>
          </a:bodyPr>
          <a:p>
            <a:pPr marL="0" lvl="0" indent="0">
              <a:buNone/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338028"/>
      </p:ext>
    </p:extLst>
  </p:cSld>
  <p:clrMapOvr>
    <a:masterClrMapping/>
  </p:clrMapOvr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p>
            <a:pPr lvl="0">
              <a:defRPr/>
            </a:pPr>
            <a:r>
              <a:rPr lang="ko-KR" altLang="en-US"/>
              <a:t>나가면서</a:t>
            </a:r>
            <a:r>
              <a:rPr lang="en-US" altLang="ko-KR"/>
              <a:t>..</a:t>
            </a:r>
            <a:endParaRPr lang="en-US" alt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p>
            <a:pPr marL="0" lvl="0" indent="0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 </a:t>
            </a:r>
            <a:r>
              <a:rPr lang="en-US" altLang="ko-KR" sz="2800">
                <a:latin typeface="HY수평선B"/>
                <a:ea typeface="HY수평선B"/>
              </a:rPr>
              <a:t>-</a:t>
            </a:r>
            <a:r>
              <a:rPr lang="ko-KR" altLang="en-US" sz="2800">
                <a:latin typeface="HY수평선B"/>
                <a:ea typeface="HY수평선B"/>
              </a:rPr>
              <a:t> 주님이 복음을 공짜로 알려준 이유가 무엇일까</a:t>
            </a:r>
            <a:r>
              <a:rPr lang="en-US" altLang="ko-KR" sz="2800">
                <a:latin typeface="HY수평선B"/>
                <a:ea typeface="HY수평선B"/>
              </a:rPr>
              <a:t>?</a:t>
            </a:r>
            <a:endParaRPr lang="en-US" altLang="ko-KR" sz="2800">
              <a:latin typeface="HY수평선B"/>
              <a:ea typeface="HY수평선B"/>
            </a:endParaRPr>
          </a:p>
          <a:p>
            <a:pPr marL="0" lvl="0" indent="0">
              <a:buNone/>
              <a:defRPr/>
            </a:pPr>
            <a:r>
              <a:rPr lang="ko-KR" altLang="en-US">
                <a:latin typeface="HY수평선B"/>
                <a:ea typeface="HY수평선B"/>
              </a:rPr>
              <a:t> </a:t>
            </a:r>
            <a:endParaRPr lang="ko-KR" altLang="en-US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주님은 당신을 따르는 이들에게 무상증여를 하셨다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친구는 함께 나누면서 풍요로워진다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당신은 우리가 진리의 편이 되게끔 이끄신다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소명으로의 초대는</a:t>
            </a:r>
            <a:r>
              <a:rPr lang="en-US" altLang="ko-KR" sz="2400">
                <a:latin typeface="HY수평선B"/>
                <a:ea typeface="HY수평선B"/>
              </a:rPr>
              <a:t>..</a:t>
            </a:r>
            <a:endParaRPr lang="en-US" altLang="ko-KR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r>
              <a:rPr lang="ko-KR" altLang="en-US" sz="2400">
                <a:latin typeface="HY수평선B"/>
                <a:ea typeface="HY수평선B"/>
              </a:rPr>
              <a:t> 거룩하게 만들고</a:t>
            </a:r>
            <a:r>
              <a:rPr lang="en-US" altLang="ko-KR" sz="2400">
                <a:latin typeface="HY수평선B"/>
                <a:ea typeface="HY수평선B"/>
              </a:rPr>
              <a:t>,</a:t>
            </a:r>
            <a:r>
              <a:rPr lang="ko-KR" altLang="en-US" sz="2400">
                <a:latin typeface="HY수평선B"/>
                <a:ea typeface="HY수평선B"/>
              </a:rPr>
              <a:t> 풍요로운 지식과 건강을 가져다 준다</a:t>
            </a: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  <a:p>
            <a:pPr marL="0" lvl="0" indent="0" algn="ctr">
              <a:buNone/>
              <a:defRPr/>
            </a:pPr>
            <a:endParaRPr lang="ko-KR" altLang="en-US" sz="2400">
              <a:latin typeface="HY수평선B"/>
              <a:ea typeface="HY수평선B"/>
            </a:endParaRPr>
          </a:p>
        </p:txBody>
      </p:sp>
    </p:spTree>
    <p:extLst>
      <p:ext uri="{BB962C8B-B14F-4D97-AF65-F5344CB8AC3E}">
        <p14:creationId xmlns:p14="http://schemas.microsoft.com/office/powerpoint/2010/main" val="1206659259"/>
      </p:ext>
    </p:extLst>
  </p:cSld>
  <p:clrMapOvr>
    <a:masterClrMapping/>
  </p:clrMapOvr>
</p:sld>
</file>

<file path=ppt/theme/_rels/theme1.xml.rels><?xml version="1.0" encoding="UTF-8" standalone="yes" ?><Relationships xmlns="http://schemas.openxmlformats.org/package/2006/relationships"><Relationship Id="rId1" Type="http://schemas.openxmlformats.org/officeDocument/2006/relationships/image" Target="../media/image1.jpeg"  /></Relationships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연꽃 당초 무늬">
  <a:themeElements>
    <a:clrScheme name="연꽃 당초 무늬">
      <a:dk1>
        <a:sysClr val="windowText" lastClr="000000"/>
      </a:dk1>
      <a:lt1>
        <a:sysClr val="window" lastClr="ffffff"/>
      </a:lt1>
      <a:dk2>
        <a:srgbClr val="466571"/>
      </a:dk2>
      <a:lt2>
        <a:srgbClr val="efefe7"/>
      </a:lt2>
      <a:accent1>
        <a:srgbClr val="d87d3a"/>
      </a:accent1>
      <a:accent2>
        <a:srgbClr val="7f8792"/>
      </a:accent2>
      <a:accent3>
        <a:srgbClr val="b5ad67"/>
      </a:accent3>
      <a:accent4>
        <a:srgbClr val="61a9b8"/>
      </a:accent4>
      <a:accent5>
        <a:srgbClr val="ab7350"/>
      </a:accent5>
      <a:accent6>
        <a:srgbClr val="889c6f"/>
      </a:accent6>
      <a:hlink>
        <a:srgbClr val="f76b04"/>
      </a:hlink>
      <a:folHlink>
        <a:srgbClr val="a3a395"/>
      </a:folHlink>
    </a:clrScheme>
    <a:fontScheme name="연꽃 당초 무늬">
      <a:maj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연꽃 당초 무늬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8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0000"/>
                <a:hueMod val="100000"/>
                <a:satMod val="100000"/>
              </a:schemeClr>
            </a:gs>
          </a:gsLst>
          <a:lin ang="270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innerShdw blurRad="254000">
              <a:schemeClr val="phClr">
                <a:tint val="100000"/>
                <a:shade val="90000"/>
                <a:hueMod val="100000"/>
                <a:satMod val="100000"/>
              </a:schemeClr>
            </a:innerShdw>
          </a:effectLst>
        </a:effectStyle>
        <a:effectStyle>
          <a:effectLst>
            <a:outerShdw blurRad="114300" dist="25400" dir="3000000" sx="105000" sy="105000" algn="tl">
              <a:srgbClr val="000000">
                <a:alpha val="60390"/>
              </a:srgbClr>
            </a:outerShdw>
          </a:effectLst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phClr">
                <a:tint val="5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27000" dist="25400" dir="3120000" sx="105000" sy="105000" algn="tl">
              <a:srgbClr val="000000">
                <a:alpha val="60390"/>
              </a:srgbClr>
            </a:outerShdw>
          </a:effectLst>
          <a:scene3d>
            <a:camera prst="orthographicFront" fov="0">
              <a:rot lat="0" lon="0" rev="0"/>
            </a:camera>
            <a:lightRig rig="twoPt" dir="t">
              <a:rot lat="0" lon="0" rev="5400000"/>
            </a:lightRig>
          </a:scene3d>
          <a:sp3d contourW="25400" prstMaterial="powder">
            <a:bevelT w="88900" h="38100"/>
            <a:contourClr>
              <a:schemeClr val="phClr">
                <a:tint val="5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5000"/>
                <a:hueMod val="100000"/>
                <a:satMod val="100000"/>
              </a:schemeClr>
            </a:gs>
          </a:gsLst>
          <a:path path="circle">
            <a:fillToRect t="45000" r="100000" b="45000"/>
          </a:path>
        </a:gradFill>
        <a:blipFill rotWithShape="1">
          <a:blip r:embed="rId1">
            <a:duotone>
              <a:srgbClr val="000000">
                <a:alpha val="27450"/>
              </a:srgbClr>
              <a:schemeClr val="phClr">
                <a:tint val="7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243</ep:Words>
  <ep:PresentationFormat>화면 슬라이드 쇼(4:3)</ep:PresentationFormat>
  <ep:Paragraphs>67</ep:Paragraphs>
  <ep:Slides>7</ep:Slides>
  <ep:Notes>2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ep:HeadingPairs>
  <ep:TitlesOfParts>
    <vt:vector size="8" baseType="lpstr">
      <vt:lpstr>연꽃 당초 무늬</vt:lpstr>
      <vt:lpstr>“나는 너희를 친구라고 불렀다” (요한 15, 15)</vt:lpstr>
      <vt:lpstr>들어가며...</vt:lpstr>
      <vt:lpstr>필요한 덕목</vt:lpstr>
      <vt:lpstr>필요한 덕목</vt:lpstr>
      <vt:lpstr>필요한 덕목</vt:lpstr>
      <vt:lpstr>필요한 덕목</vt:lpstr>
      <vt:lpstr>나가면서..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2015-03-10T07:21:12.000</dcterms:created>
  <dc:creator>kwak</dc:creator>
  <cp:lastModifiedBy>user</cp:lastModifiedBy>
  <dcterms:modified xsi:type="dcterms:W3CDTF">2024-05-04T03:56:58.236</dcterms:modified>
  <cp:revision>91</cp:revision>
  <dc:title>성화로 본 교회문화사 </dc:title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