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84" r:id="rId6"/>
    <p:sldId id="280" r:id="rId7"/>
    <p:sldId id="279" r:id="rId8"/>
    <p:sldId id="260" r:id="rId9"/>
    <p:sldId id="261" r:id="rId10"/>
    <p:sldId id="262" r:id="rId11"/>
    <p:sldId id="263" r:id="rId12"/>
    <p:sldId id="264" r:id="rId13"/>
    <p:sldId id="265" r:id="rId14"/>
    <p:sldId id="282" r:id="rId15"/>
    <p:sldId id="281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83" r:id="rId3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1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190628-8478-4337-8512-073A91F07DFF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306D27-9C47-4CD1-A7A7-D1AB5B85B6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306D27-9C47-4CD1-A7A7-D1AB5B85B68D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각 삼각형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grpSp>
        <p:nvGrpSpPr>
          <p:cNvPr id="2" name="그룹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자유형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자유형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자유형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C7B7F92-5C7F-4F61-A5E4-34BA2FBD1F4F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7D0E390-F1DD-44FF-BE78-60BB10DF2F9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7B7F92-5C7F-4F61-A5E4-34BA2FBD1F4F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D0E390-F1DD-44FF-BE78-60BB10DF2F9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7B7F92-5C7F-4F61-A5E4-34BA2FBD1F4F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D0E390-F1DD-44FF-BE78-60BB10DF2F9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갈매기형 수장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갈매기형 수장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7B7F92-5C7F-4F61-A5E4-34BA2FBD1F4F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D0E390-F1DD-44FF-BE78-60BB10DF2F9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7B7F92-5C7F-4F61-A5E4-34BA2FBD1F4F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D0E390-F1DD-44FF-BE78-60BB10DF2F9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7B7F92-5C7F-4F61-A5E4-34BA2FBD1F4F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D0E390-F1DD-44FF-BE78-60BB10DF2F9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7B7F92-5C7F-4F61-A5E4-34BA2FBD1F4F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D0E390-F1DD-44FF-BE78-60BB10DF2F9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C7B7F92-5C7F-4F61-A5E4-34BA2FBD1F4F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D0E390-F1DD-44FF-BE78-60BB10DF2F9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C7B7F92-5C7F-4F61-A5E4-34BA2FBD1F4F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7D0E390-F1DD-44FF-BE78-60BB10DF2F9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자유형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직각 삼각형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갈매기형 수장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갈매기형 수장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7B7F92-5C7F-4F61-A5E4-34BA2FBD1F4F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D0E390-F1DD-44FF-BE78-60BB10DF2F9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7B7F92-5C7F-4F61-A5E4-34BA2FBD1F4F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D0E390-F1DD-44FF-BE78-60BB10DF2F9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자유형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직각 삼각형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직선 연결선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C7B7F92-5C7F-4F61-A5E4-34BA2FBD1F4F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7D0E390-F1DD-44FF-BE78-60BB10DF2F9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1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1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1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민수기</a:t>
            </a:r>
            <a:r>
              <a:rPr lang="en-US" altLang="ko-KR" dirty="0" smtClean="0"/>
              <a:t>(</a:t>
            </a:r>
            <a:r>
              <a:rPr lang="ko-KR" altLang="en-US" dirty="0" smtClean="0"/>
              <a:t>民數記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공덕동성당</a:t>
            </a:r>
            <a:endParaRPr lang="ko-KR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3200" dirty="0" smtClean="0"/>
              <a:t>모세오경 네 번째 책</a:t>
            </a:r>
            <a:endParaRPr lang="en-US" altLang="ko-KR" sz="3200" dirty="0" smtClean="0"/>
          </a:p>
          <a:p>
            <a:r>
              <a:rPr lang="ko-KR" altLang="en-US" sz="3200" dirty="0" err="1" smtClean="0"/>
              <a:t>브리드바르</a:t>
            </a:r>
            <a:r>
              <a:rPr lang="en-US" altLang="ko-KR" sz="3200" dirty="0" smtClean="0"/>
              <a:t>-</a:t>
            </a:r>
            <a:r>
              <a:rPr lang="ko-KR" altLang="en-US" sz="3200" dirty="0" smtClean="0">
                <a:solidFill>
                  <a:srgbClr val="002060"/>
                </a:solidFill>
              </a:rPr>
              <a:t>광야에서</a:t>
            </a:r>
            <a:endParaRPr lang="en-US" altLang="ko-KR" sz="3200" dirty="0" smtClean="0">
              <a:solidFill>
                <a:srgbClr val="002060"/>
              </a:solidFill>
            </a:endParaRPr>
          </a:p>
          <a:p>
            <a:r>
              <a:rPr lang="ko-KR" altLang="en-US" sz="3200" dirty="0" smtClean="0"/>
              <a:t>군대와 함께</a:t>
            </a:r>
            <a:r>
              <a:rPr lang="en-US" altLang="ko-KR" sz="3200" dirty="0" smtClean="0"/>
              <a:t>,</a:t>
            </a:r>
            <a:r>
              <a:rPr lang="ko-KR" altLang="en-US" sz="3200" dirty="0" smtClean="0"/>
              <a:t> 땅 확보</a:t>
            </a:r>
            <a:endParaRPr lang="en-US" altLang="ko-KR" sz="3200" dirty="0" smtClean="0"/>
          </a:p>
          <a:p>
            <a:r>
              <a:rPr lang="ko-KR" altLang="en-US" sz="3200" dirty="0" smtClean="0"/>
              <a:t>칠십인 역</a:t>
            </a:r>
            <a:r>
              <a:rPr lang="en-US" altLang="ko-KR" sz="3200" dirty="0" smtClean="0"/>
              <a:t>-</a:t>
            </a:r>
            <a:r>
              <a:rPr lang="ko-KR" altLang="en-US" sz="3200" dirty="0" err="1" smtClean="0"/>
              <a:t>아리트모이</a:t>
            </a:r>
            <a:endParaRPr lang="en-US" altLang="ko-KR" sz="3200" dirty="0" smtClean="0"/>
          </a:p>
          <a:p>
            <a:r>
              <a:rPr lang="ko-KR" altLang="en-US" sz="3200" dirty="0" smtClean="0"/>
              <a:t>불가타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숫자 많다는 의미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뉴메리</a:t>
            </a:r>
            <a:r>
              <a:rPr lang="en-US" altLang="ko-KR" sz="3200" dirty="0" smtClean="0"/>
              <a:t>(</a:t>
            </a:r>
            <a:r>
              <a:rPr lang="en-US" altLang="ko-KR" sz="3200" dirty="0" err="1" smtClean="0"/>
              <a:t>Numeri</a:t>
            </a:r>
            <a:r>
              <a:rPr lang="en-US" altLang="ko-KR" sz="3200" dirty="0" smtClean="0"/>
              <a:t>) </a:t>
            </a:r>
            <a:r>
              <a:rPr lang="ko-KR" altLang="en-US" sz="3200" dirty="0" smtClean="0"/>
              <a:t> </a:t>
            </a:r>
          </a:p>
          <a:p>
            <a:r>
              <a:rPr lang="ko-KR" altLang="en-US" sz="3200" dirty="0" err="1" smtClean="0"/>
              <a:t>시나이</a:t>
            </a:r>
            <a:r>
              <a:rPr lang="ko-KR" altLang="en-US" sz="3200" dirty="0" smtClean="0"/>
              <a:t> 산에서 </a:t>
            </a:r>
            <a:r>
              <a:rPr lang="ko-KR" altLang="en-US" sz="3200" dirty="0" err="1" smtClean="0"/>
              <a:t>요압평원까지</a:t>
            </a:r>
            <a:r>
              <a:rPr lang="ko-KR" altLang="en-US" sz="3200" dirty="0" smtClean="0"/>
              <a:t> 여정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두 번 인구 조사</a:t>
            </a:r>
            <a:endParaRPr lang="en-US" altLang="ko-KR" sz="3200" dirty="0" smtClean="0"/>
          </a:p>
          <a:p>
            <a:r>
              <a:rPr lang="ko-KR" altLang="en-US" sz="3200" dirty="0" smtClean="0"/>
              <a:t>민수기 요소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지파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인구조사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희생제물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곡물 등 </a:t>
            </a:r>
            <a:endParaRPr lang="en-US" altLang="ko-KR" sz="3200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어원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3400" b="1" dirty="0" smtClean="0">
                <a:solidFill>
                  <a:srgbClr val="002060"/>
                </a:solidFill>
              </a:rPr>
              <a:t>하느님</a:t>
            </a:r>
            <a:r>
              <a:rPr lang="en-US" altLang="ko-KR" sz="3400" b="1" dirty="0" smtClean="0">
                <a:solidFill>
                  <a:srgbClr val="002060"/>
                </a:solidFill>
              </a:rPr>
              <a:t>-&gt;</a:t>
            </a:r>
            <a:r>
              <a:rPr lang="ko-KR" altLang="en-US" sz="3400" b="1" dirty="0" smtClean="0">
                <a:solidFill>
                  <a:srgbClr val="002060"/>
                </a:solidFill>
              </a:rPr>
              <a:t> 광야에서 당신 백성 돌보시고 구원</a:t>
            </a:r>
            <a:r>
              <a:rPr lang="en-US" altLang="ko-KR" sz="3400" b="1" dirty="0" smtClean="0">
                <a:solidFill>
                  <a:srgbClr val="002060"/>
                </a:solidFill>
              </a:rPr>
              <a:t>, </a:t>
            </a:r>
            <a:r>
              <a:rPr lang="ko-KR" altLang="en-US" sz="3400" b="1" dirty="0" smtClean="0">
                <a:solidFill>
                  <a:srgbClr val="002060"/>
                </a:solidFill>
              </a:rPr>
              <a:t>역사에 적극 개입하는 신앙체험기</a:t>
            </a:r>
            <a:endParaRPr lang="en-US" altLang="ko-KR" sz="3400" b="1" dirty="0" smtClean="0">
              <a:solidFill>
                <a:srgbClr val="002060"/>
              </a:solidFill>
            </a:endParaRPr>
          </a:p>
          <a:p>
            <a:r>
              <a:rPr lang="en-US" altLang="ko-KR" sz="3400" dirty="0" smtClean="0"/>
              <a:t>40</a:t>
            </a:r>
            <a:r>
              <a:rPr lang="ko-KR" altLang="en-US" sz="3400" dirty="0" smtClean="0"/>
              <a:t>년 광야 방랑 기술</a:t>
            </a:r>
            <a:endParaRPr lang="en-US" altLang="ko-KR" sz="3400" dirty="0" smtClean="0"/>
          </a:p>
          <a:p>
            <a:r>
              <a:rPr lang="ko-KR" altLang="en-US" sz="3400" dirty="0" smtClean="0"/>
              <a:t>모세인도로</a:t>
            </a:r>
            <a:r>
              <a:rPr lang="en-US" altLang="ko-KR" sz="3400" dirty="0" smtClean="0"/>
              <a:t>-&gt;</a:t>
            </a:r>
            <a:r>
              <a:rPr lang="ko-KR" altLang="en-US" sz="3400" dirty="0" smtClean="0"/>
              <a:t> </a:t>
            </a:r>
            <a:r>
              <a:rPr lang="ko-KR" altLang="en-US" sz="3400" dirty="0" err="1" smtClean="0"/>
              <a:t>시나이산</a:t>
            </a:r>
            <a:r>
              <a:rPr lang="en-US" altLang="ko-KR" sz="3400" dirty="0" smtClean="0"/>
              <a:t>-&gt;</a:t>
            </a:r>
            <a:r>
              <a:rPr lang="ko-KR" altLang="en-US" sz="3400" dirty="0" err="1" smtClean="0"/>
              <a:t>요압평야</a:t>
            </a:r>
            <a:r>
              <a:rPr lang="ko-KR" altLang="en-US" sz="3400" dirty="0" smtClean="0"/>
              <a:t> 진출</a:t>
            </a:r>
            <a:endParaRPr lang="en-US" altLang="ko-KR" sz="3400" dirty="0" smtClean="0"/>
          </a:p>
          <a:p>
            <a:r>
              <a:rPr lang="ko-KR" altLang="en-US" sz="3400" dirty="0" smtClean="0"/>
              <a:t>이스라엘 백성</a:t>
            </a:r>
            <a:r>
              <a:rPr lang="en-US" altLang="ko-KR" sz="3400" dirty="0" smtClean="0"/>
              <a:t>. </a:t>
            </a:r>
            <a:r>
              <a:rPr lang="ko-KR" altLang="en-US" sz="3400" dirty="0" smtClean="0"/>
              <a:t>대부분 약속의 땅 못 들어감</a:t>
            </a:r>
            <a:r>
              <a:rPr lang="en-US" altLang="ko-KR" sz="3400" dirty="0" smtClean="0"/>
              <a:t>. </a:t>
            </a:r>
            <a:r>
              <a:rPr lang="ko-KR" altLang="en-US" sz="3400" dirty="0" smtClean="0"/>
              <a:t>오직 </a:t>
            </a:r>
            <a:r>
              <a:rPr lang="ko-KR" altLang="en-US" sz="3400" dirty="0" err="1" smtClean="0"/>
              <a:t>여호수아와</a:t>
            </a:r>
            <a:r>
              <a:rPr lang="ko-KR" altLang="en-US" sz="3400" dirty="0" smtClean="0"/>
              <a:t> </a:t>
            </a:r>
            <a:r>
              <a:rPr lang="ko-KR" altLang="en-US" sz="3400" dirty="0" err="1" smtClean="0"/>
              <a:t>칼렘만</a:t>
            </a:r>
            <a:r>
              <a:rPr lang="en-US" altLang="ko-KR" sz="3400" dirty="0" smtClean="0"/>
              <a:t>. </a:t>
            </a:r>
          </a:p>
          <a:p>
            <a:r>
              <a:rPr lang="ko-KR" altLang="en-US" sz="3400" dirty="0" smtClean="0"/>
              <a:t>광야에서 태어난 자녀들만 입성</a:t>
            </a:r>
            <a:endParaRPr lang="ko-KR" altLang="en-US" sz="34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민수기 줄거리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sz="3500" dirty="0" smtClean="0"/>
              <a:t>민수기</a:t>
            </a:r>
            <a:r>
              <a:rPr lang="en-US" altLang="ko-KR" sz="3500" dirty="0" smtClean="0"/>
              <a:t>-</a:t>
            </a:r>
            <a:r>
              <a:rPr lang="ko-KR" altLang="en-US" sz="3500" dirty="0" err="1" smtClean="0"/>
              <a:t>탈출기</a:t>
            </a:r>
            <a:r>
              <a:rPr lang="en-US" altLang="ko-KR" sz="3500" dirty="0" smtClean="0"/>
              <a:t>, </a:t>
            </a:r>
            <a:r>
              <a:rPr lang="ko-KR" altLang="en-US" sz="3500" dirty="0" err="1" smtClean="0"/>
              <a:t>레위기와</a:t>
            </a:r>
            <a:r>
              <a:rPr lang="ko-KR" altLang="en-US" sz="3500" dirty="0" smtClean="0"/>
              <a:t> 함께 </a:t>
            </a:r>
            <a:r>
              <a:rPr lang="ko-KR" altLang="en-US" sz="3500" dirty="0" err="1" smtClean="0"/>
              <a:t>출애굽사</a:t>
            </a:r>
            <a:r>
              <a:rPr lang="ko-KR" altLang="en-US" sz="3500" dirty="0" smtClean="0"/>
              <a:t> 전함</a:t>
            </a:r>
            <a:endParaRPr lang="en-US" altLang="ko-KR" sz="3500" dirty="0" smtClean="0"/>
          </a:p>
          <a:p>
            <a:r>
              <a:rPr lang="ko-KR" altLang="en-US" sz="3500" dirty="0" smtClean="0">
                <a:solidFill>
                  <a:srgbClr val="7030A0"/>
                </a:solidFill>
              </a:rPr>
              <a:t>광야여정</a:t>
            </a:r>
            <a:r>
              <a:rPr lang="en-US" altLang="ko-KR" sz="3500" dirty="0" smtClean="0">
                <a:solidFill>
                  <a:srgbClr val="7030A0"/>
                </a:solidFill>
              </a:rPr>
              <a:t>-</a:t>
            </a:r>
            <a:r>
              <a:rPr lang="ko-KR" altLang="en-US" sz="3500" dirty="0" smtClean="0">
                <a:solidFill>
                  <a:srgbClr val="7030A0"/>
                </a:solidFill>
              </a:rPr>
              <a:t>시련 시기</a:t>
            </a:r>
            <a:r>
              <a:rPr lang="en-US" altLang="ko-KR" sz="3500" dirty="0" smtClean="0">
                <a:solidFill>
                  <a:srgbClr val="7030A0"/>
                </a:solidFill>
              </a:rPr>
              <a:t>, </a:t>
            </a:r>
            <a:r>
              <a:rPr lang="ko-KR" altLang="en-US" sz="3500" dirty="0" smtClean="0">
                <a:solidFill>
                  <a:srgbClr val="7030A0"/>
                </a:solidFill>
              </a:rPr>
              <a:t>하느님께 다가가는 희망시간</a:t>
            </a:r>
            <a:endParaRPr lang="en-US" altLang="ko-KR" sz="3500" dirty="0" smtClean="0">
              <a:solidFill>
                <a:srgbClr val="7030A0"/>
              </a:solidFill>
            </a:endParaRPr>
          </a:p>
          <a:p>
            <a:r>
              <a:rPr lang="ko-KR" altLang="en-US" sz="3500" dirty="0" err="1" smtClean="0">
                <a:solidFill>
                  <a:srgbClr val="7030A0"/>
                </a:solidFill>
              </a:rPr>
              <a:t>성막중심으로</a:t>
            </a:r>
            <a:r>
              <a:rPr lang="en-US" altLang="ko-KR" sz="3500" dirty="0" smtClean="0">
                <a:solidFill>
                  <a:srgbClr val="7030A0"/>
                </a:solidFill>
              </a:rPr>
              <a:t>,</a:t>
            </a:r>
            <a:r>
              <a:rPr lang="ko-KR" altLang="en-US" sz="3500" dirty="0" smtClean="0"/>
              <a:t> 각 지파 진지구축</a:t>
            </a:r>
            <a:endParaRPr lang="en-US" altLang="ko-KR" sz="3500" dirty="0" smtClean="0"/>
          </a:p>
          <a:p>
            <a:r>
              <a:rPr lang="ko-KR" altLang="en-US" sz="3500" dirty="0" smtClean="0"/>
              <a:t>열두 지파 조직</a:t>
            </a:r>
            <a:r>
              <a:rPr lang="en-US" altLang="ko-KR" sz="3500" dirty="0" smtClean="0"/>
              <a:t>-</a:t>
            </a:r>
            <a:r>
              <a:rPr lang="ko-KR" altLang="en-US" sz="3500" dirty="0" smtClean="0"/>
              <a:t>성소</a:t>
            </a:r>
            <a:r>
              <a:rPr lang="en-US" altLang="ko-KR" sz="3500" dirty="0" smtClean="0"/>
              <a:t>, </a:t>
            </a:r>
            <a:r>
              <a:rPr lang="ko-KR" altLang="en-US" sz="3500" dirty="0" err="1" smtClean="0"/>
              <a:t>경신례</a:t>
            </a:r>
            <a:r>
              <a:rPr lang="ko-KR" altLang="en-US" sz="3500" dirty="0" smtClean="0"/>
              <a:t> 중심으로</a:t>
            </a:r>
            <a:endParaRPr lang="en-US" altLang="ko-KR" sz="3500" dirty="0" smtClean="0"/>
          </a:p>
          <a:p>
            <a:r>
              <a:rPr lang="ko-KR" altLang="en-US" sz="3500" dirty="0" smtClean="0"/>
              <a:t>약속의 땅 행진 위한 군대편성 하라</a:t>
            </a:r>
            <a:endParaRPr lang="en-US" altLang="ko-KR" sz="3500" dirty="0" smtClean="0"/>
          </a:p>
          <a:p>
            <a:r>
              <a:rPr lang="ko-KR" altLang="en-US" sz="3500" dirty="0" err="1" smtClean="0"/>
              <a:t>레위지파</a:t>
            </a:r>
            <a:r>
              <a:rPr lang="ko-KR" altLang="en-US" sz="3500" dirty="0" smtClean="0"/>
              <a:t> 특수 임무</a:t>
            </a:r>
            <a:r>
              <a:rPr lang="en-US" altLang="ko-KR" sz="3500" dirty="0" smtClean="0"/>
              <a:t>-</a:t>
            </a:r>
            <a:r>
              <a:rPr lang="ko-KR" altLang="en-US" sz="3500" dirty="0" err="1" smtClean="0"/>
              <a:t>성막</a:t>
            </a:r>
            <a:r>
              <a:rPr lang="ko-KR" altLang="en-US" sz="3500" dirty="0" smtClean="0"/>
              <a:t> 봉사</a:t>
            </a:r>
            <a:endParaRPr lang="en-US" altLang="ko-KR" sz="3500" dirty="0" smtClean="0"/>
          </a:p>
          <a:p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주제와 열 </a:t>
            </a:r>
            <a:r>
              <a:rPr lang="ko-KR" altLang="en-US" dirty="0" err="1" smtClean="0"/>
              <a:t>두지파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SANY029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5247" y="1481138"/>
            <a:ext cx="6033506" cy="4525962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성막</a:t>
            </a:r>
            <a:r>
              <a:rPr lang="ko-KR" altLang="en-US" dirty="0" smtClean="0"/>
              <a:t> 과 주변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SANY02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862964"/>
            <a:ext cx="7802880" cy="5995036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0"/>
            <a:ext cx="8043890" cy="1143000"/>
          </a:xfrm>
        </p:spPr>
        <p:txBody>
          <a:bodyPr>
            <a:normAutofit/>
          </a:bodyPr>
          <a:lstStyle/>
          <a:p>
            <a:r>
              <a:rPr lang="ko-KR" altLang="en-US" sz="3200" dirty="0" err="1" smtClean="0"/>
              <a:t>성막과</a:t>
            </a:r>
            <a:r>
              <a:rPr lang="ko-KR" altLang="en-US" sz="3200" dirty="0" smtClean="0"/>
              <a:t> 열두 지파</a:t>
            </a:r>
            <a:endParaRPr lang="ko-KR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SANY027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5567"/>
          <a:stretch>
            <a:fillRect/>
          </a:stretch>
        </p:blipFill>
        <p:spPr>
          <a:xfrm>
            <a:off x="1357290" y="1142984"/>
            <a:ext cx="7121347" cy="5043594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탈출방랑 경로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4100" dirty="0" err="1" smtClean="0"/>
              <a:t>야훼계</a:t>
            </a:r>
            <a:r>
              <a:rPr lang="en-US" altLang="ko-KR" sz="4100" dirty="0" smtClean="0"/>
              <a:t>, </a:t>
            </a:r>
            <a:r>
              <a:rPr lang="ko-KR" altLang="en-US" sz="4100" dirty="0" err="1" smtClean="0"/>
              <a:t>엘로힘계</a:t>
            </a:r>
            <a:r>
              <a:rPr lang="en-US" altLang="ko-KR" sz="4100" dirty="0" smtClean="0"/>
              <a:t>, </a:t>
            </a:r>
            <a:r>
              <a:rPr lang="ko-KR" altLang="en-US" sz="4100" dirty="0" err="1" smtClean="0"/>
              <a:t>사제계</a:t>
            </a:r>
            <a:r>
              <a:rPr lang="ko-KR" altLang="en-US" sz="4100" dirty="0" smtClean="0"/>
              <a:t> 문헌들</a:t>
            </a:r>
            <a:endParaRPr lang="en-US" altLang="ko-KR" sz="4100" dirty="0" smtClean="0"/>
          </a:p>
          <a:p>
            <a:r>
              <a:rPr lang="ko-KR" altLang="en-US" sz="4100" dirty="0" smtClean="0"/>
              <a:t>특히 </a:t>
            </a:r>
            <a:r>
              <a:rPr lang="ko-KR" altLang="en-US" sz="4100" dirty="0" err="1" smtClean="0"/>
              <a:t>사제계</a:t>
            </a:r>
            <a:r>
              <a:rPr lang="ko-KR" altLang="en-US" sz="4100" dirty="0" smtClean="0"/>
              <a:t> 문헌이 중심</a:t>
            </a:r>
            <a:endParaRPr lang="en-US" altLang="ko-KR" sz="4100" dirty="0" smtClean="0"/>
          </a:p>
          <a:p>
            <a:r>
              <a:rPr lang="ko-KR" altLang="en-US" sz="4100" dirty="0" err="1" smtClean="0">
                <a:solidFill>
                  <a:srgbClr val="7030A0"/>
                </a:solidFill>
              </a:rPr>
              <a:t>시나이</a:t>
            </a:r>
            <a:r>
              <a:rPr lang="ko-KR" altLang="en-US" sz="4100" dirty="0" smtClean="0">
                <a:solidFill>
                  <a:srgbClr val="7030A0"/>
                </a:solidFill>
              </a:rPr>
              <a:t> 계약과 광야 여정</a:t>
            </a:r>
            <a:r>
              <a:rPr lang="en-US" altLang="ko-KR" sz="4100" dirty="0" smtClean="0"/>
              <a:t>-</a:t>
            </a:r>
            <a:r>
              <a:rPr lang="ko-KR" altLang="en-US" sz="4100" dirty="0" err="1" smtClean="0"/>
              <a:t>야훼계</a:t>
            </a:r>
            <a:r>
              <a:rPr lang="en-US" altLang="ko-KR" sz="4100" dirty="0" smtClean="0"/>
              <a:t>,</a:t>
            </a:r>
            <a:r>
              <a:rPr lang="ko-KR" altLang="en-US" sz="4100" dirty="0" smtClean="0"/>
              <a:t> </a:t>
            </a:r>
            <a:r>
              <a:rPr lang="ko-KR" altLang="en-US" sz="4100" dirty="0" err="1" smtClean="0"/>
              <a:t>엘로힘계</a:t>
            </a:r>
            <a:r>
              <a:rPr lang="ko-KR" altLang="en-US" sz="4100" dirty="0" smtClean="0"/>
              <a:t> 정보</a:t>
            </a:r>
            <a:r>
              <a:rPr lang="en-US" altLang="ko-KR" sz="4100" dirty="0" smtClean="0"/>
              <a:t>-&gt;</a:t>
            </a:r>
            <a:r>
              <a:rPr lang="ko-KR" altLang="en-US" sz="4100" dirty="0" smtClean="0"/>
              <a:t>이스라엘 초기 역사</a:t>
            </a:r>
            <a:endParaRPr lang="en-US" altLang="ko-KR" sz="4100" dirty="0" smtClean="0"/>
          </a:p>
          <a:p>
            <a:r>
              <a:rPr lang="ko-KR" altLang="en-US" sz="4100" dirty="0" smtClean="0"/>
              <a:t>세 문헌들</a:t>
            </a:r>
            <a:r>
              <a:rPr lang="en-US" altLang="ko-KR" sz="4100" dirty="0" smtClean="0"/>
              <a:t>-</a:t>
            </a:r>
            <a:r>
              <a:rPr lang="ko-KR" altLang="en-US" sz="4100" dirty="0" smtClean="0"/>
              <a:t>광야 사건들 기록</a:t>
            </a:r>
            <a:endParaRPr lang="en-US" altLang="ko-KR" sz="4100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문헌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3000" dirty="0" err="1" smtClean="0"/>
              <a:t>시나이</a:t>
            </a:r>
            <a:r>
              <a:rPr lang="ko-KR" altLang="en-US" sz="3000" dirty="0" smtClean="0"/>
              <a:t> 산 출발 준비</a:t>
            </a:r>
            <a:endParaRPr lang="en-US" altLang="ko-KR" sz="3000" dirty="0" smtClean="0"/>
          </a:p>
          <a:p>
            <a:r>
              <a:rPr lang="ko-KR" altLang="en-US" sz="3000" dirty="0" smtClean="0"/>
              <a:t>이스라엘 열두 지파 군대 조직</a:t>
            </a:r>
            <a:endParaRPr lang="en-US" altLang="ko-KR" sz="3000" dirty="0" smtClean="0"/>
          </a:p>
          <a:p>
            <a:r>
              <a:rPr lang="ko-KR" altLang="en-US" sz="3000" dirty="0" smtClean="0"/>
              <a:t>열두 수장과 전쟁 나갈 스무 살 이상 성인</a:t>
            </a:r>
            <a:endParaRPr lang="en-US" altLang="ko-KR" sz="3000" dirty="0" smtClean="0"/>
          </a:p>
          <a:p>
            <a:r>
              <a:rPr lang="ko-KR" altLang="en-US" sz="3000" dirty="0" err="1" smtClean="0"/>
              <a:t>레위지파</a:t>
            </a:r>
            <a:r>
              <a:rPr lang="en-US" altLang="ko-KR" sz="3000" dirty="0" smtClean="0"/>
              <a:t>-</a:t>
            </a:r>
            <a:r>
              <a:rPr lang="ko-KR" altLang="en-US" sz="3000" dirty="0" smtClean="0"/>
              <a:t>사열 받지 않음</a:t>
            </a:r>
            <a:endParaRPr lang="en-US" altLang="ko-KR" sz="3000" dirty="0" smtClean="0"/>
          </a:p>
          <a:p>
            <a:r>
              <a:rPr lang="ko-KR" altLang="en-US" sz="3000" dirty="0" err="1" smtClean="0"/>
              <a:t>레위지파</a:t>
            </a:r>
            <a:r>
              <a:rPr lang="en-US" altLang="ko-KR" sz="3000" dirty="0" smtClean="0"/>
              <a:t>-</a:t>
            </a:r>
            <a:r>
              <a:rPr lang="ko-KR" altLang="en-US" sz="3000" dirty="0" err="1" smtClean="0"/>
              <a:t>증언판</a:t>
            </a:r>
            <a:r>
              <a:rPr lang="en-US" altLang="ko-KR" sz="3000" dirty="0" smtClean="0"/>
              <a:t>.</a:t>
            </a:r>
            <a:r>
              <a:rPr lang="ko-KR" altLang="en-US" sz="3000" dirty="0" smtClean="0"/>
              <a:t> </a:t>
            </a:r>
            <a:r>
              <a:rPr lang="ko-KR" altLang="en-US" sz="3000" dirty="0" err="1" smtClean="0"/>
              <a:t>성막</a:t>
            </a:r>
            <a:r>
              <a:rPr lang="ko-KR" altLang="en-US" sz="3000" dirty="0" smtClean="0"/>
              <a:t> 지키는 일만</a:t>
            </a:r>
            <a:endParaRPr lang="en-US" altLang="ko-KR" sz="3000" dirty="0" smtClean="0"/>
          </a:p>
          <a:p>
            <a:r>
              <a:rPr lang="ko-KR" altLang="en-US" sz="3000" dirty="0" smtClean="0"/>
              <a:t>각 지파 별</a:t>
            </a:r>
            <a:r>
              <a:rPr lang="en-US" altLang="ko-KR" sz="3000" dirty="0" smtClean="0"/>
              <a:t>-</a:t>
            </a:r>
            <a:r>
              <a:rPr lang="ko-KR" altLang="en-US" sz="3000" dirty="0" smtClean="0"/>
              <a:t>야영 위치와 행군순서 정함</a:t>
            </a:r>
            <a:endParaRPr lang="en-US" altLang="ko-KR" sz="3000" dirty="0" smtClean="0"/>
          </a:p>
          <a:p>
            <a:r>
              <a:rPr lang="ko-KR" altLang="en-US" sz="3000" dirty="0" err="1" smtClean="0"/>
              <a:t>시나이산</a:t>
            </a:r>
            <a:r>
              <a:rPr lang="en-US" altLang="ko-KR" sz="3000" dirty="0" smtClean="0"/>
              <a:t> </a:t>
            </a:r>
            <a:r>
              <a:rPr lang="ko-KR" altLang="en-US" sz="3000" dirty="0" smtClean="0"/>
              <a:t>계약</a:t>
            </a:r>
            <a:r>
              <a:rPr lang="en-US" altLang="ko-KR" sz="3000" dirty="0" smtClean="0"/>
              <a:t>-5-6</a:t>
            </a:r>
            <a:r>
              <a:rPr lang="ko-KR" altLang="en-US" sz="3000" dirty="0" smtClean="0"/>
              <a:t>장은 </a:t>
            </a:r>
            <a:r>
              <a:rPr lang="ko-KR" altLang="en-US" sz="3000" dirty="0" err="1" smtClean="0"/>
              <a:t>성결법</a:t>
            </a:r>
            <a:r>
              <a:rPr lang="en-US" altLang="ko-KR" sz="3000" dirty="0" smtClean="0"/>
              <a:t>, </a:t>
            </a:r>
            <a:r>
              <a:rPr lang="ko-KR" altLang="en-US" sz="3000" dirty="0" err="1" smtClean="0"/>
              <a:t>정결법</a:t>
            </a:r>
            <a:r>
              <a:rPr lang="en-US" altLang="ko-KR" sz="3000" dirty="0" smtClean="0"/>
              <a:t>(</a:t>
            </a:r>
            <a:r>
              <a:rPr lang="ko-KR" altLang="en-US" sz="3000" dirty="0" err="1" smtClean="0"/>
              <a:t>레위</a:t>
            </a:r>
            <a:r>
              <a:rPr lang="en-US" altLang="ko-KR" sz="3000" dirty="0" smtClean="0"/>
              <a:t>11-26</a:t>
            </a:r>
            <a:r>
              <a:rPr lang="ko-KR" altLang="en-US" sz="3000" dirty="0" smtClean="0"/>
              <a:t>장</a:t>
            </a:r>
            <a:r>
              <a:rPr lang="en-US" altLang="ko-KR" sz="3000" dirty="0" smtClean="0"/>
              <a:t>)</a:t>
            </a:r>
          </a:p>
          <a:p>
            <a:r>
              <a:rPr lang="ko-KR" altLang="en-US" sz="3000" dirty="0" smtClean="0"/>
              <a:t>장막봉헌</a:t>
            </a:r>
            <a:r>
              <a:rPr lang="en-US" altLang="ko-KR" sz="3000" dirty="0" smtClean="0"/>
              <a:t>, </a:t>
            </a:r>
            <a:r>
              <a:rPr lang="ko-KR" altLang="en-US" sz="3000" dirty="0" smtClean="0"/>
              <a:t>예물등잔</a:t>
            </a:r>
            <a:r>
              <a:rPr lang="en-US" altLang="ko-KR" sz="3000" dirty="0" smtClean="0"/>
              <a:t>, </a:t>
            </a:r>
            <a:r>
              <a:rPr lang="ko-KR" altLang="en-US" sz="3000" dirty="0" err="1" smtClean="0"/>
              <a:t>레위</a:t>
            </a:r>
            <a:r>
              <a:rPr lang="ko-KR" altLang="en-US" sz="3000" dirty="0" smtClean="0"/>
              <a:t> 축성</a:t>
            </a:r>
            <a:r>
              <a:rPr lang="en-US" altLang="ko-KR" sz="3000" dirty="0" smtClean="0"/>
              <a:t>, </a:t>
            </a:r>
            <a:r>
              <a:rPr lang="ko-KR" altLang="en-US" sz="3000" dirty="0" err="1" smtClean="0"/>
              <a:t>파스카</a:t>
            </a:r>
            <a:r>
              <a:rPr lang="ko-KR" altLang="en-US" sz="3000" dirty="0" smtClean="0"/>
              <a:t> 규정</a:t>
            </a:r>
            <a:endParaRPr lang="ko-KR" altLang="en-US" sz="30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여정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성막준비</a:t>
            </a:r>
            <a:r>
              <a:rPr lang="en-US" altLang="ko-KR" dirty="0" smtClean="0"/>
              <a:t>(1-10</a:t>
            </a:r>
            <a:r>
              <a:rPr lang="ko-KR" altLang="en-US" dirty="0" smtClean="0"/>
              <a:t>장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err="1" smtClean="0"/>
              <a:t>성막</a:t>
            </a:r>
            <a:r>
              <a:rPr lang="ko-KR" altLang="en-US" sz="3200" dirty="0" smtClean="0"/>
              <a:t> 중심 </a:t>
            </a:r>
            <a:r>
              <a:rPr lang="en-US" altLang="ko-KR" sz="3200" dirty="0" smtClean="0"/>
              <a:t>:</a:t>
            </a:r>
            <a:r>
              <a:rPr lang="ko-KR" altLang="en-US" sz="3200" dirty="0" smtClean="0"/>
              <a:t> 세우던 날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구름이 </a:t>
            </a:r>
            <a:r>
              <a:rPr lang="ko-KR" altLang="en-US" sz="3200" dirty="0" err="1" smtClean="0"/>
              <a:t>성막</a:t>
            </a:r>
            <a:r>
              <a:rPr lang="ko-KR" altLang="en-US" sz="3200" dirty="0" smtClean="0"/>
              <a:t> 덮음</a:t>
            </a:r>
            <a:endParaRPr lang="en-US" altLang="ko-KR" sz="3200" dirty="0" smtClean="0"/>
          </a:p>
          <a:p>
            <a:r>
              <a:rPr lang="ko-KR" altLang="en-US" sz="3200" dirty="0" err="1" smtClean="0"/>
              <a:t>증거판</a:t>
            </a:r>
            <a:r>
              <a:rPr lang="ko-KR" altLang="en-US" sz="3200" dirty="0" smtClean="0"/>
              <a:t> 위 구름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하느님 영광</a:t>
            </a:r>
            <a:endParaRPr lang="en-US" altLang="ko-KR" sz="3200" dirty="0" smtClean="0"/>
          </a:p>
          <a:p>
            <a:r>
              <a:rPr lang="ko-KR" altLang="en-US" sz="3200" dirty="0" smtClean="0"/>
              <a:t>밤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불 모양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밤낮 주님 영광이 함께</a:t>
            </a:r>
            <a:endParaRPr lang="en-US" altLang="ko-KR" sz="3200" dirty="0" smtClean="0"/>
          </a:p>
          <a:p>
            <a:r>
              <a:rPr lang="ko-KR" altLang="en-US" sz="3200" dirty="0" smtClean="0"/>
              <a:t>구름이 천막에서 올라가면 길 떠남</a:t>
            </a:r>
            <a:r>
              <a:rPr lang="en-US" altLang="ko-KR" sz="3200" dirty="0" smtClean="0"/>
              <a:t>.</a:t>
            </a:r>
          </a:p>
          <a:p>
            <a:r>
              <a:rPr lang="ko-KR" altLang="en-US" sz="3200" dirty="0" smtClean="0"/>
              <a:t>구름 내린 곳에 진을 침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주님 영광 찾아서</a:t>
            </a:r>
            <a:endParaRPr lang="en-US" altLang="ko-KR" sz="3200" dirty="0" smtClean="0"/>
          </a:p>
          <a:p>
            <a:r>
              <a:rPr lang="ko-KR" altLang="en-US" sz="3200" dirty="0" smtClean="0"/>
              <a:t>탈출 둘째 해 둘째 달</a:t>
            </a:r>
            <a:r>
              <a:rPr lang="en-US" altLang="ko-KR" sz="3200" dirty="0" smtClean="0"/>
              <a:t>-</a:t>
            </a:r>
            <a:r>
              <a:rPr lang="ko-KR" altLang="en-US" sz="3200" dirty="0" err="1" smtClean="0"/>
              <a:t>성막</a:t>
            </a:r>
            <a:r>
              <a:rPr lang="ko-KR" altLang="en-US" sz="3200" dirty="0" smtClean="0"/>
              <a:t> 구름 올라감</a:t>
            </a:r>
            <a:endParaRPr lang="en-US" altLang="ko-KR" sz="3200" dirty="0" smtClean="0"/>
          </a:p>
          <a:p>
            <a:r>
              <a:rPr lang="ko-KR" altLang="en-US" sz="3200" dirty="0" err="1" smtClean="0"/>
              <a:t>시나이</a:t>
            </a:r>
            <a:r>
              <a:rPr lang="en-US" altLang="ko-KR" sz="3200" dirty="0" smtClean="0"/>
              <a:t>-&gt;</a:t>
            </a:r>
            <a:r>
              <a:rPr lang="ko-KR" altLang="en-US" sz="3200" dirty="0" smtClean="0"/>
              <a:t>파란 광야로 진출</a:t>
            </a:r>
            <a:endParaRPr lang="en-US" altLang="ko-KR" sz="3200" dirty="0" smtClean="0"/>
          </a:p>
          <a:p>
            <a:r>
              <a:rPr lang="ko-KR" altLang="en-US" sz="3200" dirty="0" smtClean="0"/>
              <a:t>유다 지파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맨 앞에서 나감</a:t>
            </a:r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여정내용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3000" dirty="0" smtClean="0">
                <a:solidFill>
                  <a:srgbClr val="002060"/>
                </a:solidFill>
              </a:rPr>
              <a:t>원로 일흔 명이 주님의 영 받음</a:t>
            </a:r>
            <a:endParaRPr lang="en-US" altLang="ko-KR" sz="3000" dirty="0" smtClean="0">
              <a:solidFill>
                <a:srgbClr val="002060"/>
              </a:solidFill>
            </a:endParaRPr>
          </a:p>
          <a:p>
            <a:r>
              <a:rPr lang="ko-KR" altLang="en-US" sz="3000" dirty="0" smtClean="0"/>
              <a:t>불평</a:t>
            </a:r>
            <a:r>
              <a:rPr lang="en-US" altLang="ko-KR" sz="3000" dirty="0" smtClean="0"/>
              <a:t>, </a:t>
            </a:r>
            <a:r>
              <a:rPr lang="ko-KR" altLang="en-US" sz="3000" dirty="0" smtClean="0"/>
              <a:t>배반</a:t>
            </a:r>
            <a:r>
              <a:rPr lang="en-US" altLang="ko-KR" sz="3000" dirty="0" smtClean="0"/>
              <a:t>, </a:t>
            </a:r>
            <a:r>
              <a:rPr lang="ko-KR" altLang="en-US" sz="3000" dirty="0" smtClean="0"/>
              <a:t>이집트 고기 등 식생활 그리워 함</a:t>
            </a:r>
            <a:endParaRPr lang="en-US" altLang="ko-KR" sz="3000" dirty="0" smtClean="0"/>
          </a:p>
          <a:p>
            <a:r>
              <a:rPr lang="ko-KR" altLang="en-US" sz="3000" dirty="0" err="1" smtClean="0"/>
              <a:t>미르얌과</a:t>
            </a:r>
            <a:r>
              <a:rPr lang="ko-KR" altLang="en-US" sz="3000" dirty="0" smtClean="0"/>
              <a:t> </a:t>
            </a:r>
            <a:r>
              <a:rPr lang="ko-KR" altLang="en-US" sz="3000" dirty="0" err="1" smtClean="0"/>
              <a:t>아론</a:t>
            </a:r>
            <a:r>
              <a:rPr lang="en-US" altLang="ko-KR" sz="3000" dirty="0" smtClean="0"/>
              <a:t>-&gt;</a:t>
            </a:r>
            <a:r>
              <a:rPr lang="ko-KR" altLang="en-US" sz="3000" dirty="0" smtClean="0"/>
              <a:t>모세를 시기</a:t>
            </a:r>
            <a:endParaRPr lang="en-US" altLang="ko-KR" sz="3000" dirty="0" smtClean="0"/>
          </a:p>
          <a:p>
            <a:r>
              <a:rPr lang="ko-KR" altLang="en-US" sz="3000" dirty="0" smtClean="0">
                <a:solidFill>
                  <a:srgbClr val="002060"/>
                </a:solidFill>
              </a:rPr>
              <a:t>정찰대 가나안 보냄</a:t>
            </a:r>
            <a:r>
              <a:rPr lang="en-US" altLang="ko-KR" sz="3000" dirty="0" smtClean="0">
                <a:solidFill>
                  <a:srgbClr val="002060"/>
                </a:solidFill>
              </a:rPr>
              <a:t>-</a:t>
            </a:r>
            <a:r>
              <a:rPr lang="ko-KR" altLang="en-US" sz="3000" dirty="0" smtClean="0">
                <a:solidFill>
                  <a:srgbClr val="002060"/>
                </a:solidFill>
              </a:rPr>
              <a:t>거짓</a:t>
            </a:r>
            <a:r>
              <a:rPr lang="en-US" altLang="ko-KR" sz="3000" dirty="0" smtClean="0">
                <a:solidFill>
                  <a:srgbClr val="002060"/>
                </a:solidFill>
              </a:rPr>
              <a:t>, </a:t>
            </a:r>
            <a:r>
              <a:rPr lang="ko-KR" altLang="en-US" sz="3000" dirty="0" smtClean="0">
                <a:solidFill>
                  <a:srgbClr val="002060"/>
                </a:solidFill>
              </a:rPr>
              <a:t>두려움보고</a:t>
            </a:r>
            <a:r>
              <a:rPr lang="en-US" altLang="ko-KR" sz="3000" dirty="0" smtClean="0">
                <a:solidFill>
                  <a:srgbClr val="002060"/>
                </a:solidFill>
              </a:rPr>
              <a:t>-</a:t>
            </a:r>
            <a:r>
              <a:rPr lang="ko-KR" altLang="en-US" sz="3000" dirty="0" smtClean="0">
                <a:solidFill>
                  <a:srgbClr val="002060"/>
                </a:solidFill>
              </a:rPr>
              <a:t>백성 반란</a:t>
            </a:r>
            <a:r>
              <a:rPr lang="en-US" altLang="ko-KR" sz="3000" dirty="0" smtClean="0">
                <a:solidFill>
                  <a:srgbClr val="002060"/>
                </a:solidFill>
              </a:rPr>
              <a:t>-1</a:t>
            </a:r>
            <a:r>
              <a:rPr lang="ko-KR" altLang="en-US" sz="3000" dirty="0" smtClean="0">
                <a:solidFill>
                  <a:srgbClr val="002060"/>
                </a:solidFill>
              </a:rPr>
              <a:t>년</a:t>
            </a:r>
            <a:r>
              <a:rPr lang="en-US" altLang="ko-KR" sz="3000" dirty="0" smtClean="0">
                <a:solidFill>
                  <a:srgbClr val="002060"/>
                </a:solidFill>
              </a:rPr>
              <a:t>-&gt;</a:t>
            </a:r>
            <a:r>
              <a:rPr lang="ko-KR" altLang="en-US" sz="3000" dirty="0" smtClean="0">
                <a:solidFill>
                  <a:srgbClr val="002060"/>
                </a:solidFill>
              </a:rPr>
              <a:t> </a:t>
            </a:r>
            <a:r>
              <a:rPr lang="en-US" altLang="ko-KR" sz="3000" dirty="0" smtClean="0">
                <a:solidFill>
                  <a:srgbClr val="002060"/>
                </a:solidFill>
              </a:rPr>
              <a:t>40</a:t>
            </a:r>
            <a:r>
              <a:rPr lang="ko-KR" altLang="en-US" sz="3000" dirty="0" smtClean="0">
                <a:solidFill>
                  <a:srgbClr val="002060"/>
                </a:solidFill>
              </a:rPr>
              <a:t>년 방랑생활로 </a:t>
            </a:r>
            <a:endParaRPr lang="en-US" altLang="ko-KR" sz="3000" dirty="0" smtClean="0">
              <a:solidFill>
                <a:srgbClr val="002060"/>
              </a:solidFill>
            </a:endParaRPr>
          </a:p>
          <a:p>
            <a:r>
              <a:rPr lang="ko-KR" altLang="en-US" sz="3000" dirty="0" smtClean="0"/>
              <a:t>모세가 중재 기도</a:t>
            </a:r>
            <a:r>
              <a:rPr lang="en-US" altLang="ko-KR" sz="3000" dirty="0" smtClean="0"/>
              <a:t>-&gt;</a:t>
            </a:r>
            <a:r>
              <a:rPr lang="ko-KR" altLang="en-US" sz="3000" dirty="0" smtClean="0"/>
              <a:t>주님 용서</a:t>
            </a:r>
            <a:endParaRPr lang="en-US" altLang="ko-KR" sz="3000" dirty="0" smtClean="0"/>
          </a:p>
          <a:p>
            <a:r>
              <a:rPr lang="ko-KR" altLang="en-US" sz="3000" dirty="0" smtClean="0"/>
              <a:t>갈대 바다 바다 쪽 광야로 나감</a:t>
            </a:r>
            <a:r>
              <a:rPr lang="en-US" altLang="ko-KR" sz="3000" dirty="0" smtClean="0"/>
              <a:t>(</a:t>
            </a:r>
            <a:r>
              <a:rPr lang="ko-KR" altLang="en-US" sz="3000" dirty="0" smtClean="0"/>
              <a:t>돌아서 감</a:t>
            </a:r>
            <a:r>
              <a:rPr lang="en-US" altLang="ko-KR" sz="3000" dirty="0" smtClean="0"/>
              <a:t>)</a:t>
            </a:r>
          </a:p>
          <a:p>
            <a:r>
              <a:rPr lang="ko-KR" altLang="en-US" sz="3000" dirty="0" smtClean="0"/>
              <a:t>코라</a:t>
            </a:r>
            <a:r>
              <a:rPr lang="en-US" altLang="ko-KR" sz="3000" dirty="0" smtClean="0"/>
              <a:t>, </a:t>
            </a:r>
            <a:r>
              <a:rPr lang="ko-KR" altLang="en-US" sz="3000" dirty="0" err="1" smtClean="0"/>
              <a:t>다탄</a:t>
            </a:r>
            <a:r>
              <a:rPr lang="en-US" altLang="ko-KR" sz="3000" dirty="0" smtClean="0"/>
              <a:t>, </a:t>
            </a:r>
            <a:r>
              <a:rPr lang="ko-KR" altLang="en-US" sz="3000" dirty="0" smtClean="0"/>
              <a:t>아비람 반역</a:t>
            </a:r>
            <a:r>
              <a:rPr lang="en-US" altLang="ko-KR" sz="3000" dirty="0" smtClean="0"/>
              <a:t>-</a:t>
            </a:r>
            <a:r>
              <a:rPr lang="ko-KR" altLang="en-US" sz="3000" dirty="0" smtClean="0"/>
              <a:t>모세가 왜 군림</a:t>
            </a:r>
            <a:r>
              <a:rPr lang="en-US" altLang="ko-KR" sz="3000" dirty="0" smtClean="0"/>
              <a:t>?</a:t>
            </a:r>
          </a:p>
          <a:p>
            <a:r>
              <a:rPr lang="ko-KR" altLang="en-US" sz="3000" dirty="0" smtClean="0"/>
              <a:t>땅바닥 갈라짐</a:t>
            </a:r>
            <a:r>
              <a:rPr lang="en-US" altLang="ko-KR" sz="3000" dirty="0" smtClean="0"/>
              <a:t>-&gt;</a:t>
            </a:r>
            <a:r>
              <a:rPr lang="ko-KR" altLang="en-US" sz="3000" dirty="0" smtClean="0"/>
              <a:t>속죄예식 거행 </a:t>
            </a:r>
            <a:endParaRPr lang="ko-KR" altLang="en-US" sz="30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반란</a:t>
            </a:r>
            <a:r>
              <a:rPr lang="en-US" altLang="ko-KR" dirty="0" smtClean="0"/>
              <a:t>.</a:t>
            </a:r>
            <a:r>
              <a:rPr lang="ko-KR" altLang="en-US" dirty="0" err="1" smtClean="0"/>
              <a:t>시나이</a:t>
            </a:r>
            <a:r>
              <a:rPr lang="en-US" altLang="ko-KR" dirty="0" smtClean="0"/>
              <a:t>-</a:t>
            </a:r>
            <a:r>
              <a:rPr lang="ko-KR" altLang="en-US" dirty="0" err="1" smtClean="0"/>
              <a:t>모압평원</a:t>
            </a:r>
            <a:r>
              <a:rPr lang="en-US" altLang="ko-KR" dirty="0" smtClean="0"/>
              <a:t>(10-22</a:t>
            </a:r>
            <a:r>
              <a:rPr lang="ko-KR" altLang="en-US" dirty="0" smtClean="0"/>
              <a:t>장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3200" dirty="0" smtClean="0"/>
              <a:t>이스라엘 </a:t>
            </a:r>
            <a:r>
              <a:rPr lang="ko-KR" altLang="en-US" sz="3200" dirty="0" err="1" smtClean="0"/>
              <a:t>카데스</a:t>
            </a:r>
            <a:r>
              <a:rPr lang="en-US" altLang="ko-KR" sz="3200" dirty="0" smtClean="0"/>
              <a:t>-&gt;</a:t>
            </a:r>
            <a:r>
              <a:rPr lang="ko-KR" altLang="en-US" sz="3200" dirty="0" err="1" smtClean="0"/>
              <a:t>호르산</a:t>
            </a:r>
            <a:r>
              <a:rPr lang="ko-KR" altLang="en-US" sz="3200" dirty="0" smtClean="0"/>
              <a:t> 진출</a:t>
            </a:r>
            <a:endParaRPr lang="en-US" altLang="ko-KR" sz="3200" dirty="0" smtClean="0"/>
          </a:p>
          <a:p>
            <a:r>
              <a:rPr lang="ko-KR" altLang="en-US" sz="3200" dirty="0" err="1" smtClean="0">
                <a:solidFill>
                  <a:srgbClr val="002060"/>
                </a:solidFill>
              </a:rPr>
              <a:t>므리바</a:t>
            </a:r>
            <a:r>
              <a:rPr lang="ko-KR" altLang="en-US" sz="3200" dirty="0" smtClean="0">
                <a:solidFill>
                  <a:srgbClr val="002060"/>
                </a:solidFill>
              </a:rPr>
              <a:t> 물</a:t>
            </a:r>
            <a:r>
              <a:rPr lang="en-US" altLang="ko-KR" sz="3200" dirty="0" smtClean="0">
                <a:solidFill>
                  <a:srgbClr val="002060"/>
                </a:solidFill>
              </a:rPr>
              <a:t>(</a:t>
            </a:r>
            <a:r>
              <a:rPr lang="ko-KR" altLang="en-US" sz="3200" dirty="0" smtClean="0">
                <a:solidFill>
                  <a:srgbClr val="002060"/>
                </a:solidFill>
              </a:rPr>
              <a:t>광야에서</a:t>
            </a:r>
            <a:r>
              <a:rPr lang="en-US" altLang="ko-KR" sz="3200" dirty="0" smtClean="0">
                <a:solidFill>
                  <a:srgbClr val="002060"/>
                </a:solidFill>
              </a:rPr>
              <a:t>. </a:t>
            </a:r>
            <a:r>
              <a:rPr lang="ko-KR" altLang="en-US" sz="3200" dirty="0" smtClean="0">
                <a:solidFill>
                  <a:srgbClr val="002060"/>
                </a:solidFill>
              </a:rPr>
              <a:t>자기들과 가축을 죽게</a:t>
            </a:r>
            <a:r>
              <a:rPr lang="en-US" altLang="ko-KR" sz="3200" dirty="0" smtClean="0">
                <a:solidFill>
                  <a:srgbClr val="002060"/>
                </a:solidFill>
              </a:rPr>
              <a:t>!)</a:t>
            </a:r>
          </a:p>
          <a:p>
            <a:r>
              <a:rPr lang="ko-KR" altLang="en-US" sz="3200" dirty="0" err="1" smtClean="0">
                <a:solidFill>
                  <a:srgbClr val="002060"/>
                </a:solidFill>
              </a:rPr>
              <a:t>므리바의</a:t>
            </a:r>
            <a:r>
              <a:rPr lang="ko-KR" altLang="en-US" sz="3200" dirty="0" smtClean="0">
                <a:solidFill>
                  <a:srgbClr val="002060"/>
                </a:solidFill>
              </a:rPr>
              <a:t> 샘</a:t>
            </a:r>
            <a:r>
              <a:rPr lang="en-US" altLang="ko-KR" sz="3200" dirty="0" smtClean="0">
                <a:solidFill>
                  <a:srgbClr val="002060"/>
                </a:solidFill>
              </a:rPr>
              <a:t>-</a:t>
            </a:r>
            <a:r>
              <a:rPr lang="ko-KR" altLang="en-US" sz="3200" dirty="0" smtClean="0">
                <a:solidFill>
                  <a:srgbClr val="002060"/>
                </a:solidFill>
              </a:rPr>
              <a:t>주님의 분부 거역</a:t>
            </a:r>
            <a:r>
              <a:rPr lang="en-US" altLang="ko-KR" sz="3200" dirty="0" smtClean="0">
                <a:solidFill>
                  <a:srgbClr val="002060"/>
                </a:solidFill>
              </a:rPr>
              <a:t>. </a:t>
            </a:r>
            <a:r>
              <a:rPr lang="ko-KR" altLang="en-US" sz="3200" dirty="0" err="1" smtClean="0">
                <a:solidFill>
                  <a:srgbClr val="002060"/>
                </a:solidFill>
              </a:rPr>
              <a:t>아론</a:t>
            </a:r>
            <a:r>
              <a:rPr lang="ko-KR" altLang="en-US" sz="3200" dirty="0" smtClean="0">
                <a:solidFill>
                  <a:srgbClr val="002060"/>
                </a:solidFill>
              </a:rPr>
              <a:t> 죽음</a:t>
            </a:r>
            <a:r>
              <a:rPr lang="en-US" altLang="ko-KR" sz="3200" dirty="0" smtClean="0">
                <a:solidFill>
                  <a:srgbClr val="002060"/>
                </a:solidFill>
              </a:rPr>
              <a:t>. </a:t>
            </a:r>
          </a:p>
          <a:p>
            <a:r>
              <a:rPr lang="ko-KR" altLang="en-US" sz="3200" dirty="0" err="1" smtClean="0"/>
              <a:t>에돔땅을</a:t>
            </a:r>
            <a:r>
              <a:rPr lang="ko-KR" altLang="en-US" sz="3200" dirty="0" smtClean="0"/>
              <a:t> 돌아감</a:t>
            </a:r>
            <a:r>
              <a:rPr lang="en-US" altLang="ko-KR" sz="3200" dirty="0" smtClean="0"/>
              <a:t>. </a:t>
            </a:r>
            <a:r>
              <a:rPr lang="ko-KR" altLang="en-US" sz="3200" dirty="0" err="1" smtClean="0"/>
              <a:t>호르</a:t>
            </a:r>
            <a:r>
              <a:rPr lang="ko-KR" altLang="en-US" sz="3200" dirty="0" smtClean="0"/>
              <a:t> 산 떠나 갈대바다에서 또 반역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양식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물 없음</a:t>
            </a:r>
            <a:r>
              <a:rPr lang="en-US" altLang="ko-KR" sz="3200" dirty="0" smtClean="0"/>
              <a:t>)</a:t>
            </a:r>
          </a:p>
          <a:p>
            <a:r>
              <a:rPr lang="ko-KR" altLang="en-US" sz="3200" dirty="0" smtClean="0"/>
              <a:t>주님 불 뱀 보냄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많은 백성 죽음</a:t>
            </a:r>
            <a:endParaRPr lang="en-US" altLang="ko-KR" sz="3200" dirty="0" smtClean="0"/>
          </a:p>
          <a:p>
            <a:r>
              <a:rPr lang="ko-KR" altLang="en-US" sz="3200" dirty="0" smtClean="0"/>
              <a:t>모세 기도</a:t>
            </a:r>
            <a:r>
              <a:rPr lang="en-US" altLang="ko-KR" sz="3200" dirty="0" smtClean="0"/>
              <a:t>-</a:t>
            </a:r>
            <a:r>
              <a:rPr lang="ko-KR" altLang="en-US" sz="3200" dirty="0" err="1" smtClean="0"/>
              <a:t>구리뱀</a:t>
            </a:r>
            <a:r>
              <a:rPr lang="ko-KR" altLang="en-US" sz="3200" dirty="0" smtClean="0"/>
              <a:t> 통해 살아남</a:t>
            </a:r>
            <a:endParaRPr lang="en-US" altLang="ko-KR" sz="3200" dirty="0" smtClean="0"/>
          </a:p>
          <a:p>
            <a:r>
              <a:rPr lang="ko-KR" altLang="en-US" sz="3200" dirty="0" err="1" smtClean="0"/>
              <a:t>모압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요르단 점령</a:t>
            </a:r>
            <a:r>
              <a:rPr lang="en-US" altLang="ko-KR" sz="3200" dirty="0" smtClean="0"/>
              <a:t>(</a:t>
            </a:r>
            <a:r>
              <a:rPr lang="ko-KR" altLang="en-US" sz="3200" dirty="0" err="1" smtClean="0"/>
              <a:t>아모리인</a:t>
            </a:r>
            <a:r>
              <a:rPr lang="ko-KR" altLang="en-US" sz="3200" dirty="0" smtClean="0"/>
              <a:t> 땅</a:t>
            </a:r>
            <a:r>
              <a:rPr lang="en-US" altLang="ko-KR" sz="3200" dirty="0" smtClean="0"/>
              <a:t>)</a:t>
            </a:r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모압평원</a:t>
            </a:r>
            <a:r>
              <a:rPr lang="en-US" altLang="ko-KR" dirty="0" smtClean="0"/>
              <a:t>(2)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2900" dirty="0" err="1" smtClean="0"/>
              <a:t>모압임금</a:t>
            </a:r>
            <a:r>
              <a:rPr lang="ko-KR" altLang="en-US" sz="2900" dirty="0" smtClean="0"/>
              <a:t> </a:t>
            </a:r>
            <a:r>
              <a:rPr lang="ko-KR" altLang="en-US" sz="2900" dirty="0" err="1" smtClean="0"/>
              <a:t>발락</a:t>
            </a:r>
            <a:r>
              <a:rPr lang="en-US" altLang="ko-KR" sz="2900" dirty="0" smtClean="0"/>
              <a:t>-&gt;</a:t>
            </a:r>
            <a:r>
              <a:rPr lang="ko-KR" altLang="en-US" sz="2900" dirty="0" err="1" smtClean="0"/>
              <a:t>점술가</a:t>
            </a:r>
            <a:r>
              <a:rPr lang="ko-KR" altLang="en-US" sz="2900" dirty="0" smtClean="0"/>
              <a:t> </a:t>
            </a:r>
            <a:r>
              <a:rPr lang="ko-KR" altLang="en-US" sz="2900" dirty="0" err="1" smtClean="0"/>
              <a:t>발라암</a:t>
            </a:r>
            <a:r>
              <a:rPr lang="ko-KR" altLang="en-US" sz="2900" dirty="0" smtClean="0"/>
              <a:t> 부름</a:t>
            </a:r>
            <a:endParaRPr lang="en-US" altLang="ko-KR" sz="2900" dirty="0" smtClean="0"/>
          </a:p>
          <a:p>
            <a:r>
              <a:rPr lang="ko-KR" altLang="en-US" sz="2900" dirty="0" err="1" smtClean="0">
                <a:solidFill>
                  <a:srgbClr val="7030A0"/>
                </a:solidFill>
              </a:rPr>
              <a:t>발라암이</a:t>
            </a:r>
            <a:r>
              <a:rPr lang="ko-KR" altLang="en-US" sz="2900" dirty="0" smtClean="0">
                <a:solidFill>
                  <a:srgbClr val="7030A0"/>
                </a:solidFill>
              </a:rPr>
              <a:t> 신탁 받음</a:t>
            </a:r>
            <a:r>
              <a:rPr lang="en-US" altLang="ko-KR" sz="2900" dirty="0" smtClean="0">
                <a:solidFill>
                  <a:srgbClr val="7030A0"/>
                </a:solidFill>
              </a:rPr>
              <a:t>(</a:t>
            </a:r>
            <a:r>
              <a:rPr lang="ko-KR" altLang="en-US" sz="2900" dirty="0" smtClean="0">
                <a:solidFill>
                  <a:srgbClr val="7030A0"/>
                </a:solidFill>
              </a:rPr>
              <a:t>하느님 말씀만 전함</a:t>
            </a:r>
            <a:r>
              <a:rPr lang="en-US" altLang="ko-KR" sz="2900" dirty="0" smtClean="0">
                <a:solidFill>
                  <a:srgbClr val="7030A0"/>
                </a:solidFill>
              </a:rPr>
              <a:t>)</a:t>
            </a:r>
          </a:p>
          <a:p>
            <a:r>
              <a:rPr lang="ko-KR" altLang="en-US" sz="2900" dirty="0" err="1" smtClean="0"/>
              <a:t>모압여인들과</a:t>
            </a:r>
            <a:r>
              <a:rPr lang="ko-KR" altLang="en-US" sz="2900" dirty="0" smtClean="0"/>
              <a:t> 불륜</a:t>
            </a:r>
            <a:r>
              <a:rPr lang="en-US" altLang="ko-KR" sz="2900" dirty="0" smtClean="0"/>
              <a:t>. </a:t>
            </a:r>
            <a:r>
              <a:rPr lang="ko-KR" altLang="en-US" sz="2900" dirty="0" err="1" smtClean="0"/>
              <a:t>신광야</a:t>
            </a:r>
            <a:r>
              <a:rPr lang="en-US" altLang="ko-KR" sz="2900" dirty="0" smtClean="0"/>
              <a:t>.</a:t>
            </a:r>
            <a:r>
              <a:rPr lang="ko-KR" altLang="en-US" sz="2900" dirty="0" smtClean="0"/>
              <a:t> </a:t>
            </a:r>
            <a:endParaRPr lang="en-US" altLang="ko-KR" sz="2900" dirty="0" smtClean="0"/>
          </a:p>
          <a:p>
            <a:r>
              <a:rPr lang="ko-KR" altLang="en-US" sz="2900" dirty="0" err="1" smtClean="0"/>
              <a:t>주님진노</a:t>
            </a:r>
            <a:r>
              <a:rPr lang="en-US" altLang="ko-KR" sz="2900" dirty="0" smtClean="0"/>
              <a:t>–</a:t>
            </a:r>
            <a:r>
              <a:rPr lang="ko-KR" altLang="en-US" sz="2900" dirty="0" smtClean="0"/>
              <a:t>이만 사천명 죽음-</a:t>
            </a:r>
            <a:r>
              <a:rPr lang="en-US" altLang="ko-KR" sz="2900" dirty="0" smtClean="0"/>
              <a:t>&gt;</a:t>
            </a:r>
            <a:r>
              <a:rPr lang="ko-KR" altLang="en-US" sz="2900" dirty="0" err="1" smtClean="0"/>
              <a:t>두번째</a:t>
            </a:r>
            <a:r>
              <a:rPr lang="ko-KR" altLang="en-US" sz="2900" dirty="0" smtClean="0"/>
              <a:t> 인구조사</a:t>
            </a:r>
            <a:endParaRPr lang="en-US" altLang="ko-KR" sz="2900" dirty="0" smtClean="0"/>
          </a:p>
          <a:p>
            <a:r>
              <a:rPr lang="ko-KR" altLang="en-US" sz="2900" dirty="0" err="1" smtClean="0">
                <a:solidFill>
                  <a:srgbClr val="7030A0"/>
                </a:solidFill>
              </a:rPr>
              <a:t>여호수아</a:t>
            </a:r>
            <a:r>
              <a:rPr lang="en-US" altLang="ko-KR" sz="2900" dirty="0" smtClean="0">
                <a:solidFill>
                  <a:srgbClr val="7030A0"/>
                </a:solidFill>
              </a:rPr>
              <a:t>-</a:t>
            </a:r>
            <a:r>
              <a:rPr lang="ko-KR" altLang="en-US" sz="2900" dirty="0" smtClean="0">
                <a:solidFill>
                  <a:srgbClr val="7030A0"/>
                </a:solidFill>
              </a:rPr>
              <a:t>모세의 후계자</a:t>
            </a:r>
            <a:r>
              <a:rPr lang="en-US" altLang="ko-KR" sz="2900" dirty="0" smtClean="0">
                <a:solidFill>
                  <a:srgbClr val="7030A0"/>
                </a:solidFill>
              </a:rPr>
              <a:t>(</a:t>
            </a:r>
            <a:r>
              <a:rPr lang="ko-KR" altLang="en-US" sz="2900" dirty="0" smtClean="0">
                <a:solidFill>
                  <a:srgbClr val="7030A0"/>
                </a:solidFill>
              </a:rPr>
              <a:t>영을 </a:t>
            </a:r>
            <a:r>
              <a:rPr lang="ko-KR" altLang="en-US" sz="2900" dirty="0" err="1" smtClean="0">
                <a:solidFill>
                  <a:srgbClr val="7030A0"/>
                </a:solidFill>
              </a:rPr>
              <a:t>지닌사람</a:t>
            </a:r>
            <a:r>
              <a:rPr lang="en-US" altLang="ko-KR" sz="2900" dirty="0" smtClean="0">
                <a:solidFill>
                  <a:srgbClr val="7030A0"/>
                </a:solidFill>
              </a:rPr>
              <a:t>)</a:t>
            </a:r>
          </a:p>
          <a:p>
            <a:r>
              <a:rPr lang="ko-KR" altLang="en-US" sz="2900" dirty="0" smtClean="0"/>
              <a:t>정착지</a:t>
            </a:r>
            <a:r>
              <a:rPr lang="en-US" altLang="ko-KR" sz="2900" dirty="0" smtClean="0"/>
              <a:t>.</a:t>
            </a:r>
            <a:r>
              <a:rPr lang="ko-KR" altLang="en-US" sz="2900" dirty="0" smtClean="0"/>
              <a:t> 땅 분배</a:t>
            </a:r>
            <a:r>
              <a:rPr lang="en-US" altLang="ko-KR" sz="2900" dirty="0" smtClean="0"/>
              <a:t>(</a:t>
            </a:r>
            <a:r>
              <a:rPr lang="ko-KR" altLang="en-US" sz="2900" dirty="0" err="1" smtClean="0"/>
              <a:t>엘아자르</a:t>
            </a:r>
            <a:r>
              <a:rPr lang="ko-KR" altLang="en-US" sz="2900" dirty="0" smtClean="0"/>
              <a:t> 사제</a:t>
            </a:r>
            <a:r>
              <a:rPr lang="en-US" altLang="ko-KR" sz="2900" dirty="0" smtClean="0"/>
              <a:t>, </a:t>
            </a:r>
            <a:r>
              <a:rPr lang="ko-KR" altLang="en-US" sz="2900" dirty="0" err="1" smtClean="0"/>
              <a:t>여호수아</a:t>
            </a:r>
            <a:r>
              <a:rPr lang="en-US" altLang="ko-KR" sz="2900" dirty="0" smtClean="0"/>
              <a:t>)</a:t>
            </a:r>
          </a:p>
          <a:p>
            <a:r>
              <a:rPr lang="ko-KR" altLang="en-US" sz="2900" dirty="0" smtClean="0"/>
              <a:t>요르단 강 동쪽 나눔</a:t>
            </a:r>
            <a:r>
              <a:rPr lang="en-US" altLang="ko-KR" sz="2900" dirty="0" smtClean="0"/>
              <a:t>(</a:t>
            </a:r>
            <a:r>
              <a:rPr lang="ko-KR" altLang="en-US" sz="2900" dirty="0" smtClean="0"/>
              <a:t>가드</a:t>
            </a:r>
            <a:r>
              <a:rPr lang="en-US" altLang="ko-KR" sz="2900" dirty="0" smtClean="0"/>
              <a:t>, </a:t>
            </a:r>
            <a:r>
              <a:rPr lang="ko-KR" altLang="en-US" sz="2900" dirty="0" err="1" smtClean="0"/>
              <a:t>루우벤</a:t>
            </a:r>
            <a:r>
              <a:rPr lang="ko-KR" altLang="en-US" sz="2900" dirty="0" smtClean="0"/>
              <a:t> 자손</a:t>
            </a:r>
            <a:r>
              <a:rPr lang="en-US" altLang="ko-KR" sz="2900" dirty="0" smtClean="0"/>
              <a:t>)</a:t>
            </a:r>
          </a:p>
          <a:p>
            <a:r>
              <a:rPr lang="ko-KR" altLang="en-US" sz="2900" dirty="0" smtClean="0"/>
              <a:t>도피성</a:t>
            </a:r>
            <a:r>
              <a:rPr lang="en-US" altLang="ko-KR" sz="2900" dirty="0" smtClean="0"/>
              <a:t>(</a:t>
            </a:r>
            <a:r>
              <a:rPr lang="ko-KR" altLang="en-US" sz="2900" dirty="0" smtClean="0"/>
              <a:t>실수로 사람 </a:t>
            </a:r>
            <a:r>
              <a:rPr lang="ko-KR" altLang="en-US" sz="2900" dirty="0" err="1" smtClean="0"/>
              <a:t>죽인자들</a:t>
            </a:r>
            <a:r>
              <a:rPr lang="ko-KR" altLang="en-US" sz="2900" dirty="0" smtClean="0"/>
              <a:t> 도피성읍</a:t>
            </a:r>
            <a:r>
              <a:rPr lang="en-US" altLang="ko-KR" sz="2900" dirty="0" smtClean="0"/>
              <a:t>)</a:t>
            </a:r>
          </a:p>
          <a:p>
            <a:r>
              <a:rPr lang="ko-KR" altLang="en-US" sz="2900" dirty="0" smtClean="0"/>
              <a:t>사는 땅</a:t>
            </a:r>
            <a:r>
              <a:rPr lang="en-US" altLang="ko-KR" sz="2900" dirty="0" smtClean="0"/>
              <a:t>. </a:t>
            </a:r>
            <a:r>
              <a:rPr lang="ko-KR" altLang="en-US" sz="2900" dirty="0" smtClean="0"/>
              <a:t>피로 더럽히지 마라</a:t>
            </a:r>
            <a:r>
              <a:rPr lang="en-US" altLang="ko-KR" sz="2900" dirty="0" smtClean="0"/>
              <a:t>-&gt;</a:t>
            </a:r>
            <a:r>
              <a:rPr lang="ko-KR" altLang="en-US" sz="2900" dirty="0" smtClean="0"/>
              <a:t>주님 머무심</a:t>
            </a:r>
            <a:r>
              <a:rPr lang="en-US" altLang="ko-KR" sz="2900" dirty="0" smtClean="0"/>
              <a:t>.</a:t>
            </a:r>
            <a:endParaRPr lang="ko-KR" altLang="en-US" sz="29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모압평원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영토분배 지침</a:t>
            </a:r>
            <a:r>
              <a:rPr lang="en-US" altLang="ko-KR" dirty="0" smtClean="0"/>
              <a:t>(22-36</a:t>
            </a:r>
            <a:r>
              <a:rPr lang="ko-KR" altLang="en-US" dirty="0" smtClean="0"/>
              <a:t>장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altLang="ko-KR" dirty="0" smtClean="0"/>
              <a:t>  </a:t>
            </a:r>
            <a:r>
              <a:rPr lang="ko-KR" altLang="en-US" sz="3200" dirty="0" smtClean="0">
                <a:solidFill>
                  <a:srgbClr val="002060"/>
                </a:solidFill>
              </a:rPr>
              <a:t>하느님 성품</a:t>
            </a:r>
            <a:endParaRPr lang="en-US" altLang="ko-KR" sz="3200" dirty="0" smtClean="0">
              <a:solidFill>
                <a:srgbClr val="002060"/>
              </a:solidFill>
            </a:endParaRPr>
          </a:p>
          <a:p>
            <a:r>
              <a:rPr lang="ko-KR" altLang="en-US" sz="3200" dirty="0" smtClean="0"/>
              <a:t>현존의 하느님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하느님은 거룩하심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하느님은 자비하심</a:t>
            </a:r>
            <a:endParaRPr lang="en-US" altLang="ko-KR" sz="3200" dirty="0" smtClean="0"/>
          </a:p>
          <a:p>
            <a:r>
              <a:rPr lang="ko-KR" altLang="en-US" sz="3200" dirty="0" smtClean="0">
                <a:solidFill>
                  <a:srgbClr val="002060"/>
                </a:solidFill>
              </a:rPr>
              <a:t>약속의 땅</a:t>
            </a:r>
            <a:r>
              <a:rPr lang="en-US" altLang="ko-KR" sz="3200" dirty="0" smtClean="0">
                <a:solidFill>
                  <a:srgbClr val="002060"/>
                </a:solidFill>
              </a:rPr>
              <a:t> </a:t>
            </a:r>
          </a:p>
          <a:p>
            <a:r>
              <a:rPr lang="ko-KR" altLang="en-US" sz="3200" dirty="0" smtClean="0"/>
              <a:t>가나안 땅</a:t>
            </a:r>
            <a:r>
              <a:rPr lang="en-US" altLang="ko-KR" sz="3200" dirty="0" smtClean="0"/>
              <a:t>.</a:t>
            </a:r>
            <a:r>
              <a:rPr lang="ko-KR" altLang="en-US" sz="3200" dirty="0" smtClean="0"/>
              <a:t>이스라엘 백성에게 주심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땅은 거룩한 땅이 되어야 함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하느님께서 영원히 주심</a:t>
            </a:r>
            <a:r>
              <a:rPr lang="en-US" altLang="ko-KR" sz="3200" dirty="0" smtClean="0"/>
              <a:t>.</a:t>
            </a:r>
          </a:p>
          <a:p>
            <a:r>
              <a:rPr lang="ko-KR" altLang="en-US" sz="3200" dirty="0" smtClean="0">
                <a:solidFill>
                  <a:srgbClr val="002060"/>
                </a:solidFill>
              </a:rPr>
              <a:t>하느님 백성</a:t>
            </a:r>
            <a:endParaRPr lang="en-US" altLang="ko-KR" sz="3200" dirty="0" smtClean="0">
              <a:solidFill>
                <a:srgbClr val="002060"/>
              </a:solidFill>
            </a:endParaRPr>
          </a:p>
          <a:p>
            <a:r>
              <a:rPr lang="ko-KR" altLang="en-US" sz="3200" dirty="0" smtClean="0"/>
              <a:t>하나되어야 함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거룩해야 함</a:t>
            </a:r>
            <a:r>
              <a:rPr lang="en-US" altLang="ko-KR" sz="3200" dirty="0" smtClean="0"/>
              <a:t>. </a:t>
            </a:r>
          </a:p>
          <a:p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민수기신학</a:t>
            </a:r>
            <a:r>
              <a:rPr lang="en-US" altLang="ko-KR" dirty="0" smtClean="0"/>
              <a:t>(</a:t>
            </a:r>
            <a:r>
              <a:rPr lang="ko-KR" altLang="en-US" dirty="0" smtClean="0"/>
              <a:t>성품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약속의 땅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백성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sz="6000" dirty="0" smtClean="0"/>
              <a:t>      신명기</a:t>
            </a:r>
            <a:r>
              <a:rPr lang="en-US" altLang="ko-KR" sz="6000" dirty="0" smtClean="0"/>
              <a:t>(</a:t>
            </a:r>
            <a:r>
              <a:rPr lang="ko-KR" altLang="en-US" sz="6000" dirty="0" smtClean="0"/>
              <a:t>申命記</a:t>
            </a:r>
            <a:r>
              <a:rPr lang="en-US" altLang="ko-KR" sz="6000" dirty="0" smtClean="0"/>
              <a:t>)</a:t>
            </a:r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                              </a:t>
            </a:r>
            <a:r>
              <a:rPr lang="ko-KR" altLang="en-US" dirty="0" smtClean="0"/>
              <a:t>공덕동성당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/>
              <a:t>어원</a:t>
            </a:r>
            <a:r>
              <a:rPr lang="en-US" altLang="ko-KR" sz="3200" dirty="0" smtClean="0"/>
              <a:t>(Deuteronomy)</a:t>
            </a:r>
          </a:p>
          <a:p>
            <a:r>
              <a:rPr lang="ko-KR" altLang="en-US" sz="3200" dirty="0" smtClean="0"/>
              <a:t>모세오경 결론</a:t>
            </a:r>
            <a:endParaRPr lang="en-US" altLang="ko-KR" sz="3200" dirty="0" smtClean="0"/>
          </a:p>
          <a:p>
            <a:r>
              <a:rPr lang="ko-KR" altLang="en-US" sz="3200" dirty="0" smtClean="0"/>
              <a:t>히브리어 </a:t>
            </a:r>
            <a:r>
              <a:rPr lang="en-US" altLang="ko-KR" sz="3200" dirty="0" smtClean="0"/>
              <a:t>: </a:t>
            </a:r>
            <a:r>
              <a:rPr lang="ko-KR" altLang="en-US" sz="3200" dirty="0" err="1" smtClean="0"/>
              <a:t>엘레하</a:t>
            </a:r>
            <a:r>
              <a:rPr lang="ko-KR" altLang="en-US" sz="3200" dirty="0" smtClean="0"/>
              <a:t> </a:t>
            </a:r>
            <a:r>
              <a:rPr lang="ko-KR" altLang="en-US" sz="3200" dirty="0" err="1" smtClean="0"/>
              <a:t>드바림</a:t>
            </a:r>
            <a:r>
              <a:rPr lang="en-US" altLang="ko-KR" sz="3200" dirty="0" smtClean="0"/>
              <a:t>(’</a:t>
            </a:r>
            <a:r>
              <a:rPr lang="ko-KR" altLang="en-US" sz="3200" dirty="0" smtClean="0"/>
              <a:t>말씀들</a:t>
            </a:r>
            <a:r>
              <a:rPr lang="en-US" altLang="ko-KR" sz="3200" dirty="0" smtClean="0"/>
              <a:t>’ </a:t>
            </a:r>
            <a:r>
              <a:rPr lang="ko-KR" altLang="en-US" sz="3200" dirty="0" smtClean="0"/>
              <a:t>이니라</a:t>
            </a:r>
            <a:r>
              <a:rPr lang="en-US" altLang="ko-KR" sz="3200" dirty="0" smtClean="0"/>
              <a:t>)</a:t>
            </a:r>
          </a:p>
          <a:p>
            <a:r>
              <a:rPr lang="en-US" altLang="ko-KR" sz="3200" dirty="0" smtClean="0"/>
              <a:t>70</a:t>
            </a:r>
            <a:r>
              <a:rPr lang="ko-KR" altLang="en-US" sz="3200" dirty="0" err="1" smtClean="0"/>
              <a:t>인역</a:t>
            </a:r>
            <a:r>
              <a:rPr lang="en-US" altLang="ko-KR" sz="3200" dirty="0" smtClean="0"/>
              <a:t>(</a:t>
            </a:r>
            <a:r>
              <a:rPr lang="ko-KR" altLang="en-US" sz="3200" dirty="0" err="1" smtClean="0"/>
              <a:t>데우떼로노미온</a:t>
            </a:r>
            <a:r>
              <a:rPr lang="en-US" altLang="ko-KR" sz="3200" dirty="0" smtClean="0"/>
              <a:t>)-</a:t>
            </a:r>
            <a:r>
              <a:rPr lang="ko-KR" altLang="en-US" sz="3200" dirty="0" err="1" smtClean="0"/>
              <a:t>둘째법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법의반복</a:t>
            </a:r>
            <a:endParaRPr lang="en-US" altLang="ko-KR" sz="3200" dirty="0" smtClean="0"/>
          </a:p>
          <a:p>
            <a:r>
              <a:rPr lang="ko-KR" altLang="en-US" sz="3200" dirty="0" err="1" smtClean="0"/>
              <a:t>요시야</a:t>
            </a:r>
            <a:r>
              <a:rPr lang="ko-KR" altLang="en-US" sz="3200" dirty="0" smtClean="0"/>
              <a:t> 왕</a:t>
            </a:r>
            <a:r>
              <a:rPr lang="en-US" altLang="ko-KR" sz="3200" dirty="0" smtClean="0"/>
              <a:t>18</a:t>
            </a:r>
            <a:r>
              <a:rPr lang="ko-KR" altLang="en-US" sz="3200" dirty="0" smtClean="0"/>
              <a:t>년</a:t>
            </a:r>
            <a:r>
              <a:rPr lang="en-US" altLang="ko-KR" sz="3200" dirty="0" smtClean="0"/>
              <a:t>(622</a:t>
            </a:r>
            <a:r>
              <a:rPr lang="ko-KR" altLang="en-US" sz="3200" dirty="0" smtClean="0"/>
              <a:t>년</a:t>
            </a:r>
            <a:r>
              <a:rPr lang="en-US" altLang="ko-KR" sz="3200" dirty="0" smtClean="0"/>
              <a:t>)-</a:t>
            </a:r>
            <a:r>
              <a:rPr lang="ko-KR" altLang="en-US" sz="3200" dirty="0" smtClean="0"/>
              <a:t>계약 책 발견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성전</a:t>
            </a:r>
            <a:r>
              <a:rPr lang="en-US" altLang="ko-KR" sz="3200" dirty="0" smtClean="0"/>
              <a:t>), </a:t>
            </a:r>
            <a:r>
              <a:rPr lang="ko-KR" altLang="en-US" sz="3200" dirty="0" smtClean="0"/>
              <a:t>예루살렘 성소중심 개혁</a:t>
            </a:r>
            <a:endParaRPr lang="en-US" altLang="ko-KR" sz="3200" dirty="0" smtClean="0"/>
          </a:p>
          <a:p>
            <a:r>
              <a:rPr lang="ko-KR" altLang="en-US" sz="3200" dirty="0" err="1" smtClean="0"/>
              <a:t>므나쎄왕</a:t>
            </a:r>
            <a:r>
              <a:rPr lang="en-US" altLang="ko-KR" sz="3200" dirty="0" smtClean="0"/>
              <a:t>(687-642</a:t>
            </a:r>
            <a:r>
              <a:rPr lang="ko-KR" altLang="en-US" sz="3200" dirty="0" smtClean="0"/>
              <a:t>년경</a:t>
            </a:r>
            <a:r>
              <a:rPr lang="en-US" altLang="ko-KR" sz="3200" dirty="0" smtClean="0"/>
              <a:t>)</a:t>
            </a:r>
            <a:r>
              <a:rPr lang="ko-KR" altLang="en-US" sz="3200" dirty="0" smtClean="0"/>
              <a:t>기록</a:t>
            </a:r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800" dirty="0" smtClean="0"/>
              <a:t>신명기</a:t>
            </a:r>
            <a:endParaRPr lang="ko-KR" alt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4400" dirty="0" smtClean="0"/>
              <a:t>원 신명기</a:t>
            </a:r>
            <a:endParaRPr lang="en-US" altLang="ko-KR" sz="4400" dirty="0" smtClean="0"/>
          </a:p>
          <a:p>
            <a:r>
              <a:rPr lang="ko-KR" altLang="en-US" sz="4400" dirty="0" smtClean="0"/>
              <a:t>신명기 </a:t>
            </a:r>
            <a:r>
              <a:rPr lang="en-US" altLang="ko-KR" sz="4400" dirty="0" smtClean="0"/>
              <a:t>1-4</a:t>
            </a:r>
            <a:r>
              <a:rPr lang="ko-KR" altLang="en-US" sz="4400" dirty="0" smtClean="0"/>
              <a:t>장 덧붙임</a:t>
            </a:r>
            <a:endParaRPr lang="en-US" altLang="ko-KR" sz="4400" dirty="0" smtClean="0"/>
          </a:p>
          <a:p>
            <a:r>
              <a:rPr lang="ko-KR" altLang="en-US" sz="4400" dirty="0" smtClean="0"/>
              <a:t>신명기 후면 </a:t>
            </a:r>
            <a:r>
              <a:rPr lang="en-US" altLang="ko-KR" sz="4400" dirty="0" smtClean="0"/>
              <a:t>31-34</a:t>
            </a:r>
            <a:r>
              <a:rPr lang="ko-KR" altLang="en-US" sz="4400" dirty="0" smtClean="0"/>
              <a:t>장 덧붙여</a:t>
            </a:r>
            <a:endParaRPr lang="en-US" altLang="ko-KR" sz="4400" dirty="0" smtClean="0"/>
          </a:p>
          <a:p>
            <a:r>
              <a:rPr lang="ko-KR" altLang="en-US" sz="4400" dirty="0" smtClean="0"/>
              <a:t>오경에 삽입했다</a:t>
            </a:r>
            <a:r>
              <a:rPr lang="en-US" altLang="ko-KR" sz="4400" dirty="0" smtClean="0"/>
              <a:t>.</a:t>
            </a:r>
          </a:p>
          <a:p>
            <a:r>
              <a:rPr lang="ko-KR" altLang="en-US" sz="4400" dirty="0" smtClean="0"/>
              <a:t>모세사상영향</a:t>
            </a:r>
            <a:r>
              <a:rPr lang="en-US" altLang="ko-KR" sz="4400" dirty="0" smtClean="0"/>
              <a:t>. </a:t>
            </a:r>
            <a:r>
              <a:rPr lang="ko-KR" altLang="en-US" sz="4400" dirty="0" smtClean="0"/>
              <a:t>궁중관리</a:t>
            </a:r>
            <a:r>
              <a:rPr lang="en-US" altLang="ko-KR" sz="4400" dirty="0" smtClean="0"/>
              <a:t>. </a:t>
            </a:r>
            <a:r>
              <a:rPr lang="ko-KR" altLang="en-US" sz="4400" dirty="0" err="1" smtClean="0"/>
              <a:t>레위인</a:t>
            </a:r>
            <a:endParaRPr lang="ko-KR" altLang="en-US" sz="44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신명기 저자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sz="4100" dirty="0" smtClean="0">
                <a:solidFill>
                  <a:srgbClr val="7030A0"/>
                </a:solidFill>
                <a:sym typeface="Wingdings" pitchFamily="2" charset="2"/>
              </a:rPr>
              <a:t>주제 </a:t>
            </a:r>
            <a:r>
              <a:rPr lang="en-US" altLang="ko-KR" sz="4100" dirty="0" smtClean="0">
                <a:solidFill>
                  <a:srgbClr val="7030A0"/>
                </a:solidFill>
                <a:sym typeface="Wingdings" pitchFamily="2" charset="2"/>
              </a:rPr>
              <a:t>: </a:t>
            </a:r>
            <a:r>
              <a:rPr lang="ko-KR" altLang="en-US" sz="4100" dirty="0" smtClean="0">
                <a:solidFill>
                  <a:srgbClr val="7030A0"/>
                </a:solidFill>
                <a:sym typeface="Wingdings" pitchFamily="2" charset="2"/>
              </a:rPr>
              <a:t>율법의 모든 말씀 실천</a:t>
            </a:r>
            <a:endParaRPr lang="ko-KR" altLang="en-US" sz="4100" dirty="0" smtClean="0">
              <a:solidFill>
                <a:srgbClr val="7030A0"/>
              </a:solidFill>
            </a:endParaRPr>
          </a:p>
          <a:p>
            <a:r>
              <a:rPr lang="ko-KR" altLang="en-US" sz="4100" dirty="0" smtClean="0">
                <a:solidFill>
                  <a:srgbClr val="7030A0"/>
                </a:solidFill>
              </a:rPr>
              <a:t>모세가 주체 </a:t>
            </a:r>
            <a:r>
              <a:rPr lang="ko-KR" altLang="en-US" sz="4100" dirty="0" smtClean="0"/>
              <a:t>중개자 모세 역할 강조</a:t>
            </a:r>
            <a:endParaRPr lang="en-US" altLang="ko-KR" sz="4100" dirty="0" smtClean="0">
              <a:solidFill>
                <a:srgbClr val="7030A0"/>
              </a:solidFill>
            </a:endParaRPr>
          </a:p>
          <a:p>
            <a:r>
              <a:rPr lang="ko-KR" altLang="en-US" sz="4100" dirty="0" smtClean="0"/>
              <a:t>하느님 말씀 선포</a:t>
            </a:r>
            <a:endParaRPr lang="en-US" altLang="ko-KR" sz="4100" dirty="0" smtClean="0"/>
          </a:p>
          <a:p>
            <a:r>
              <a:rPr lang="ko-KR" altLang="en-US" sz="4100" dirty="0" smtClean="0"/>
              <a:t>하느님</a:t>
            </a:r>
            <a:r>
              <a:rPr lang="en-US" altLang="ko-KR" sz="4100" dirty="0" smtClean="0"/>
              <a:t>-</a:t>
            </a:r>
            <a:r>
              <a:rPr lang="ko-KR" altLang="en-US" sz="4100" dirty="0" err="1" smtClean="0"/>
              <a:t>시나이</a:t>
            </a:r>
            <a:r>
              <a:rPr lang="ko-KR" altLang="en-US" sz="4100" dirty="0" smtClean="0"/>
              <a:t> 산에서 율법 주셨다</a:t>
            </a:r>
            <a:r>
              <a:rPr lang="en-US" altLang="ko-KR" sz="4100" dirty="0" smtClean="0"/>
              <a:t>.</a:t>
            </a:r>
          </a:p>
          <a:p>
            <a:r>
              <a:rPr lang="ko-KR" altLang="en-US" sz="4100" dirty="0" err="1" smtClean="0"/>
              <a:t>모압평원에서</a:t>
            </a:r>
            <a:r>
              <a:rPr lang="ko-KR" altLang="en-US" sz="4100" dirty="0" smtClean="0"/>
              <a:t> 새 세대에게 율법주심</a:t>
            </a:r>
            <a:r>
              <a:rPr lang="en-US" altLang="ko-KR" sz="4100" dirty="0" smtClean="0"/>
              <a:t>. </a:t>
            </a:r>
            <a:r>
              <a:rPr lang="ko-KR" altLang="en-US" sz="4100" dirty="0" smtClean="0"/>
              <a:t>율법의 반복이다</a:t>
            </a:r>
            <a:r>
              <a:rPr lang="en-US" altLang="ko-KR" sz="4100" dirty="0" smtClean="0"/>
              <a:t>.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주제 중심사상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3000" dirty="0" smtClean="0"/>
              <a:t>이스라엘 신앙</a:t>
            </a:r>
            <a:r>
              <a:rPr lang="en-US" altLang="ko-KR" sz="3000" dirty="0" smtClean="0"/>
              <a:t>-</a:t>
            </a:r>
            <a:r>
              <a:rPr lang="ko-KR" altLang="en-US" sz="3000" dirty="0" smtClean="0"/>
              <a:t>하느님 한 분 믿음이 출발점</a:t>
            </a:r>
            <a:r>
              <a:rPr lang="en-US" altLang="ko-KR" sz="3000" dirty="0" smtClean="0"/>
              <a:t>(</a:t>
            </a:r>
            <a:r>
              <a:rPr lang="ko-KR" altLang="en-US" sz="3000" dirty="0" smtClean="0"/>
              <a:t>신명</a:t>
            </a:r>
            <a:r>
              <a:rPr lang="en-US" altLang="ko-KR" sz="3000" dirty="0" smtClean="0"/>
              <a:t>6,4</a:t>
            </a:r>
            <a:r>
              <a:rPr lang="en-US" altLang="ko-KR" sz="3000" i="1" dirty="0" smtClean="0"/>
              <a:t>).</a:t>
            </a:r>
            <a:r>
              <a:rPr lang="ko-KR" altLang="en-US" sz="3000" i="1" dirty="0" smtClean="0"/>
              <a:t> </a:t>
            </a:r>
            <a:endParaRPr lang="en-US" altLang="ko-KR" sz="3000" i="1" dirty="0" smtClean="0"/>
          </a:p>
          <a:p>
            <a:r>
              <a:rPr lang="ko-KR" altLang="en-US" sz="3000" dirty="0" smtClean="0"/>
              <a:t>신명기</a:t>
            </a:r>
            <a:r>
              <a:rPr lang="en-US" altLang="ko-KR" sz="3000" dirty="0" smtClean="0"/>
              <a:t>(</a:t>
            </a:r>
            <a:r>
              <a:rPr lang="ko-KR" altLang="en-US" sz="3000" dirty="0" smtClean="0"/>
              <a:t>율법</a:t>
            </a:r>
            <a:r>
              <a:rPr lang="en-US" altLang="ko-KR" sz="3000" dirty="0" smtClean="0"/>
              <a:t>)-</a:t>
            </a:r>
            <a:r>
              <a:rPr lang="ko-KR" altLang="en-US" sz="3000" dirty="0" smtClean="0"/>
              <a:t>유배 이후 이스라엘 사회 영향</a:t>
            </a:r>
            <a:endParaRPr lang="en-US" altLang="ko-KR" sz="3000" dirty="0" smtClean="0"/>
          </a:p>
          <a:p>
            <a:r>
              <a:rPr lang="ko-KR" altLang="en-US" sz="3000" dirty="0" smtClean="0"/>
              <a:t>업적이루신 하느님 칭송</a:t>
            </a:r>
            <a:r>
              <a:rPr lang="en-US" altLang="ko-KR" sz="3000" dirty="0" smtClean="0"/>
              <a:t>. </a:t>
            </a:r>
            <a:r>
              <a:rPr lang="ko-KR" altLang="en-US" sz="3000" dirty="0" smtClean="0"/>
              <a:t>예배 유일함</a:t>
            </a:r>
            <a:r>
              <a:rPr lang="en-US" altLang="ko-KR" sz="3000" dirty="0" smtClean="0"/>
              <a:t>, </a:t>
            </a:r>
            <a:r>
              <a:rPr lang="ko-KR" altLang="en-US" sz="3000" dirty="0" smtClean="0"/>
              <a:t>법 절대성</a:t>
            </a:r>
            <a:r>
              <a:rPr lang="en-US" altLang="ko-KR" sz="3000" dirty="0" smtClean="0"/>
              <a:t>, </a:t>
            </a:r>
            <a:r>
              <a:rPr lang="ko-KR" altLang="en-US" sz="3000" dirty="0" smtClean="0"/>
              <a:t>백성의 일치 강조</a:t>
            </a:r>
            <a:endParaRPr lang="en-US" altLang="ko-KR" sz="3000" dirty="0" smtClean="0"/>
          </a:p>
          <a:p>
            <a:r>
              <a:rPr lang="ko-KR" altLang="en-US" sz="3000" dirty="0" smtClean="0"/>
              <a:t>주님의 자비</a:t>
            </a:r>
            <a:r>
              <a:rPr lang="en-US" altLang="ko-KR" sz="3000" dirty="0" smtClean="0"/>
              <a:t>-</a:t>
            </a:r>
            <a:r>
              <a:rPr lang="ko-KR" altLang="en-US" sz="3000" dirty="0" smtClean="0"/>
              <a:t>종살이 이스라엘 선택</a:t>
            </a:r>
            <a:r>
              <a:rPr lang="en-US" altLang="ko-KR" sz="3000" dirty="0" smtClean="0"/>
              <a:t>. </a:t>
            </a:r>
            <a:r>
              <a:rPr lang="ko-KR" altLang="en-US" sz="3000" dirty="0" smtClean="0"/>
              <a:t>오늘도 똑같이 대하심</a:t>
            </a:r>
            <a:r>
              <a:rPr lang="en-US" altLang="ko-KR" sz="3000" dirty="0" smtClean="0"/>
              <a:t>. </a:t>
            </a:r>
          </a:p>
          <a:p>
            <a:r>
              <a:rPr lang="ko-KR" altLang="en-US" sz="3000" dirty="0" smtClean="0"/>
              <a:t>이스라엘</a:t>
            </a:r>
            <a:r>
              <a:rPr lang="en-US" altLang="ko-KR" sz="3000" dirty="0" smtClean="0"/>
              <a:t>-</a:t>
            </a:r>
            <a:r>
              <a:rPr lang="ko-KR" altLang="en-US" sz="3000" dirty="0" smtClean="0"/>
              <a:t>마음의 할례를 받아 계약백성으로 살아라</a:t>
            </a:r>
            <a:r>
              <a:rPr lang="en-US" altLang="ko-KR" sz="3000" dirty="0" smtClean="0"/>
              <a:t>. </a:t>
            </a:r>
            <a:r>
              <a:rPr lang="ko-KR" altLang="en-US" sz="3000" dirty="0" smtClean="0"/>
              <a:t>율법준수 때 구원받는다</a:t>
            </a:r>
            <a:r>
              <a:rPr lang="en-US" altLang="ko-KR" sz="3000" dirty="0" smtClean="0"/>
              <a:t>.</a:t>
            </a:r>
            <a:endParaRPr lang="ko-KR" altLang="en-US" sz="30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하느님 백성</a:t>
            </a:r>
            <a:r>
              <a:rPr lang="en-US" altLang="ko-KR" dirty="0" smtClean="0"/>
              <a:t>-</a:t>
            </a:r>
            <a:r>
              <a:rPr lang="ko-KR" altLang="en-US" dirty="0" smtClean="0"/>
              <a:t>이스라엘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3200" dirty="0" smtClean="0"/>
              <a:t>율법의 반복이나</a:t>
            </a:r>
            <a:r>
              <a:rPr lang="en-US" altLang="ko-KR" sz="3200" dirty="0" smtClean="0"/>
              <a:t>,</a:t>
            </a:r>
            <a:r>
              <a:rPr lang="ko-KR" altLang="en-US" sz="3200" dirty="0" smtClean="0"/>
              <a:t> 오경 네 권과 다르다</a:t>
            </a:r>
            <a:endParaRPr lang="en-US" altLang="ko-KR" sz="3200" dirty="0" smtClean="0"/>
          </a:p>
          <a:p>
            <a:r>
              <a:rPr lang="ko-KR" altLang="en-US" sz="3200" dirty="0" smtClean="0"/>
              <a:t>신명기 문헌 구성</a:t>
            </a:r>
            <a:endParaRPr lang="en-US" altLang="ko-KR" sz="3200" dirty="0" smtClean="0"/>
          </a:p>
          <a:p>
            <a:r>
              <a:rPr lang="ko-KR" altLang="en-US" sz="3200" dirty="0" smtClean="0"/>
              <a:t>신명기계 문헌</a:t>
            </a:r>
            <a:r>
              <a:rPr lang="en-US" altLang="ko-KR" sz="3200" dirty="0" smtClean="0"/>
              <a:t>(</a:t>
            </a:r>
            <a:r>
              <a:rPr lang="ko-KR" altLang="en-US" sz="3200" dirty="0" err="1" smtClean="0"/>
              <a:t>여호수아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열왕기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예레미야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에제키엘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유배후의 </a:t>
            </a:r>
            <a:r>
              <a:rPr lang="ko-KR" altLang="en-US" sz="3200" dirty="0" err="1" smtClean="0"/>
              <a:t>하까이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즈카리야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말라키</a:t>
            </a:r>
            <a:r>
              <a:rPr lang="ko-KR" altLang="en-US" sz="3200" dirty="0" smtClean="0"/>
              <a:t> 등</a:t>
            </a:r>
            <a:r>
              <a:rPr lang="en-US" altLang="ko-KR" sz="3200" dirty="0" smtClean="0"/>
              <a:t>)</a:t>
            </a:r>
          </a:p>
          <a:p>
            <a:r>
              <a:rPr lang="ko-KR" altLang="en-US" sz="3200" dirty="0" smtClean="0"/>
              <a:t>신명기</a:t>
            </a:r>
            <a:r>
              <a:rPr lang="en-US" altLang="ko-KR" sz="3200" dirty="0" smtClean="0"/>
              <a:t>-</a:t>
            </a:r>
            <a:r>
              <a:rPr lang="ko-KR" altLang="en-US" sz="3200" dirty="0" err="1" smtClean="0"/>
              <a:t>시나이</a:t>
            </a:r>
            <a:r>
              <a:rPr lang="ko-KR" altLang="en-US" sz="3200" dirty="0" smtClean="0"/>
              <a:t> 계약 깨짐</a:t>
            </a:r>
            <a:r>
              <a:rPr lang="en-US" altLang="ko-KR" sz="3200" dirty="0" smtClean="0"/>
              <a:t>. </a:t>
            </a:r>
            <a:r>
              <a:rPr lang="ko-KR" altLang="en-US" sz="3200" dirty="0" err="1" smtClean="0"/>
              <a:t>모압</a:t>
            </a:r>
            <a:r>
              <a:rPr lang="ko-KR" altLang="en-US" sz="3200" dirty="0" smtClean="0"/>
              <a:t> 땅에서 계약 다시 체결</a:t>
            </a:r>
            <a:r>
              <a:rPr lang="en-US" altLang="ko-KR" sz="3200" dirty="0" smtClean="0"/>
              <a:t>.</a:t>
            </a:r>
          </a:p>
          <a:p>
            <a:r>
              <a:rPr lang="ko-KR" altLang="en-US" sz="3200" dirty="0" smtClean="0"/>
              <a:t>오경과 연결 시킨다</a:t>
            </a:r>
            <a:r>
              <a:rPr lang="en-US" altLang="ko-KR" sz="3200" dirty="0" smtClean="0"/>
              <a:t>. </a:t>
            </a:r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문헌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sz="3200" dirty="0" err="1" smtClean="0"/>
              <a:t>설교체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훈화형태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교육적이다</a:t>
            </a:r>
            <a:r>
              <a:rPr lang="en-US" altLang="ko-KR" sz="3200" dirty="0" smtClean="0"/>
              <a:t>.</a:t>
            </a:r>
          </a:p>
          <a:p>
            <a:r>
              <a:rPr lang="en-US" altLang="ko-KR" sz="3200" dirty="0" smtClean="0"/>
              <a:t>‘</a:t>
            </a:r>
            <a:r>
              <a:rPr lang="ko-KR" altLang="en-US" sz="3200" dirty="0" smtClean="0"/>
              <a:t>나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너희</a:t>
            </a:r>
            <a:r>
              <a:rPr lang="en-US" altLang="ko-KR" sz="3200" dirty="0" smtClean="0"/>
              <a:t>’</a:t>
            </a:r>
            <a:r>
              <a:rPr lang="ko-KR" altLang="en-US" sz="3200" dirty="0" smtClean="0"/>
              <a:t>가 혼용된다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너는 이스라엘 전체 지칭</a:t>
            </a:r>
            <a:endParaRPr lang="en-US" altLang="ko-KR" sz="3200" dirty="0" smtClean="0"/>
          </a:p>
          <a:p>
            <a:r>
              <a:rPr lang="ko-KR" altLang="en-US" sz="3200" dirty="0" smtClean="0"/>
              <a:t>반복적으로 선포 </a:t>
            </a:r>
            <a:endParaRPr lang="en-US" altLang="ko-KR" sz="3200" dirty="0" smtClean="0"/>
          </a:p>
          <a:p>
            <a:r>
              <a:rPr lang="ko-KR" altLang="en-US" sz="3200" dirty="0" smtClean="0">
                <a:solidFill>
                  <a:srgbClr val="7030A0"/>
                </a:solidFill>
              </a:rPr>
              <a:t>오늘</a:t>
            </a:r>
            <a:r>
              <a:rPr lang="en-US" altLang="ko-KR" sz="3200" dirty="0" smtClean="0">
                <a:solidFill>
                  <a:srgbClr val="7030A0"/>
                </a:solidFill>
              </a:rPr>
              <a:t>, </a:t>
            </a:r>
            <a:r>
              <a:rPr lang="ko-KR" altLang="en-US" sz="3200" dirty="0" smtClean="0">
                <a:solidFill>
                  <a:srgbClr val="7030A0"/>
                </a:solidFill>
              </a:rPr>
              <a:t>사랑하다</a:t>
            </a:r>
            <a:r>
              <a:rPr lang="en-US" altLang="ko-KR" sz="3200" dirty="0" smtClean="0">
                <a:solidFill>
                  <a:srgbClr val="7030A0"/>
                </a:solidFill>
              </a:rPr>
              <a:t>, </a:t>
            </a:r>
            <a:r>
              <a:rPr lang="ko-KR" altLang="en-US" sz="3200" dirty="0" smtClean="0">
                <a:solidFill>
                  <a:srgbClr val="7030A0"/>
                </a:solidFill>
              </a:rPr>
              <a:t>하느님께 두려움</a:t>
            </a:r>
            <a:r>
              <a:rPr lang="en-US" altLang="ko-KR" sz="3200" dirty="0" smtClean="0">
                <a:solidFill>
                  <a:srgbClr val="7030A0"/>
                </a:solidFill>
              </a:rPr>
              <a:t>, </a:t>
            </a:r>
            <a:r>
              <a:rPr lang="ko-KR" altLang="en-US" sz="3200" dirty="0" smtClean="0">
                <a:solidFill>
                  <a:srgbClr val="7030A0"/>
                </a:solidFill>
              </a:rPr>
              <a:t>계명</a:t>
            </a:r>
            <a:r>
              <a:rPr lang="en-US" altLang="ko-KR" sz="3200" dirty="0" smtClean="0">
                <a:solidFill>
                  <a:srgbClr val="7030A0"/>
                </a:solidFill>
              </a:rPr>
              <a:t>, </a:t>
            </a:r>
            <a:r>
              <a:rPr lang="ko-KR" altLang="en-US" sz="3200" dirty="0" smtClean="0">
                <a:solidFill>
                  <a:srgbClr val="7030A0"/>
                </a:solidFill>
              </a:rPr>
              <a:t>조상</a:t>
            </a:r>
            <a:r>
              <a:rPr lang="en-US" altLang="ko-KR" sz="3200" dirty="0" smtClean="0">
                <a:solidFill>
                  <a:srgbClr val="7030A0"/>
                </a:solidFill>
              </a:rPr>
              <a:t>, </a:t>
            </a:r>
            <a:r>
              <a:rPr lang="ko-KR" altLang="en-US" sz="3200" dirty="0" smtClean="0">
                <a:solidFill>
                  <a:srgbClr val="7030A0"/>
                </a:solidFill>
              </a:rPr>
              <a:t>말씀과 약속</a:t>
            </a:r>
            <a:r>
              <a:rPr lang="en-US" altLang="ko-KR" sz="3200" dirty="0" smtClean="0">
                <a:solidFill>
                  <a:srgbClr val="7030A0"/>
                </a:solidFill>
              </a:rPr>
              <a:t>, </a:t>
            </a:r>
            <a:r>
              <a:rPr lang="ko-KR" altLang="en-US" sz="3200" dirty="0" smtClean="0">
                <a:solidFill>
                  <a:srgbClr val="7030A0"/>
                </a:solidFill>
              </a:rPr>
              <a:t>그의 말씀 들으라</a:t>
            </a:r>
            <a:r>
              <a:rPr lang="en-US" altLang="ko-KR" sz="3200" dirty="0" smtClean="0">
                <a:solidFill>
                  <a:srgbClr val="7030A0"/>
                </a:solidFill>
              </a:rPr>
              <a:t>, </a:t>
            </a:r>
            <a:r>
              <a:rPr lang="ko-KR" altLang="en-US" sz="3200" dirty="0" smtClean="0">
                <a:solidFill>
                  <a:srgbClr val="7030A0"/>
                </a:solidFill>
              </a:rPr>
              <a:t>너희 조상들</a:t>
            </a:r>
            <a:r>
              <a:rPr lang="en-US" altLang="ko-KR" sz="3200" dirty="0" smtClean="0">
                <a:solidFill>
                  <a:srgbClr val="7030A0"/>
                </a:solidFill>
              </a:rPr>
              <a:t>, </a:t>
            </a:r>
            <a:r>
              <a:rPr lang="ko-KR" altLang="en-US" sz="3200" dirty="0" smtClean="0">
                <a:solidFill>
                  <a:srgbClr val="7030A0"/>
                </a:solidFill>
              </a:rPr>
              <a:t>하느님 눈에 나쁜 것</a:t>
            </a:r>
            <a:r>
              <a:rPr lang="en-US" altLang="ko-KR" sz="3200" dirty="0" smtClean="0">
                <a:solidFill>
                  <a:srgbClr val="7030A0"/>
                </a:solidFill>
              </a:rPr>
              <a:t>, </a:t>
            </a:r>
            <a:r>
              <a:rPr lang="ko-KR" altLang="en-US" sz="3200" dirty="0" err="1" smtClean="0">
                <a:solidFill>
                  <a:srgbClr val="7030A0"/>
                </a:solidFill>
              </a:rPr>
              <a:t>잊지마라</a:t>
            </a:r>
            <a:r>
              <a:rPr lang="en-US" altLang="ko-KR" sz="3200" dirty="0" smtClean="0">
                <a:solidFill>
                  <a:srgbClr val="7030A0"/>
                </a:solidFill>
              </a:rPr>
              <a:t>, </a:t>
            </a:r>
            <a:r>
              <a:rPr lang="ko-KR" altLang="en-US" sz="3200" dirty="0" smtClean="0">
                <a:solidFill>
                  <a:srgbClr val="7030A0"/>
                </a:solidFill>
              </a:rPr>
              <a:t>이스라엘아 들으라</a:t>
            </a:r>
            <a:r>
              <a:rPr lang="en-US" altLang="ko-KR" sz="3200" dirty="0" smtClean="0">
                <a:solidFill>
                  <a:srgbClr val="7030A0"/>
                </a:solidFill>
              </a:rPr>
              <a:t>. </a:t>
            </a:r>
            <a:r>
              <a:rPr lang="ko-KR" altLang="en-US" sz="3200" dirty="0" smtClean="0">
                <a:solidFill>
                  <a:srgbClr val="7030A0"/>
                </a:solidFill>
              </a:rPr>
              <a:t>등등</a:t>
            </a:r>
            <a:endParaRPr lang="en-US" altLang="ko-KR" sz="3200" dirty="0" smtClean="0">
              <a:solidFill>
                <a:srgbClr val="7030A0"/>
              </a:solidFill>
            </a:endParaRPr>
          </a:p>
          <a:p>
            <a:r>
              <a:rPr lang="ko-KR" altLang="en-US" sz="3200" dirty="0" smtClean="0"/>
              <a:t>모세가 이스라엘에게 남긴 유언</a:t>
            </a:r>
            <a:endParaRPr lang="en-US" altLang="ko-KR" sz="3200" dirty="0" smtClean="0"/>
          </a:p>
          <a:p>
            <a:endParaRPr lang="en-US" altLang="ko-KR" sz="3200" dirty="0" smtClean="0">
              <a:solidFill>
                <a:srgbClr val="7030A0"/>
              </a:solidFill>
            </a:endParaRPr>
          </a:p>
          <a:p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신명기 문체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3200" dirty="0" smtClean="0"/>
              <a:t>율법 해설</a:t>
            </a:r>
            <a:endParaRPr lang="en-US" altLang="ko-KR" sz="3200" dirty="0" smtClean="0"/>
          </a:p>
          <a:p>
            <a:r>
              <a:rPr lang="ko-KR" altLang="en-US" sz="3200" dirty="0" smtClean="0">
                <a:solidFill>
                  <a:srgbClr val="002060"/>
                </a:solidFill>
              </a:rPr>
              <a:t>첫째 연설 </a:t>
            </a:r>
            <a:r>
              <a:rPr lang="en-US" altLang="ko-KR" sz="3200" dirty="0" smtClean="0"/>
              <a:t>: </a:t>
            </a:r>
            <a:r>
              <a:rPr lang="ko-KR" altLang="en-US" sz="3200" dirty="0" smtClean="0"/>
              <a:t>과거회상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호의와 사랑 주신 하느님 믿고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의지하고 계약을 따르라</a:t>
            </a:r>
            <a:r>
              <a:rPr lang="en-US" altLang="ko-KR" sz="3200" dirty="0" smtClean="0"/>
              <a:t>.</a:t>
            </a:r>
          </a:p>
          <a:p>
            <a:r>
              <a:rPr lang="ko-KR" altLang="en-US" sz="3200" dirty="0" smtClean="0"/>
              <a:t>계약 잊지 말고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우상 만들지 마라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질투의 하느님이다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하늘과 땅을 증인으로 세움</a:t>
            </a:r>
            <a:endParaRPr lang="en-US" altLang="ko-KR" sz="3200" dirty="0" smtClean="0"/>
          </a:p>
          <a:p>
            <a:r>
              <a:rPr lang="ko-KR" altLang="en-US" sz="3200" dirty="0" smtClean="0">
                <a:solidFill>
                  <a:srgbClr val="002060"/>
                </a:solidFill>
              </a:rPr>
              <a:t>둘째 연설</a:t>
            </a:r>
            <a:endParaRPr lang="en-US" altLang="ko-KR" sz="3200" dirty="0" smtClean="0">
              <a:solidFill>
                <a:srgbClr val="002060"/>
              </a:solidFill>
            </a:endParaRPr>
          </a:p>
          <a:p>
            <a:r>
              <a:rPr lang="ko-KR" altLang="en-US" sz="3200" dirty="0" smtClean="0"/>
              <a:t>계약훈화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십계명 중 하느님 사랑 강조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하느님 현현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이집트해방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금송아지 교훈 강조</a:t>
            </a:r>
            <a:r>
              <a:rPr lang="en-US" altLang="ko-KR" sz="3200" dirty="0" smtClean="0"/>
              <a:t>)</a:t>
            </a:r>
          </a:p>
          <a:p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서론 연설</a:t>
            </a:r>
            <a:r>
              <a:rPr lang="en-US" altLang="ko-KR" dirty="0" smtClean="0"/>
              <a:t>(1-11</a:t>
            </a:r>
            <a:r>
              <a:rPr lang="ko-KR" altLang="en-US" dirty="0" smtClean="0"/>
              <a:t>장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4525963"/>
          </a:xfrm>
        </p:spPr>
        <p:txBody>
          <a:bodyPr>
            <a:normAutofit/>
          </a:bodyPr>
          <a:lstStyle/>
          <a:p>
            <a:r>
              <a:rPr lang="ko-KR" altLang="en-US" sz="3000" dirty="0" smtClean="0"/>
              <a:t>유대인 신명 </a:t>
            </a:r>
            <a:r>
              <a:rPr lang="en-US" altLang="ko-KR" sz="3000" dirty="0" smtClean="0"/>
              <a:t>6</a:t>
            </a:r>
            <a:r>
              <a:rPr lang="ko-KR" altLang="en-US" sz="3000" dirty="0" smtClean="0"/>
              <a:t>장</a:t>
            </a:r>
            <a:r>
              <a:rPr lang="en-US" altLang="ko-KR" sz="3000" dirty="0" smtClean="0"/>
              <a:t>-‘</a:t>
            </a:r>
            <a:r>
              <a:rPr lang="ko-KR" altLang="en-US" sz="3000" dirty="0" err="1" smtClean="0"/>
              <a:t>셰마기도</a:t>
            </a:r>
            <a:r>
              <a:rPr lang="en-US" altLang="ko-KR" sz="3000" dirty="0" smtClean="0"/>
              <a:t>’,’</a:t>
            </a:r>
            <a:r>
              <a:rPr lang="ko-KR" altLang="en-US" sz="3000" dirty="0" smtClean="0"/>
              <a:t>이스라엘아 들으라</a:t>
            </a:r>
            <a:r>
              <a:rPr lang="en-US" altLang="ko-KR" sz="3000" dirty="0" smtClean="0"/>
              <a:t>’ </a:t>
            </a:r>
            <a:r>
              <a:rPr lang="ko-KR" altLang="en-US" sz="3000" dirty="0" smtClean="0"/>
              <a:t>만듦</a:t>
            </a:r>
            <a:r>
              <a:rPr lang="en-US" altLang="ko-KR" sz="3000" dirty="0" smtClean="0"/>
              <a:t>.</a:t>
            </a:r>
            <a:r>
              <a:rPr lang="ko-KR" altLang="en-US" sz="3000" dirty="0" smtClean="0"/>
              <a:t> 아침</a:t>
            </a:r>
            <a:r>
              <a:rPr lang="en-US" altLang="ko-KR" sz="3000" dirty="0" smtClean="0"/>
              <a:t>, </a:t>
            </a:r>
            <a:r>
              <a:rPr lang="ko-KR" altLang="en-US" sz="3000" dirty="0" smtClean="0"/>
              <a:t>저녁으로 외움</a:t>
            </a:r>
            <a:endParaRPr lang="en-US" altLang="ko-KR" sz="3000" dirty="0" smtClean="0"/>
          </a:p>
          <a:p>
            <a:r>
              <a:rPr lang="ko-KR" altLang="en-US" sz="3000" dirty="0" smtClean="0"/>
              <a:t>이스라엘아</a:t>
            </a:r>
            <a:r>
              <a:rPr lang="en-US" altLang="ko-KR" sz="3000" dirty="0" smtClean="0"/>
              <a:t>, </a:t>
            </a:r>
            <a:r>
              <a:rPr lang="ko-KR" altLang="en-US" sz="3000" dirty="0" smtClean="0"/>
              <a:t>들어라</a:t>
            </a:r>
            <a:r>
              <a:rPr lang="en-US" altLang="ko-KR" sz="3000" dirty="0" smtClean="0"/>
              <a:t>! </a:t>
            </a:r>
            <a:r>
              <a:rPr lang="ko-KR" altLang="en-US" sz="3000" dirty="0" smtClean="0"/>
              <a:t>주 우리 하느님은 </a:t>
            </a:r>
            <a:r>
              <a:rPr lang="ko-KR" altLang="en-US" sz="3000" dirty="0" err="1" smtClean="0"/>
              <a:t>한분이신</a:t>
            </a:r>
            <a:r>
              <a:rPr lang="ko-KR" altLang="en-US" sz="3000" dirty="0" smtClean="0"/>
              <a:t> 주님이시다</a:t>
            </a:r>
            <a:r>
              <a:rPr lang="en-US" altLang="ko-KR" sz="3000" dirty="0" smtClean="0"/>
              <a:t>.</a:t>
            </a:r>
            <a:r>
              <a:rPr lang="ko-KR" altLang="en-US" sz="3000" dirty="0" smtClean="0"/>
              <a:t> 너희는 마음</a:t>
            </a:r>
            <a:r>
              <a:rPr lang="en-US" altLang="ko-KR" sz="3000" dirty="0" smtClean="0"/>
              <a:t>, </a:t>
            </a:r>
            <a:r>
              <a:rPr lang="ko-KR" altLang="en-US" sz="3000" dirty="0" smtClean="0"/>
              <a:t>목숨</a:t>
            </a:r>
            <a:r>
              <a:rPr lang="en-US" altLang="ko-KR" sz="3000" dirty="0" smtClean="0"/>
              <a:t>, </a:t>
            </a:r>
            <a:r>
              <a:rPr lang="ko-KR" altLang="en-US" sz="3000" dirty="0" err="1" smtClean="0"/>
              <a:t>힘다하여</a:t>
            </a:r>
            <a:r>
              <a:rPr lang="ko-KR" altLang="en-US" sz="3000" dirty="0" smtClean="0"/>
              <a:t> 주님이신 너희 하느님을 사랑</a:t>
            </a:r>
            <a:r>
              <a:rPr lang="en-US" altLang="ko-KR" sz="3000" dirty="0" smtClean="0"/>
              <a:t>! </a:t>
            </a:r>
            <a:r>
              <a:rPr lang="ko-KR" altLang="en-US" sz="3000" dirty="0" smtClean="0"/>
              <a:t>집</a:t>
            </a:r>
            <a:r>
              <a:rPr lang="en-US" altLang="ko-KR" sz="3000" dirty="0" smtClean="0"/>
              <a:t>, </a:t>
            </a:r>
            <a:r>
              <a:rPr lang="ko-KR" altLang="en-US" sz="3000" dirty="0" smtClean="0"/>
              <a:t>길</a:t>
            </a:r>
            <a:r>
              <a:rPr lang="en-US" altLang="ko-KR" sz="3000" dirty="0" smtClean="0"/>
              <a:t>, </a:t>
            </a:r>
            <a:r>
              <a:rPr lang="ko-KR" altLang="en-US" sz="3000" dirty="0" smtClean="0"/>
              <a:t>누움</a:t>
            </a:r>
            <a:r>
              <a:rPr lang="en-US" altLang="ko-KR" sz="3000" dirty="0" smtClean="0"/>
              <a:t>, </a:t>
            </a:r>
            <a:r>
              <a:rPr lang="ko-KR" altLang="en-US" sz="3000" dirty="0" smtClean="0"/>
              <a:t>일어남</a:t>
            </a:r>
            <a:r>
              <a:rPr lang="en-US" altLang="ko-KR" sz="3000" dirty="0" smtClean="0"/>
              <a:t>, </a:t>
            </a:r>
            <a:r>
              <a:rPr lang="ko-KR" altLang="en-US" sz="3000" dirty="0" smtClean="0"/>
              <a:t>이 말을 자녀에게 거듭 들려주고 일러주라</a:t>
            </a:r>
            <a:r>
              <a:rPr lang="en-US" altLang="ko-KR" sz="3000" dirty="0" smtClean="0"/>
              <a:t>(</a:t>
            </a:r>
            <a:r>
              <a:rPr lang="ko-KR" altLang="en-US" sz="3000" dirty="0" smtClean="0"/>
              <a:t>신명</a:t>
            </a:r>
            <a:r>
              <a:rPr lang="en-US" altLang="ko-KR" sz="3000" dirty="0" smtClean="0"/>
              <a:t>6,4-7).</a:t>
            </a:r>
          </a:p>
          <a:p>
            <a:r>
              <a:rPr lang="ko-KR" altLang="en-US" sz="3000" dirty="0" smtClean="0"/>
              <a:t>주님의 선택 이유</a:t>
            </a:r>
            <a:r>
              <a:rPr lang="en-US" altLang="ko-KR" sz="3000" dirty="0" smtClean="0"/>
              <a:t>-</a:t>
            </a:r>
            <a:r>
              <a:rPr lang="ko-KR" altLang="en-US" sz="3000" dirty="0" smtClean="0"/>
              <a:t>그들을 사랑한 때문</a:t>
            </a:r>
            <a:r>
              <a:rPr lang="en-US" altLang="ko-KR" sz="3000" dirty="0" smtClean="0"/>
              <a:t>. </a:t>
            </a:r>
            <a:r>
              <a:rPr lang="ko-KR" altLang="en-US" sz="3000" dirty="0" smtClean="0"/>
              <a:t>조상들에게 하신 맹세 지키기 위함</a:t>
            </a:r>
            <a:r>
              <a:rPr lang="en-US" altLang="ko-KR" sz="3000" dirty="0" smtClean="0"/>
              <a:t>.</a:t>
            </a:r>
          </a:p>
          <a:p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42910" y="357166"/>
            <a:ext cx="8229600" cy="1143000"/>
          </a:xfrm>
        </p:spPr>
        <p:txBody>
          <a:bodyPr/>
          <a:lstStyle/>
          <a:p>
            <a:r>
              <a:rPr lang="ko-KR" altLang="en-US" dirty="0" smtClean="0"/>
              <a:t>서론</a:t>
            </a:r>
            <a:r>
              <a:rPr lang="en-US" altLang="ko-KR" dirty="0" smtClean="0"/>
              <a:t>(2)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2900" dirty="0" err="1" smtClean="0">
                <a:solidFill>
                  <a:srgbClr val="7030A0"/>
                </a:solidFill>
              </a:rPr>
              <a:t>모압에서</a:t>
            </a:r>
            <a:r>
              <a:rPr lang="ko-KR" altLang="en-US" sz="2900" dirty="0" smtClean="0">
                <a:solidFill>
                  <a:srgbClr val="7030A0"/>
                </a:solidFill>
              </a:rPr>
              <a:t> 체결된 계약의 규칙</a:t>
            </a:r>
            <a:r>
              <a:rPr lang="en-US" altLang="ko-KR" sz="2900" dirty="0" smtClean="0">
                <a:solidFill>
                  <a:srgbClr val="7030A0"/>
                </a:solidFill>
              </a:rPr>
              <a:t>. </a:t>
            </a:r>
            <a:r>
              <a:rPr lang="ko-KR" altLang="en-US" sz="2900" dirty="0" smtClean="0">
                <a:solidFill>
                  <a:srgbClr val="7030A0"/>
                </a:solidFill>
              </a:rPr>
              <a:t>예배법규</a:t>
            </a:r>
            <a:r>
              <a:rPr lang="en-US" altLang="ko-KR" sz="2900" dirty="0" smtClean="0">
                <a:solidFill>
                  <a:srgbClr val="7030A0"/>
                </a:solidFill>
              </a:rPr>
              <a:t>, </a:t>
            </a:r>
            <a:r>
              <a:rPr lang="ko-KR" altLang="en-US" sz="2900" dirty="0" smtClean="0">
                <a:solidFill>
                  <a:srgbClr val="7030A0"/>
                </a:solidFill>
              </a:rPr>
              <a:t>법령</a:t>
            </a:r>
            <a:endParaRPr lang="en-US" altLang="ko-KR" sz="2900" dirty="0" smtClean="0">
              <a:solidFill>
                <a:srgbClr val="7030A0"/>
              </a:solidFill>
            </a:endParaRPr>
          </a:p>
          <a:p>
            <a:r>
              <a:rPr lang="ko-KR" altLang="en-US" sz="2900" dirty="0" smtClean="0"/>
              <a:t>내용 </a:t>
            </a:r>
            <a:r>
              <a:rPr lang="en-US" altLang="ko-KR" sz="2900" dirty="0" smtClean="0"/>
              <a:t>: </a:t>
            </a:r>
            <a:r>
              <a:rPr lang="ko-KR" altLang="en-US" sz="2900" dirty="0" smtClean="0"/>
              <a:t>유일한 성소</a:t>
            </a:r>
            <a:r>
              <a:rPr lang="en-US" altLang="ko-KR" sz="2900" dirty="0" smtClean="0"/>
              <a:t>. </a:t>
            </a:r>
            <a:r>
              <a:rPr lang="ko-KR" altLang="en-US" sz="2900" dirty="0" smtClean="0"/>
              <a:t>거처 삼으신 곳</a:t>
            </a:r>
            <a:r>
              <a:rPr lang="en-US" altLang="ko-KR" sz="2900" dirty="0" smtClean="0"/>
              <a:t>. </a:t>
            </a:r>
            <a:r>
              <a:rPr lang="ko-KR" altLang="en-US" sz="2900" dirty="0" smtClean="0"/>
              <a:t>반드시</a:t>
            </a:r>
            <a:r>
              <a:rPr lang="en-US" altLang="ko-KR" sz="2900" dirty="0" smtClean="0"/>
              <a:t>. </a:t>
            </a:r>
            <a:r>
              <a:rPr lang="ko-KR" altLang="en-US" sz="2900" dirty="0" err="1" smtClean="0"/>
              <a:t>번제물</a:t>
            </a:r>
            <a:r>
              <a:rPr lang="en-US" altLang="ko-KR" sz="2900" dirty="0" smtClean="0"/>
              <a:t>, </a:t>
            </a:r>
            <a:r>
              <a:rPr lang="ko-KR" altLang="en-US" sz="2900" dirty="0" smtClean="0"/>
              <a:t>희생제물</a:t>
            </a:r>
            <a:r>
              <a:rPr lang="en-US" altLang="ko-KR" sz="2900" dirty="0" smtClean="0"/>
              <a:t>, </a:t>
            </a:r>
            <a:r>
              <a:rPr lang="ko-KR" altLang="en-US" sz="2900" dirty="0" smtClean="0"/>
              <a:t>서원제물 등을 그곳으로 가져가라</a:t>
            </a:r>
            <a:r>
              <a:rPr lang="en-US" altLang="ko-KR" sz="2900" dirty="0" smtClean="0"/>
              <a:t>. </a:t>
            </a:r>
          </a:p>
          <a:p>
            <a:r>
              <a:rPr lang="ko-KR" altLang="en-US" sz="2900" dirty="0" smtClean="0"/>
              <a:t>우상숭배 유혹을 물리쳐라</a:t>
            </a:r>
            <a:endParaRPr lang="en-US" altLang="ko-KR" sz="2900" dirty="0" smtClean="0"/>
          </a:p>
          <a:p>
            <a:r>
              <a:rPr lang="ko-KR" altLang="en-US" sz="2900" dirty="0" smtClean="0"/>
              <a:t>정결한 짐승과 부정한 짐승 구분하라</a:t>
            </a:r>
            <a:endParaRPr lang="en-US" altLang="ko-KR" sz="2900" dirty="0" smtClean="0"/>
          </a:p>
          <a:p>
            <a:r>
              <a:rPr lang="ko-KR" altLang="en-US" sz="2900" dirty="0" smtClean="0">
                <a:solidFill>
                  <a:srgbClr val="7030A0"/>
                </a:solidFill>
              </a:rPr>
              <a:t>십일조 규정</a:t>
            </a:r>
            <a:r>
              <a:rPr lang="en-US" altLang="ko-KR" sz="2900" dirty="0" smtClean="0">
                <a:solidFill>
                  <a:srgbClr val="7030A0"/>
                </a:solidFill>
              </a:rPr>
              <a:t>(</a:t>
            </a:r>
            <a:r>
              <a:rPr lang="ko-KR" altLang="en-US" sz="2900" dirty="0" smtClean="0">
                <a:solidFill>
                  <a:srgbClr val="7030A0"/>
                </a:solidFill>
              </a:rPr>
              <a:t>소출 </a:t>
            </a:r>
            <a:r>
              <a:rPr lang="ko-KR" altLang="en-US" sz="2900" dirty="0" err="1" smtClean="0">
                <a:solidFill>
                  <a:srgbClr val="7030A0"/>
                </a:solidFill>
              </a:rPr>
              <a:t>십분의</a:t>
            </a:r>
            <a:r>
              <a:rPr lang="ko-KR" altLang="en-US" sz="2900" dirty="0" smtClean="0">
                <a:solidFill>
                  <a:srgbClr val="7030A0"/>
                </a:solidFill>
              </a:rPr>
              <a:t> 일</a:t>
            </a:r>
            <a:r>
              <a:rPr lang="en-US" altLang="ko-KR" sz="2900" dirty="0" smtClean="0">
                <a:solidFill>
                  <a:srgbClr val="7030A0"/>
                </a:solidFill>
              </a:rPr>
              <a:t>, </a:t>
            </a:r>
            <a:r>
              <a:rPr lang="ko-KR" altLang="en-US" sz="2900" dirty="0" smtClean="0">
                <a:solidFill>
                  <a:srgbClr val="7030A0"/>
                </a:solidFill>
              </a:rPr>
              <a:t>소와 양</a:t>
            </a:r>
            <a:r>
              <a:rPr lang="en-US" altLang="ko-KR" sz="2900" dirty="0" smtClean="0">
                <a:solidFill>
                  <a:srgbClr val="7030A0"/>
                </a:solidFill>
              </a:rPr>
              <a:t> </a:t>
            </a:r>
            <a:r>
              <a:rPr lang="ko-KR" altLang="en-US" sz="2900" dirty="0" smtClean="0">
                <a:solidFill>
                  <a:srgbClr val="7030A0"/>
                </a:solidFill>
              </a:rPr>
              <a:t>맏배</a:t>
            </a:r>
            <a:r>
              <a:rPr lang="en-US" altLang="ko-KR" sz="2900" dirty="0" smtClean="0">
                <a:solidFill>
                  <a:srgbClr val="7030A0"/>
                </a:solidFill>
              </a:rPr>
              <a:t>, </a:t>
            </a:r>
            <a:r>
              <a:rPr lang="ko-KR" altLang="en-US" sz="2900" dirty="0" smtClean="0">
                <a:solidFill>
                  <a:srgbClr val="7030A0"/>
                </a:solidFill>
              </a:rPr>
              <a:t>곡식과 포도주 기름</a:t>
            </a:r>
            <a:r>
              <a:rPr lang="en-US" altLang="ko-KR" sz="2900" dirty="0" smtClean="0">
                <a:solidFill>
                  <a:srgbClr val="7030A0"/>
                </a:solidFill>
              </a:rPr>
              <a:t>-</a:t>
            </a:r>
            <a:r>
              <a:rPr lang="ko-KR" altLang="en-US" sz="2900" dirty="0" smtClean="0">
                <a:solidFill>
                  <a:srgbClr val="7030A0"/>
                </a:solidFill>
              </a:rPr>
              <a:t>돈으로도 바꾸어 가라</a:t>
            </a:r>
            <a:r>
              <a:rPr lang="en-US" altLang="ko-KR" sz="2900" dirty="0" smtClean="0">
                <a:solidFill>
                  <a:srgbClr val="7030A0"/>
                </a:solidFill>
              </a:rPr>
              <a:t>)</a:t>
            </a:r>
          </a:p>
          <a:p>
            <a:r>
              <a:rPr lang="ko-KR" altLang="en-US" sz="2900" dirty="0" smtClean="0"/>
              <a:t>축제일을 지켜라</a:t>
            </a:r>
            <a:r>
              <a:rPr lang="en-US" altLang="ko-KR" sz="2900" dirty="0" smtClean="0"/>
              <a:t>(</a:t>
            </a:r>
            <a:r>
              <a:rPr lang="ko-KR" altLang="en-US" sz="2900" dirty="0" err="1" smtClean="0"/>
              <a:t>파스카</a:t>
            </a:r>
            <a:r>
              <a:rPr lang="en-US" altLang="ko-KR" sz="2900" dirty="0" smtClean="0"/>
              <a:t>, </a:t>
            </a:r>
            <a:r>
              <a:rPr lang="ko-KR" altLang="en-US" sz="2900" dirty="0" err="1" smtClean="0"/>
              <a:t>주간절</a:t>
            </a:r>
            <a:r>
              <a:rPr lang="en-US" altLang="ko-KR" sz="2900" dirty="0" smtClean="0"/>
              <a:t>, </a:t>
            </a:r>
            <a:r>
              <a:rPr lang="ko-KR" altLang="en-US" sz="2900" dirty="0" err="1" smtClean="0"/>
              <a:t>초막절</a:t>
            </a:r>
            <a:r>
              <a:rPr lang="en-US" altLang="ko-KR" sz="2900" dirty="0" smtClean="0"/>
              <a:t>…)</a:t>
            </a:r>
            <a:endParaRPr lang="ko-KR" altLang="en-US" sz="29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신명기 핵심</a:t>
            </a:r>
            <a:r>
              <a:rPr lang="en-US" altLang="ko-KR" dirty="0" smtClean="0"/>
              <a:t>-</a:t>
            </a:r>
            <a:r>
              <a:rPr lang="ko-KR" altLang="en-US" dirty="0" smtClean="0"/>
              <a:t>법규</a:t>
            </a:r>
            <a:r>
              <a:rPr lang="en-US" altLang="ko-KR" dirty="0" smtClean="0"/>
              <a:t>(12-28</a:t>
            </a:r>
            <a:r>
              <a:rPr lang="ko-KR" altLang="en-US" dirty="0" smtClean="0"/>
              <a:t>장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3100" dirty="0" smtClean="0"/>
              <a:t>신명기</a:t>
            </a:r>
            <a:r>
              <a:rPr lang="en-US" altLang="ko-KR" sz="3100" dirty="0" smtClean="0"/>
              <a:t>-</a:t>
            </a:r>
            <a:r>
              <a:rPr lang="ko-KR" altLang="en-US" sz="3100" dirty="0" smtClean="0"/>
              <a:t>종교</a:t>
            </a:r>
            <a:r>
              <a:rPr lang="en-US" altLang="ko-KR" sz="3100" dirty="0" smtClean="0"/>
              <a:t>, </a:t>
            </a:r>
            <a:r>
              <a:rPr lang="ko-KR" altLang="en-US" sz="3100" dirty="0" smtClean="0"/>
              <a:t>사회</a:t>
            </a:r>
            <a:r>
              <a:rPr lang="en-US" altLang="ko-KR" sz="3100" dirty="0" smtClean="0"/>
              <a:t>, </a:t>
            </a:r>
            <a:r>
              <a:rPr lang="ko-KR" altLang="en-US" sz="3100" dirty="0" smtClean="0"/>
              <a:t>생활 전반 법규 집합체</a:t>
            </a:r>
            <a:endParaRPr lang="en-US" altLang="ko-KR" sz="3100" dirty="0" smtClean="0"/>
          </a:p>
          <a:p>
            <a:r>
              <a:rPr lang="ko-KR" altLang="en-US" sz="3100" dirty="0" smtClean="0"/>
              <a:t>재판관</a:t>
            </a:r>
            <a:r>
              <a:rPr lang="en-US" altLang="ko-KR" sz="3100" dirty="0" smtClean="0"/>
              <a:t>, </a:t>
            </a:r>
            <a:r>
              <a:rPr lang="ko-KR" altLang="en-US" sz="3100" dirty="0" smtClean="0"/>
              <a:t>왕</a:t>
            </a:r>
            <a:r>
              <a:rPr lang="en-US" altLang="ko-KR" sz="3100" dirty="0" smtClean="0"/>
              <a:t>, </a:t>
            </a:r>
            <a:r>
              <a:rPr lang="ko-KR" altLang="en-US" sz="3100" dirty="0" smtClean="0"/>
              <a:t>사제</a:t>
            </a:r>
            <a:r>
              <a:rPr lang="en-US" altLang="ko-KR" sz="3100" dirty="0" smtClean="0"/>
              <a:t>, </a:t>
            </a:r>
            <a:r>
              <a:rPr lang="ko-KR" altLang="en-US" sz="3100" dirty="0" smtClean="0"/>
              <a:t>예언자</a:t>
            </a:r>
            <a:r>
              <a:rPr lang="en-US" altLang="ko-KR" sz="3100" dirty="0" smtClean="0"/>
              <a:t>, </a:t>
            </a:r>
            <a:r>
              <a:rPr lang="ko-KR" altLang="en-US" sz="3100" dirty="0" smtClean="0"/>
              <a:t>백성 의무와 권리 </a:t>
            </a:r>
            <a:endParaRPr lang="en-US" altLang="ko-KR" sz="3100" dirty="0" smtClean="0"/>
          </a:p>
          <a:p>
            <a:r>
              <a:rPr lang="ko-KR" altLang="en-US" sz="3100" dirty="0" smtClean="0"/>
              <a:t>형법</a:t>
            </a:r>
            <a:r>
              <a:rPr lang="en-US" altLang="ko-KR" sz="3100" dirty="0" smtClean="0"/>
              <a:t>, </a:t>
            </a:r>
            <a:r>
              <a:rPr lang="ko-KR" altLang="en-US" sz="3100" dirty="0" smtClean="0"/>
              <a:t>사회법</a:t>
            </a:r>
            <a:r>
              <a:rPr lang="en-US" altLang="ko-KR" sz="3100" dirty="0" smtClean="0"/>
              <a:t>, </a:t>
            </a:r>
            <a:r>
              <a:rPr lang="ko-KR" altLang="en-US" sz="3100" dirty="0" smtClean="0"/>
              <a:t>윤리 규정 명시</a:t>
            </a:r>
            <a:endParaRPr lang="en-US" altLang="ko-KR" sz="3100" dirty="0" smtClean="0"/>
          </a:p>
          <a:p>
            <a:r>
              <a:rPr lang="ko-KR" altLang="en-US" sz="3100" dirty="0" smtClean="0"/>
              <a:t>성윤리</a:t>
            </a:r>
            <a:r>
              <a:rPr lang="en-US" altLang="ko-KR" sz="3100" dirty="0" smtClean="0"/>
              <a:t>, </a:t>
            </a:r>
            <a:r>
              <a:rPr lang="ko-KR" altLang="en-US" sz="3100" dirty="0" smtClean="0"/>
              <a:t>이웃 대한 의무</a:t>
            </a:r>
            <a:r>
              <a:rPr lang="en-US" altLang="ko-KR" sz="3100" dirty="0" smtClean="0"/>
              <a:t>, </a:t>
            </a:r>
            <a:r>
              <a:rPr lang="ko-KR" altLang="en-US" sz="3100" dirty="0" smtClean="0"/>
              <a:t>혼인</a:t>
            </a:r>
            <a:r>
              <a:rPr lang="en-US" altLang="ko-KR" sz="3100" dirty="0" smtClean="0"/>
              <a:t>, </a:t>
            </a:r>
            <a:r>
              <a:rPr lang="ko-KR" altLang="en-US" sz="3100" dirty="0" smtClean="0"/>
              <a:t>가정생활규정</a:t>
            </a:r>
            <a:endParaRPr lang="en-US" altLang="ko-KR" sz="3100" dirty="0" smtClean="0"/>
          </a:p>
          <a:p>
            <a:r>
              <a:rPr lang="ko-KR" altLang="en-US" sz="3100" dirty="0" smtClean="0"/>
              <a:t>맏물</a:t>
            </a:r>
            <a:r>
              <a:rPr lang="en-US" altLang="ko-KR" sz="3100" dirty="0" smtClean="0"/>
              <a:t>, </a:t>
            </a:r>
            <a:r>
              <a:rPr lang="ko-KR" altLang="en-US" sz="3100" dirty="0" smtClean="0"/>
              <a:t>십일조 명시</a:t>
            </a:r>
            <a:endParaRPr lang="en-US" altLang="ko-KR" sz="3100" dirty="0" smtClean="0"/>
          </a:p>
          <a:p>
            <a:r>
              <a:rPr lang="ko-KR" altLang="en-US" sz="3100" dirty="0" smtClean="0"/>
              <a:t>축복</a:t>
            </a:r>
            <a:r>
              <a:rPr lang="en-US" altLang="ko-KR" sz="3100" dirty="0" smtClean="0"/>
              <a:t>-</a:t>
            </a:r>
            <a:r>
              <a:rPr lang="ko-KR" altLang="en-US" sz="3100" dirty="0" smtClean="0"/>
              <a:t>하느님 말씀 듣고</a:t>
            </a:r>
            <a:r>
              <a:rPr lang="en-US" altLang="ko-KR" sz="3100" dirty="0" smtClean="0"/>
              <a:t>, </a:t>
            </a:r>
            <a:r>
              <a:rPr lang="ko-KR" altLang="en-US" sz="3100" dirty="0" smtClean="0"/>
              <a:t>계명 명심 실천하면</a:t>
            </a:r>
            <a:endParaRPr lang="en-US" altLang="ko-KR" sz="3100" dirty="0" smtClean="0"/>
          </a:p>
          <a:p>
            <a:r>
              <a:rPr lang="ko-KR" altLang="en-US" sz="3100" dirty="0" smtClean="0"/>
              <a:t>저주</a:t>
            </a:r>
            <a:r>
              <a:rPr lang="en-US" altLang="ko-KR" sz="3100" dirty="0" smtClean="0"/>
              <a:t>-</a:t>
            </a:r>
            <a:r>
              <a:rPr lang="ko-KR" altLang="en-US" sz="3100" dirty="0" smtClean="0"/>
              <a:t>하느님 </a:t>
            </a:r>
            <a:r>
              <a:rPr lang="ko-KR" altLang="en-US" sz="3100" dirty="0" err="1" smtClean="0"/>
              <a:t>말씀듣지</a:t>
            </a:r>
            <a:r>
              <a:rPr lang="ko-KR" altLang="en-US" sz="3100" dirty="0" smtClean="0"/>
              <a:t> 않고</a:t>
            </a:r>
            <a:r>
              <a:rPr lang="en-US" altLang="ko-KR" sz="3100" dirty="0" smtClean="0"/>
              <a:t>, </a:t>
            </a:r>
            <a:r>
              <a:rPr lang="ko-KR" altLang="en-US" sz="3100" dirty="0" smtClean="0"/>
              <a:t>계명</a:t>
            </a:r>
            <a:r>
              <a:rPr lang="en-US" altLang="ko-KR" sz="3100" dirty="0" smtClean="0"/>
              <a:t>, </a:t>
            </a:r>
            <a:r>
              <a:rPr lang="ko-KR" altLang="en-US" sz="3100" dirty="0" smtClean="0"/>
              <a:t>규정 불순종</a:t>
            </a:r>
            <a:endParaRPr lang="ko-KR" altLang="en-US" sz="31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신명기 규정</a:t>
            </a:r>
            <a:r>
              <a:rPr lang="en-US" altLang="ko-KR" dirty="0" smtClean="0"/>
              <a:t>(2)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525963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rgbClr val="7030A0"/>
                </a:solidFill>
              </a:rPr>
              <a:t>그 동안 주님께서 하신 일 보라</a:t>
            </a:r>
            <a:endParaRPr lang="en-US" altLang="ko-KR" sz="3200" dirty="0" smtClean="0">
              <a:solidFill>
                <a:srgbClr val="7030A0"/>
              </a:solidFill>
            </a:endParaRPr>
          </a:p>
          <a:p>
            <a:r>
              <a:rPr lang="ko-KR" altLang="en-US" sz="3200" dirty="0" smtClean="0"/>
              <a:t>이집트 파라오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그의 신하 앞에서</a:t>
            </a:r>
            <a:endParaRPr lang="en-US" altLang="ko-KR" sz="3200" dirty="0" smtClean="0"/>
          </a:p>
          <a:p>
            <a:r>
              <a:rPr lang="ko-KR" altLang="en-US" sz="3200" dirty="0" smtClean="0"/>
              <a:t>큰 시험 주었다</a:t>
            </a:r>
            <a:endParaRPr lang="en-US" altLang="ko-KR" sz="3200" dirty="0" smtClean="0"/>
          </a:p>
          <a:p>
            <a:r>
              <a:rPr lang="ko-KR" altLang="en-US" sz="3200" dirty="0" smtClean="0"/>
              <a:t>표징과 큰  기적</a:t>
            </a:r>
            <a:endParaRPr lang="en-US" altLang="ko-KR" sz="3200" dirty="0" smtClean="0"/>
          </a:p>
          <a:p>
            <a:r>
              <a:rPr lang="ko-KR" altLang="en-US" sz="3200" dirty="0" smtClean="0"/>
              <a:t>사십 년 동안 옷 해지지 않음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신은 떨어진 적 없음</a:t>
            </a:r>
            <a:endParaRPr lang="en-US" altLang="ko-KR" sz="3200" dirty="0" smtClean="0"/>
          </a:p>
          <a:p>
            <a:r>
              <a:rPr lang="ko-KR" altLang="en-US" sz="3200" dirty="0" smtClean="0"/>
              <a:t>이민족 전쟁에서 승리</a:t>
            </a:r>
            <a:endParaRPr lang="en-US" altLang="ko-KR" sz="3200" dirty="0" smtClean="0"/>
          </a:p>
          <a:p>
            <a:r>
              <a:rPr lang="ko-KR" altLang="en-US" sz="3200" dirty="0" smtClean="0"/>
              <a:t>땅을 분배 했다</a:t>
            </a:r>
            <a:r>
              <a:rPr lang="en-US" altLang="ko-KR" sz="3200" dirty="0" smtClean="0"/>
              <a:t>.</a:t>
            </a:r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이스라엘이 계약 준수이유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/>
              <a:t>축복과 저주가 내린다</a:t>
            </a:r>
            <a:r>
              <a:rPr lang="en-US" altLang="ko-KR" sz="3200" dirty="0" smtClean="0"/>
              <a:t>.</a:t>
            </a:r>
          </a:p>
          <a:p>
            <a:r>
              <a:rPr lang="ko-KR" altLang="en-US" sz="3200" dirty="0" smtClean="0">
                <a:solidFill>
                  <a:srgbClr val="7030A0"/>
                </a:solidFill>
              </a:rPr>
              <a:t>돌아오라</a:t>
            </a:r>
            <a:r>
              <a:rPr lang="en-US" altLang="ko-KR" sz="3200" dirty="0" smtClean="0">
                <a:solidFill>
                  <a:srgbClr val="7030A0"/>
                </a:solidFill>
              </a:rPr>
              <a:t>.</a:t>
            </a:r>
            <a:r>
              <a:rPr lang="en-US" altLang="ko-KR" sz="3200" dirty="0" smtClean="0"/>
              <a:t> </a:t>
            </a:r>
            <a:r>
              <a:rPr lang="ko-KR" altLang="en-US" sz="3200" dirty="0" smtClean="0"/>
              <a:t>마음속으로 뉘우치고</a:t>
            </a:r>
            <a:endParaRPr lang="en-US" altLang="ko-KR" sz="3200" dirty="0" smtClean="0"/>
          </a:p>
          <a:p>
            <a:r>
              <a:rPr lang="ko-KR" altLang="en-US" sz="3200" dirty="0" smtClean="0"/>
              <a:t>하느님께 돌아와</a:t>
            </a:r>
            <a:endParaRPr lang="en-US" altLang="ko-KR" sz="3200" dirty="0" smtClean="0"/>
          </a:p>
          <a:p>
            <a:r>
              <a:rPr lang="ko-KR" altLang="en-US" sz="3200" dirty="0" smtClean="0"/>
              <a:t>마음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정신을 다하여</a:t>
            </a:r>
            <a:endParaRPr lang="en-US" altLang="ko-KR" sz="3200" dirty="0" smtClean="0"/>
          </a:p>
          <a:p>
            <a:r>
              <a:rPr lang="ko-KR" altLang="en-US" sz="3200" dirty="0" smtClean="0">
                <a:solidFill>
                  <a:srgbClr val="7030A0"/>
                </a:solidFill>
              </a:rPr>
              <a:t>그분의 말씀을 들으면</a:t>
            </a:r>
            <a:endParaRPr lang="en-US" altLang="ko-KR" sz="3200" dirty="0" smtClean="0">
              <a:solidFill>
                <a:srgbClr val="7030A0"/>
              </a:solidFill>
            </a:endParaRPr>
          </a:p>
          <a:p>
            <a:r>
              <a:rPr lang="ko-KR" altLang="en-US" sz="3200" dirty="0" smtClean="0"/>
              <a:t>운명을 되돌려 주실 것이다</a:t>
            </a:r>
            <a:r>
              <a:rPr lang="en-US" altLang="ko-KR" sz="3200" dirty="0" smtClean="0"/>
              <a:t>.</a:t>
            </a:r>
          </a:p>
          <a:p>
            <a:r>
              <a:rPr lang="ko-KR" altLang="en-US" sz="3200" dirty="0" smtClean="0"/>
              <a:t>땅을 찾아 다시 모아 드릴 것이다</a:t>
            </a:r>
            <a:r>
              <a:rPr lang="en-US" altLang="ko-KR" sz="3200" dirty="0" smtClean="0"/>
              <a:t>.(</a:t>
            </a:r>
            <a:r>
              <a:rPr lang="ko-KR" altLang="en-US" sz="3200" dirty="0" smtClean="0"/>
              <a:t>신명</a:t>
            </a:r>
            <a:r>
              <a:rPr lang="en-US" altLang="ko-KR" sz="3200" dirty="0" smtClean="0"/>
              <a:t>30,1-3)</a:t>
            </a:r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이스라엘</a:t>
            </a:r>
            <a:r>
              <a:rPr lang="en-US" altLang="ko-KR" dirty="0" smtClean="0"/>
              <a:t>!</a:t>
            </a:r>
            <a:r>
              <a:rPr lang="ko-KR" altLang="en-US" dirty="0" smtClean="0"/>
              <a:t> 돌아오라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000" dirty="0" smtClean="0"/>
              <a:t>모세는 율법</a:t>
            </a:r>
            <a:r>
              <a:rPr lang="en-US" altLang="ko-KR" sz="3000" dirty="0" smtClean="0"/>
              <a:t>-&gt;</a:t>
            </a:r>
            <a:r>
              <a:rPr lang="ko-KR" altLang="en-US" sz="3000" dirty="0" err="1" smtClean="0"/>
              <a:t>레위자손과</a:t>
            </a:r>
            <a:r>
              <a:rPr lang="ko-KR" altLang="en-US" sz="3000" dirty="0" smtClean="0"/>
              <a:t> 이스라엘 원로들에게 줌</a:t>
            </a:r>
            <a:r>
              <a:rPr lang="en-US" altLang="ko-KR" sz="3000" dirty="0" smtClean="0"/>
              <a:t>. </a:t>
            </a:r>
          </a:p>
          <a:p>
            <a:r>
              <a:rPr lang="ko-KR" altLang="en-US" sz="3000" dirty="0" smtClean="0"/>
              <a:t>일곱 해마다 율법을 읽어라</a:t>
            </a:r>
            <a:endParaRPr lang="en-US" altLang="ko-KR" sz="3000" dirty="0" smtClean="0"/>
          </a:p>
          <a:p>
            <a:r>
              <a:rPr lang="ko-KR" altLang="en-US" sz="3000" dirty="0" smtClean="0">
                <a:solidFill>
                  <a:srgbClr val="7030A0"/>
                </a:solidFill>
              </a:rPr>
              <a:t>율법</a:t>
            </a:r>
            <a:r>
              <a:rPr lang="en-US" altLang="ko-KR" sz="3000" dirty="0" smtClean="0">
                <a:solidFill>
                  <a:srgbClr val="7030A0"/>
                </a:solidFill>
              </a:rPr>
              <a:t>-</a:t>
            </a:r>
            <a:r>
              <a:rPr lang="ko-KR" altLang="en-US" sz="3000" dirty="0" smtClean="0">
                <a:solidFill>
                  <a:srgbClr val="7030A0"/>
                </a:solidFill>
              </a:rPr>
              <a:t>생명</a:t>
            </a:r>
            <a:r>
              <a:rPr lang="en-US" altLang="ko-KR" sz="3000" dirty="0" smtClean="0">
                <a:solidFill>
                  <a:srgbClr val="7030A0"/>
                </a:solidFill>
              </a:rPr>
              <a:t>. </a:t>
            </a:r>
            <a:r>
              <a:rPr lang="ko-KR" altLang="en-US" sz="3000" dirty="0" smtClean="0">
                <a:solidFill>
                  <a:srgbClr val="7030A0"/>
                </a:solidFill>
              </a:rPr>
              <a:t>유일한 원천</a:t>
            </a:r>
            <a:r>
              <a:rPr lang="en-US" altLang="ko-KR" sz="3000" dirty="0" smtClean="0">
                <a:solidFill>
                  <a:srgbClr val="7030A0"/>
                </a:solidFill>
              </a:rPr>
              <a:t>-&gt;</a:t>
            </a:r>
            <a:r>
              <a:rPr lang="ko-KR" altLang="en-US" sz="3000" dirty="0" smtClean="0">
                <a:solidFill>
                  <a:srgbClr val="7030A0"/>
                </a:solidFill>
              </a:rPr>
              <a:t>간직</a:t>
            </a:r>
            <a:r>
              <a:rPr lang="en-US" altLang="ko-KR" sz="3000" dirty="0" smtClean="0">
                <a:solidFill>
                  <a:srgbClr val="7030A0"/>
                </a:solidFill>
              </a:rPr>
              <a:t>, </a:t>
            </a:r>
            <a:r>
              <a:rPr lang="ko-KR" altLang="en-US" sz="3000" dirty="0" smtClean="0">
                <a:solidFill>
                  <a:srgbClr val="7030A0"/>
                </a:solidFill>
              </a:rPr>
              <a:t>명심</a:t>
            </a:r>
            <a:r>
              <a:rPr lang="en-US" altLang="ko-KR" sz="3000" dirty="0" smtClean="0">
                <a:solidFill>
                  <a:srgbClr val="7030A0"/>
                </a:solidFill>
              </a:rPr>
              <a:t>, </a:t>
            </a:r>
            <a:r>
              <a:rPr lang="ko-KR" altLang="en-US" sz="3000" dirty="0" smtClean="0">
                <a:solidFill>
                  <a:srgbClr val="7030A0"/>
                </a:solidFill>
              </a:rPr>
              <a:t>실천</a:t>
            </a:r>
            <a:r>
              <a:rPr lang="en-US" altLang="ko-KR" sz="3000" dirty="0" smtClean="0">
                <a:solidFill>
                  <a:srgbClr val="7030A0"/>
                </a:solidFill>
              </a:rPr>
              <a:t>, </a:t>
            </a:r>
            <a:r>
              <a:rPr lang="ko-KR" altLang="en-US" sz="3000" dirty="0" smtClean="0">
                <a:solidFill>
                  <a:srgbClr val="7030A0"/>
                </a:solidFill>
              </a:rPr>
              <a:t>땅에서 오래 삶</a:t>
            </a:r>
            <a:endParaRPr lang="en-US" altLang="ko-KR" sz="3000" dirty="0" smtClean="0">
              <a:solidFill>
                <a:srgbClr val="7030A0"/>
              </a:solidFill>
            </a:endParaRPr>
          </a:p>
          <a:p>
            <a:r>
              <a:rPr lang="ko-KR" altLang="en-US" sz="3000" dirty="0" smtClean="0"/>
              <a:t>주님</a:t>
            </a:r>
            <a:r>
              <a:rPr lang="en-US" altLang="ko-KR" sz="3000" dirty="0" smtClean="0"/>
              <a:t>-&gt;</a:t>
            </a:r>
            <a:r>
              <a:rPr lang="ko-KR" altLang="en-US" sz="3000" dirty="0" smtClean="0"/>
              <a:t>모세에게 백성에게 노래 가르치라</a:t>
            </a:r>
            <a:r>
              <a:rPr lang="en-US" altLang="ko-KR" sz="3000" dirty="0" smtClean="0"/>
              <a:t>.</a:t>
            </a:r>
          </a:p>
          <a:p>
            <a:r>
              <a:rPr lang="ko-KR" altLang="en-US" sz="3000" dirty="0" smtClean="0"/>
              <a:t>모세노래</a:t>
            </a:r>
            <a:r>
              <a:rPr lang="en-US" altLang="ko-KR" sz="3000" dirty="0" smtClean="0"/>
              <a:t>-</a:t>
            </a:r>
            <a:r>
              <a:rPr lang="ko-KR" altLang="en-US" sz="3000" dirty="0" smtClean="0"/>
              <a:t>하느님 찬양</a:t>
            </a:r>
            <a:r>
              <a:rPr lang="en-US" altLang="ko-KR" sz="3000" dirty="0" smtClean="0"/>
              <a:t>. </a:t>
            </a:r>
            <a:r>
              <a:rPr lang="ko-KR" altLang="en-US" sz="3000" dirty="0" smtClean="0"/>
              <a:t>백성배반 경고노래</a:t>
            </a:r>
            <a:endParaRPr lang="en-US" altLang="ko-KR" sz="3000" dirty="0" smtClean="0"/>
          </a:p>
          <a:p>
            <a:r>
              <a:rPr lang="ko-KR" altLang="en-US" sz="3000" dirty="0" smtClean="0"/>
              <a:t>모세</a:t>
            </a:r>
            <a:r>
              <a:rPr lang="en-US" altLang="ko-KR" sz="3000" dirty="0" smtClean="0"/>
              <a:t>-</a:t>
            </a:r>
            <a:r>
              <a:rPr lang="ko-KR" altLang="en-US" sz="3000" dirty="0" err="1" smtClean="0"/>
              <a:t>느보산</a:t>
            </a:r>
            <a:r>
              <a:rPr lang="ko-KR" altLang="en-US" sz="3000" dirty="0" smtClean="0"/>
              <a:t> 축복</a:t>
            </a:r>
            <a:r>
              <a:rPr lang="en-US" altLang="ko-KR" sz="3000" dirty="0" smtClean="0"/>
              <a:t>. </a:t>
            </a:r>
            <a:r>
              <a:rPr lang="ko-KR" altLang="en-US" sz="3000" dirty="0" smtClean="0"/>
              <a:t>못 들어감</a:t>
            </a:r>
            <a:r>
              <a:rPr lang="en-US" altLang="ko-KR" sz="3000" dirty="0" smtClean="0"/>
              <a:t>. </a:t>
            </a:r>
            <a:r>
              <a:rPr lang="ko-KR" altLang="en-US" sz="3000" dirty="0" err="1" smtClean="0"/>
              <a:t>모압</a:t>
            </a:r>
            <a:r>
              <a:rPr lang="ko-KR" altLang="en-US" sz="3000" dirty="0" smtClean="0"/>
              <a:t> 죽음</a:t>
            </a:r>
            <a:endParaRPr lang="en-US" altLang="ko-KR" sz="3000" dirty="0" smtClean="0"/>
          </a:p>
          <a:p>
            <a:r>
              <a:rPr lang="en-US" altLang="ko-KR" sz="3000" dirty="0" smtClean="0">
                <a:solidFill>
                  <a:srgbClr val="7030A0"/>
                </a:solidFill>
              </a:rPr>
              <a:t>120</a:t>
            </a:r>
            <a:r>
              <a:rPr lang="ko-KR" altLang="en-US" sz="3000" dirty="0" smtClean="0">
                <a:solidFill>
                  <a:srgbClr val="7030A0"/>
                </a:solidFill>
              </a:rPr>
              <a:t>세</a:t>
            </a:r>
            <a:r>
              <a:rPr lang="en-US" altLang="ko-KR" sz="3000" dirty="0" smtClean="0">
                <a:solidFill>
                  <a:srgbClr val="7030A0"/>
                </a:solidFill>
              </a:rPr>
              <a:t>. </a:t>
            </a:r>
            <a:r>
              <a:rPr lang="ko-KR" altLang="en-US" sz="3000" dirty="0" smtClean="0">
                <a:solidFill>
                  <a:srgbClr val="7030A0"/>
                </a:solidFill>
              </a:rPr>
              <a:t>눈이 밝고</a:t>
            </a:r>
            <a:r>
              <a:rPr lang="en-US" altLang="ko-KR" sz="3000" dirty="0" smtClean="0">
                <a:solidFill>
                  <a:srgbClr val="7030A0"/>
                </a:solidFill>
              </a:rPr>
              <a:t> </a:t>
            </a:r>
            <a:r>
              <a:rPr lang="ko-KR" altLang="en-US" sz="3000" dirty="0" smtClean="0">
                <a:solidFill>
                  <a:srgbClr val="7030A0"/>
                </a:solidFill>
              </a:rPr>
              <a:t>기력 좋았음</a:t>
            </a:r>
            <a:r>
              <a:rPr lang="en-US" altLang="ko-KR" sz="3000" dirty="0" smtClean="0">
                <a:solidFill>
                  <a:srgbClr val="7030A0"/>
                </a:solidFill>
              </a:rPr>
              <a:t>.</a:t>
            </a:r>
            <a:endParaRPr lang="ko-KR" altLang="en-US" sz="3000" dirty="0">
              <a:solidFill>
                <a:srgbClr val="7030A0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율법가르침</a:t>
            </a:r>
            <a:r>
              <a:rPr lang="en-US" altLang="ko-KR" dirty="0" smtClean="0"/>
              <a:t>(31-34</a:t>
            </a:r>
            <a:r>
              <a:rPr lang="ko-KR" altLang="en-US" dirty="0" smtClean="0"/>
              <a:t>장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3000" dirty="0" smtClean="0"/>
              <a:t>계약문서</a:t>
            </a:r>
            <a:endParaRPr lang="en-US" altLang="ko-KR" sz="3000" dirty="0" smtClean="0"/>
          </a:p>
          <a:p>
            <a:r>
              <a:rPr lang="ko-KR" altLang="en-US" sz="3000" dirty="0" smtClean="0"/>
              <a:t>출애굽 통해 하느님 개입으로 해방</a:t>
            </a:r>
            <a:r>
              <a:rPr lang="en-US" altLang="ko-KR" sz="3000" dirty="0" smtClean="0"/>
              <a:t>, </a:t>
            </a:r>
            <a:r>
              <a:rPr lang="ko-KR" altLang="en-US" sz="3000" dirty="0" err="1" smtClean="0"/>
              <a:t>시나이산</a:t>
            </a:r>
            <a:r>
              <a:rPr lang="ko-KR" altLang="en-US" sz="3000" dirty="0" smtClean="0"/>
              <a:t> 에서 새로운 계약을 맺었다</a:t>
            </a:r>
            <a:r>
              <a:rPr lang="en-US" altLang="ko-KR" sz="3000" dirty="0" smtClean="0"/>
              <a:t>.</a:t>
            </a:r>
          </a:p>
          <a:p>
            <a:r>
              <a:rPr lang="ko-KR" altLang="en-US" sz="3000" dirty="0" smtClean="0"/>
              <a:t>중개자 모세</a:t>
            </a:r>
            <a:r>
              <a:rPr lang="en-US" altLang="ko-KR" sz="3000" dirty="0" smtClean="0"/>
              <a:t>-</a:t>
            </a:r>
            <a:r>
              <a:rPr lang="ko-KR" altLang="en-US" sz="3000" dirty="0" smtClean="0"/>
              <a:t>계약문서 완성</a:t>
            </a:r>
            <a:endParaRPr lang="en-US" altLang="ko-KR" sz="3000" dirty="0" smtClean="0"/>
          </a:p>
          <a:p>
            <a:r>
              <a:rPr lang="ko-KR" altLang="en-US" sz="3000" dirty="0" smtClean="0"/>
              <a:t>계약의 근원은 </a:t>
            </a:r>
            <a:r>
              <a:rPr lang="en-US" altLang="ko-KR" sz="3000" dirty="0" smtClean="0"/>
              <a:t>‘</a:t>
            </a:r>
            <a:r>
              <a:rPr lang="ko-KR" altLang="en-US" sz="3000" dirty="0" smtClean="0"/>
              <a:t>사랑</a:t>
            </a:r>
            <a:r>
              <a:rPr lang="en-US" altLang="ko-KR" sz="3000" dirty="0" smtClean="0"/>
              <a:t>’</a:t>
            </a:r>
            <a:r>
              <a:rPr lang="ko-KR" altLang="en-US" sz="3000" dirty="0" smtClean="0"/>
              <a:t>이다</a:t>
            </a:r>
            <a:r>
              <a:rPr lang="en-US" altLang="ko-KR" sz="3000" dirty="0" smtClean="0"/>
              <a:t>&lt;-</a:t>
            </a:r>
            <a:r>
              <a:rPr lang="ko-KR" altLang="en-US" sz="3000" dirty="0" smtClean="0"/>
              <a:t>하느님 사랑 </a:t>
            </a:r>
            <a:endParaRPr lang="en-US" altLang="ko-KR" sz="3000" dirty="0" smtClean="0"/>
          </a:p>
          <a:p>
            <a:r>
              <a:rPr lang="ko-KR" altLang="en-US" sz="3000" dirty="0" smtClean="0"/>
              <a:t>계약 공동체는 계약의 특별규정</a:t>
            </a:r>
            <a:r>
              <a:rPr lang="en-US" altLang="ko-KR" sz="3000" dirty="0" smtClean="0"/>
              <a:t>(</a:t>
            </a:r>
            <a:r>
              <a:rPr lang="ko-KR" altLang="en-US" sz="3000" dirty="0" smtClean="0"/>
              <a:t>성소</a:t>
            </a:r>
            <a:r>
              <a:rPr lang="en-US" altLang="ko-KR" sz="3000" dirty="0" smtClean="0"/>
              <a:t>, </a:t>
            </a:r>
            <a:r>
              <a:rPr lang="ko-KR" altLang="en-US" sz="3000" dirty="0" smtClean="0"/>
              <a:t>우상숭배</a:t>
            </a:r>
            <a:r>
              <a:rPr lang="en-US" altLang="ko-KR" sz="3000" dirty="0" smtClean="0"/>
              <a:t>, </a:t>
            </a:r>
            <a:r>
              <a:rPr lang="ko-KR" altLang="en-US" sz="3000" dirty="0" smtClean="0"/>
              <a:t>절기</a:t>
            </a:r>
            <a:r>
              <a:rPr lang="en-US" altLang="ko-KR" sz="3000" dirty="0" smtClean="0"/>
              <a:t>..</a:t>
            </a:r>
            <a:r>
              <a:rPr lang="ko-KR" altLang="en-US" sz="3000" dirty="0" smtClean="0"/>
              <a:t> 등</a:t>
            </a:r>
            <a:r>
              <a:rPr lang="en-US" altLang="ko-KR" sz="3000" dirty="0" smtClean="0"/>
              <a:t>)</a:t>
            </a:r>
            <a:r>
              <a:rPr lang="ko-KR" altLang="en-US" sz="3000" dirty="0" smtClean="0"/>
              <a:t>을 지켜야 한다</a:t>
            </a:r>
            <a:r>
              <a:rPr lang="en-US" altLang="ko-KR" sz="3000" dirty="0" smtClean="0"/>
              <a:t>. </a:t>
            </a:r>
            <a:r>
              <a:rPr lang="ko-KR" altLang="en-US" sz="3000" dirty="0" smtClean="0"/>
              <a:t>개인은 공동체 삶 전체 구성한다</a:t>
            </a:r>
            <a:r>
              <a:rPr lang="en-US" altLang="ko-KR" sz="3000" dirty="0" smtClean="0"/>
              <a:t>.</a:t>
            </a:r>
          </a:p>
          <a:p>
            <a:r>
              <a:rPr lang="ko-KR" altLang="en-US" sz="3000" dirty="0" smtClean="0"/>
              <a:t>축복과 저주</a:t>
            </a:r>
            <a:r>
              <a:rPr lang="en-US" altLang="ko-KR" sz="3000" dirty="0" smtClean="0"/>
              <a:t>-</a:t>
            </a:r>
            <a:r>
              <a:rPr lang="ko-KR" altLang="en-US" sz="3000" dirty="0" smtClean="0"/>
              <a:t>순종은 생명과 약속의 땅 소유</a:t>
            </a:r>
            <a:endParaRPr lang="ko-KR" altLang="en-US" sz="30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신학사상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장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광장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광장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384</TotalTime>
  <Words>1315</Words>
  <Application>Microsoft Office PowerPoint</Application>
  <PresentationFormat>화면 슬라이드 쇼(4:3)</PresentationFormat>
  <Paragraphs>182</Paragraphs>
  <Slides>29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29</vt:i4>
      </vt:variant>
    </vt:vector>
  </HeadingPairs>
  <TitlesOfParts>
    <vt:vector size="30" baseType="lpstr">
      <vt:lpstr>광장</vt:lpstr>
      <vt:lpstr>민수기(民數記)</vt:lpstr>
      <vt:lpstr>어원</vt:lpstr>
      <vt:lpstr>민수기 줄거리</vt:lpstr>
      <vt:lpstr>주제와 열 두지파</vt:lpstr>
      <vt:lpstr>성막 과 주변</vt:lpstr>
      <vt:lpstr>성막과 열두 지파</vt:lpstr>
      <vt:lpstr>탈출방랑 경로</vt:lpstr>
      <vt:lpstr>문헌</vt:lpstr>
      <vt:lpstr>여정, 성막준비(1-10장)</vt:lpstr>
      <vt:lpstr>여정내용</vt:lpstr>
      <vt:lpstr>반란.시나이-모압평원(10-22장)</vt:lpstr>
      <vt:lpstr>모압평원(2)</vt:lpstr>
      <vt:lpstr>모압평원, 영토분배 지침(22-36장)</vt:lpstr>
      <vt:lpstr>민수기신학(성품, 약속의 땅, 백성)</vt:lpstr>
      <vt:lpstr>슬라이드 15</vt:lpstr>
      <vt:lpstr>신명기</vt:lpstr>
      <vt:lpstr>신명기 저자</vt:lpstr>
      <vt:lpstr>주제 중심사상</vt:lpstr>
      <vt:lpstr>하느님 백성-이스라엘</vt:lpstr>
      <vt:lpstr>문헌</vt:lpstr>
      <vt:lpstr>신명기 문체</vt:lpstr>
      <vt:lpstr>서론 연설(1-11장)</vt:lpstr>
      <vt:lpstr>서론(2)</vt:lpstr>
      <vt:lpstr>신명기 핵심-법규(12-28장)</vt:lpstr>
      <vt:lpstr>신명기 규정(2)</vt:lpstr>
      <vt:lpstr>이스라엘이 계약 준수이유?</vt:lpstr>
      <vt:lpstr>이스라엘! 돌아오라</vt:lpstr>
      <vt:lpstr>결론, 율법가르침(31-34장)</vt:lpstr>
      <vt:lpstr>신학사상</vt:lpstr>
    </vt:vector>
  </TitlesOfParts>
  <Company>NEX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민수기(民數記)</dc:title>
  <dc:creator>Digital NEX</dc:creator>
  <cp:lastModifiedBy>lee</cp:lastModifiedBy>
  <cp:revision>43</cp:revision>
  <dcterms:created xsi:type="dcterms:W3CDTF">2013-03-19T02:40:23Z</dcterms:created>
  <dcterms:modified xsi:type="dcterms:W3CDTF">2016-01-31T15:15:29Z</dcterms:modified>
</cp:coreProperties>
</file>