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2" y="-4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85800" y="1143000"/>
            <a:ext cx="7772400" cy="4572000"/>
            <a:chOff x="1371600" y="1143000"/>
            <a:chExt cx="7772400" cy="5715000"/>
          </a:xfrm>
          <a:effectLst>
            <a:reflection blurRad="6350" stA="50000" endA="300" endPos="15500" dist="50800" dir="5400000" sy="-100000" algn="bl" rotWithShape="0"/>
          </a:effectLst>
        </p:grpSpPr>
        <p:sp>
          <p:nvSpPr>
            <p:cNvPr id="8" name="Rectangle 7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676401"/>
            <a:ext cx="6400800" cy="1924050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80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39737"/>
            <a:ext cx="6400800" cy="1522862"/>
          </a:xfrm>
        </p:spPr>
        <p:txBody>
          <a:bodyPr vert="horz" lIns="91440" tIns="45720" rIns="91440" bIns="45720" rtlCol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31750" prstMaterial="metal">
              <a:bevelT w="25400" h="12700" prst="softRound"/>
            </a:sp3d>
          </a:bodyPr>
          <a:lstStyle>
            <a:lvl1pPr marL="0" indent="0" algn="ctr" defTabSz="914400" rtl="0" eaLnBrk="1" latinLnBrk="0" hangingPunct="1">
              <a:spcBef>
                <a:spcPts val="1500"/>
              </a:spcBef>
              <a:buClr>
                <a:schemeClr val="bg1">
                  <a:lumMod val="65000"/>
                </a:schemeClr>
              </a:buClr>
              <a:buSzPct val="80000"/>
              <a:buFont typeface="Wingdings 2" pitchFamily="18" charset="2"/>
              <a:buNone/>
              <a:defRPr sz="2000" b="0" kern="120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7400" y="6574536"/>
            <a:ext cx="2133600" cy="274320"/>
          </a:xfrm>
        </p:spPr>
        <p:txBody>
          <a:bodyPr/>
          <a:lstStyle/>
          <a:p>
            <a:fld id="{781C648F-3878-4FDB-960C-D9E450421B72}" type="datetimeFigureOut">
              <a:rPr lang="ko-KR" altLang="en-US" smtClean="0"/>
              <a:pPr/>
              <a:t>2008-11-23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43000" y="6574536"/>
            <a:ext cx="2895600" cy="27432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78240" y="6574536"/>
            <a:ext cx="365760" cy="274320"/>
          </a:xfrm>
        </p:spPr>
        <p:txBody>
          <a:bodyPr/>
          <a:lstStyle/>
          <a:p>
            <a:fld id="{609057A2-BBC5-493D-BBBD-F135D7A2AE52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2286000" y="3794763"/>
            <a:ext cx="4572000" cy="1588"/>
          </a:xfrm>
          <a:prstGeom prst="line">
            <a:avLst/>
          </a:prstGeom>
          <a:ln w="28575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48F-3878-4FDB-960C-D9E450421B72}" type="datetimeFigureOut">
              <a:rPr lang="ko-KR" altLang="en-US" smtClean="0"/>
              <a:pPr/>
              <a:t>2008-11-23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057A2-BBC5-493D-BBBD-F135D7A2AE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1"/>
          <p:cNvGrpSpPr/>
          <p:nvPr/>
        </p:nvGrpSpPr>
        <p:grpSpPr>
          <a:xfrm>
            <a:off x="0" y="1143000"/>
            <a:ext cx="7772400" cy="2743200"/>
            <a:chOff x="0" y="1143000"/>
            <a:chExt cx="7772400" cy="2743200"/>
          </a:xfrm>
        </p:grpSpPr>
        <p:sp>
          <p:nvSpPr>
            <p:cNvPr id="9" name="Rectangle 8"/>
            <p:cNvSpPr/>
            <p:nvPr/>
          </p:nvSpPr>
          <p:spPr>
            <a:xfrm>
              <a:off x="0" y="1143000"/>
              <a:ext cx="7772400" cy="27432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0" y="1371600"/>
              <a:ext cx="7543800" cy="2286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0" y="1600200"/>
              <a:ext cx="7315200" cy="1828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600200"/>
            <a:ext cx="6858000" cy="1143000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 cap="none" baseline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2756848"/>
            <a:ext cx="6858000" cy="640080"/>
          </a:xfrm>
        </p:spPr>
        <p:txBody>
          <a:bodyPr vert="horz" lIns="91440" tIns="45720" rIns="91440" bIns="45720" rtlCol="0" anchor="t" anchorCtr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31750" prstMaterial="metal">
              <a:bevelT w="25400" h="12700" prst="softRound"/>
            </a:sp3d>
          </a:bodyPr>
          <a:lstStyle>
            <a:lvl1pPr marL="0" indent="0">
              <a:buNone/>
              <a:defRPr sz="1600" b="0" kern="120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spcBef>
                <a:spcPts val="1500"/>
              </a:spcBef>
              <a:buClr>
                <a:schemeClr val="bg1">
                  <a:lumMod val="65000"/>
                </a:schemeClr>
              </a:buClr>
              <a:buSzPct val="80000"/>
              <a:buFont typeface="Wingdings 2" pitchFamily="18" charset="2"/>
              <a:buNone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953000" y="6574536"/>
            <a:ext cx="2133600" cy="274320"/>
          </a:xfrm>
        </p:spPr>
        <p:txBody>
          <a:bodyPr/>
          <a:lstStyle/>
          <a:p>
            <a:fld id="{781C648F-3878-4FDB-960C-D9E450421B72}" type="datetimeFigureOut">
              <a:rPr lang="ko-KR" altLang="en-US" smtClean="0"/>
              <a:pPr/>
              <a:t>2008-11-23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" y="6574536"/>
            <a:ext cx="2895600" cy="27432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78240" y="6574536"/>
            <a:ext cx="365760" cy="274320"/>
          </a:xfrm>
        </p:spPr>
        <p:txBody>
          <a:bodyPr/>
          <a:lstStyle/>
          <a:p>
            <a:fld id="{609057A2-BBC5-493D-BBBD-F135D7A2AE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57400" y="1828800"/>
            <a:ext cx="3108960" cy="454470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76536" y="1828800"/>
            <a:ext cx="3108960" cy="454470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48F-3878-4FDB-960C-D9E450421B72}" type="datetimeFigureOut">
              <a:rPr lang="ko-KR" altLang="en-US" smtClean="0"/>
              <a:pPr/>
              <a:t>2008-11-23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057A2-BBC5-493D-BBBD-F135D7A2AE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46288" y="1825934"/>
            <a:ext cx="3108960" cy="639762"/>
          </a:xfrm>
        </p:spPr>
        <p:txBody>
          <a:bodyPr anchor="b">
            <a:norm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46288" y="2667000"/>
            <a:ext cx="3108960" cy="3720152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92103" y="1825934"/>
            <a:ext cx="3108960" cy="639762"/>
          </a:xfrm>
        </p:spPr>
        <p:txBody>
          <a:bodyPr anchor="b">
            <a:norm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92103" y="2667000"/>
            <a:ext cx="3108960" cy="3720152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48F-3878-4FDB-960C-D9E450421B72}" type="datetimeFigureOut">
              <a:rPr lang="ko-KR" altLang="en-US" smtClean="0"/>
              <a:pPr/>
              <a:t>2008-11-23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057A2-BBC5-493D-BBBD-F135D7A2AE52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0" name="Straight Connector 9"/>
          <p:cNvCxnSpPr/>
          <p:nvPr/>
        </p:nvCxnSpPr>
        <p:spPr>
          <a:xfrm rot="10800000">
            <a:off x="2071048" y="2548267"/>
            <a:ext cx="6400800" cy="1588"/>
          </a:xfrm>
          <a:prstGeom prst="line">
            <a:avLst/>
          </a:prstGeom>
          <a:ln w="28575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48F-3878-4FDB-960C-D9E450421B72}" type="datetimeFigureOut">
              <a:rPr lang="ko-KR" altLang="en-US" smtClean="0"/>
              <a:pPr/>
              <a:t>2008-11-23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057A2-BBC5-493D-BBBD-F135D7A2AE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1"/>
          <p:cNvGrpSpPr/>
          <p:nvPr/>
        </p:nvGrpSpPr>
        <p:grpSpPr>
          <a:xfrm>
            <a:off x="0" y="0"/>
            <a:ext cx="9144000" cy="6400800"/>
            <a:chOff x="0" y="457200"/>
            <a:chExt cx="9144000" cy="6400800"/>
          </a:xfrm>
          <a:effectLst>
            <a:reflection blurRad="6350" stA="50000" endA="300" endPos="6000" dist="50800" dir="5400000" sy="-100000" algn="bl" rotWithShape="0"/>
          </a:effectLst>
        </p:grpSpPr>
        <p:sp>
          <p:nvSpPr>
            <p:cNvPr id="11" name="Rectangle 10"/>
            <p:cNvSpPr/>
            <p:nvPr/>
          </p:nvSpPr>
          <p:spPr>
            <a:xfrm>
              <a:off x="0" y="457200"/>
              <a:ext cx="9144000" cy="6400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228600" y="685800"/>
              <a:ext cx="8686800" cy="61722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457200" y="914400"/>
              <a:ext cx="8229600" cy="5943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9144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1430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867400" y="6574536"/>
            <a:ext cx="2133600" cy="274320"/>
          </a:xfrm>
        </p:spPr>
        <p:txBody>
          <a:bodyPr/>
          <a:lstStyle/>
          <a:p>
            <a:fld id="{781C648F-3878-4FDB-960C-D9E450421B72}" type="datetimeFigureOut">
              <a:rPr lang="ko-KR" altLang="en-US" smtClean="0"/>
              <a:pPr/>
              <a:t>2008-11-23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143000" y="6574536"/>
            <a:ext cx="2895600" cy="27432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057A2-BBC5-493D-BBBD-F135D7A2AE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371600" y="1143000"/>
            <a:ext cx="7772400" cy="5257800"/>
            <a:chOff x="1371600" y="1143000"/>
            <a:chExt cx="7772400" cy="5715000"/>
          </a:xfrm>
          <a:effectLst>
            <a:reflection blurRad="6350" stA="50000" endA="300" endPos="6000" dist="50800" dir="5400000" sy="-100000" algn="bl" rotWithShape="0"/>
          </a:effectLst>
        </p:grpSpPr>
        <p:sp>
          <p:nvSpPr>
            <p:cNvPr id="9" name="Rectangle 8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828800"/>
            <a:ext cx="4926013" cy="43434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2133600"/>
            <a:ext cx="1371600" cy="38862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48F-3878-4FDB-960C-D9E450421B72}" type="datetimeFigureOut">
              <a:rPr lang="ko-KR" altLang="en-US" smtClean="0"/>
              <a:pPr/>
              <a:t>2008-11-23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057A2-BBC5-493D-BBBD-F135D7A2AE52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3" name="Rectangle 12"/>
          <p:cNvSpPr/>
          <p:nvPr/>
        </p:nvSpPr>
        <p:spPr>
          <a:xfrm rot="5400000">
            <a:off x="3268981" y="-3268981"/>
            <a:ext cx="777240" cy="73152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14" name="Straight Connector 13"/>
          <p:cNvCxnSpPr/>
          <p:nvPr/>
        </p:nvCxnSpPr>
        <p:spPr>
          <a:xfrm rot="10800000">
            <a:off x="1" y="789296"/>
            <a:ext cx="73152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94678"/>
            <a:ext cx="7315200" cy="778778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1143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 rot="5400000">
            <a:off x="3268980" y="-3268981"/>
            <a:ext cx="777240" cy="73152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 rot="10800000">
            <a:off x="0" y="789296"/>
            <a:ext cx="73152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13"/>
          <p:cNvGrpSpPr/>
          <p:nvPr/>
        </p:nvGrpSpPr>
        <p:grpSpPr>
          <a:xfrm>
            <a:off x="1371600" y="1143000"/>
            <a:ext cx="7772400" cy="5257800"/>
            <a:chOff x="1371600" y="1143000"/>
            <a:chExt cx="7772400" cy="5715000"/>
          </a:xfrm>
          <a:effectLst>
            <a:reflection blurRad="6350" stA="50000" endA="300" endPos="6000" dist="50800" dir="5400000" sy="-100000" algn="bl" rotWithShape="0"/>
          </a:effectLst>
        </p:grpSpPr>
        <p:sp>
          <p:nvSpPr>
            <p:cNvPr id="15" name="Rectangle 14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1440"/>
            <a:ext cx="7315200" cy="777240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1143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575304" y="1828800"/>
            <a:ext cx="4928616" cy="4562856"/>
          </a:xfrm>
          <a:effectLst>
            <a:reflection blurRad="6350" stA="50000" endA="300" endPos="6000" dist="50800" dir="5400000" sy="-100000" algn="bl" rotWithShape="0"/>
            <a:softEdge rad="31750"/>
          </a:effectLst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2130552"/>
            <a:ext cx="1371600" cy="3886200"/>
          </a:xfrm>
        </p:spPr>
        <p:txBody>
          <a:bodyPr vert="horz" lIns="91440" tIns="45720" rIns="91440" bIns="45720" rtlCol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57150" prstMaterial="metal">
              <a:bevelT w="25400" h="12700" prst="softRound"/>
            </a:sp3d>
          </a:bodyPr>
          <a:lstStyle>
            <a:lvl1pPr marL="0" indent="0">
              <a:buNone/>
              <a:defRPr sz="1400" b="0" kern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1500"/>
              </a:spcBef>
              <a:buClr>
                <a:schemeClr val="bg1">
                  <a:lumMod val="65000"/>
                </a:schemeClr>
              </a:buClr>
              <a:buSzPct val="80000"/>
              <a:buFont typeface="Wingdings 2" pitchFamily="18" charset="2"/>
              <a:buNone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48F-3878-4FDB-960C-D9E450421B72}" type="datetimeFigureOut">
              <a:rPr lang="ko-KR" altLang="en-US" smtClean="0"/>
              <a:pPr/>
              <a:t>2008-11-23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057A2-BBC5-493D-BBBD-F135D7A2AE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48F-3878-4FDB-960C-D9E450421B72}" type="datetimeFigureOut">
              <a:rPr lang="ko-KR" altLang="en-US" smtClean="0"/>
              <a:pPr/>
              <a:t>2008-11-23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057A2-BBC5-493D-BBBD-F135D7A2AE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1143000"/>
            <a:ext cx="7772400" cy="5715000"/>
            <a:chOff x="1371600" y="1143000"/>
            <a:chExt cx="7772400" cy="5715000"/>
          </a:xfrm>
        </p:grpSpPr>
        <p:sp>
          <p:nvSpPr>
            <p:cNvPr id="8" name="Rectangle 7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828801"/>
            <a:ext cx="6553200" cy="454470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81600" y="6574536"/>
            <a:ext cx="2133600" cy="274320"/>
          </a:xfrm>
        </p:spPr>
        <p:txBody>
          <a:bodyPr/>
          <a:lstStyle/>
          <a:p>
            <a:fld id="{781C648F-3878-4FDB-960C-D9E450421B72}" type="datetimeFigureOut">
              <a:rPr lang="ko-KR" altLang="en-US" smtClean="0"/>
              <a:pPr/>
              <a:t>2008-11-23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74536"/>
            <a:ext cx="2895600" cy="27432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057A2-BBC5-493D-BBBD-F135D7A2AE52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1" name="Rectangle 10"/>
          <p:cNvSpPr/>
          <p:nvPr/>
        </p:nvSpPr>
        <p:spPr>
          <a:xfrm flipV="1">
            <a:off x="8366760" y="0"/>
            <a:ext cx="777240" cy="6858000"/>
          </a:xfrm>
          <a:prstGeom prst="rect">
            <a:avLst/>
          </a:prstGeom>
          <a:gradFill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12" name="Straight Connector 11"/>
          <p:cNvCxnSpPr/>
          <p:nvPr/>
        </p:nvCxnSpPr>
        <p:spPr>
          <a:xfrm rot="5400000">
            <a:off x="4940146" y="3428206"/>
            <a:ext cx="68580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409296" y="152400"/>
            <a:ext cx="734704" cy="5851525"/>
          </a:xfrm>
        </p:spPr>
        <p:txBody>
          <a:bodyPr vert="eaVert" anchor="t" anchorCtr="0"/>
          <a:lstStyle/>
          <a:p>
            <a:r>
              <a:rPr lang="ko-KR" altLang="en-US" smtClean="0"/>
              <a:t>마스터 제목 스타일 편집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1371600" y="1143000"/>
            <a:ext cx="7772400" cy="5715000"/>
            <a:chOff x="1371600" y="1143000"/>
            <a:chExt cx="7772400" cy="5715000"/>
          </a:xfrm>
        </p:grpSpPr>
        <p:sp>
          <p:nvSpPr>
            <p:cNvPr id="11" name="Rectangle 10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0" name="Rectangle 9"/>
          <p:cNvSpPr/>
          <p:nvPr/>
        </p:nvSpPr>
        <p:spPr>
          <a:xfrm>
            <a:off x="0" y="0"/>
            <a:ext cx="777240" cy="6858000"/>
          </a:xfrm>
          <a:prstGeom prst="rect">
            <a:avLst/>
          </a:prstGeom>
          <a:gradFill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57400" y="1828800"/>
            <a:ext cx="6400800" cy="45447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31750" prstMaterial="metal">
              <a:bevelT w="25400" h="12700" prst="softRound"/>
            </a:sp3d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78240" y="6574536"/>
            <a:ext cx="365760" cy="274320"/>
          </a:xfrm>
          <a:prstGeom prst="rect">
            <a:avLst/>
          </a:prstGeom>
        </p:spPr>
        <p:txBody>
          <a:bodyPr vert="horz" lIns="45720" tIns="45720" rIns="4572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09057A2-BBC5-493D-BBBD-F135D7A2AE52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2667000" y="3429000"/>
            <a:ext cx="68580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Date Placeholder 15"/>
          <p:cNvSpPr>
            <a:spLocks noGrp="1"/>
          </p:cNvSpPr>
          <p:nvPr>
            <p:ph type="dt" sz="half" idx="2"/>
          </p:nvPr>
        </p:nvSpPr>
        <p:spPr>
          <a:xfrm>
            <a:off x="6553200" y="6574536"/>
            <a:ext cx="2133600" cy="274320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81C648F-3878-4FDB-960C-D9E450421B72}" type="datetimeFigureOut">
              <a:rPr lang="ko-KR" altLang="en-US" smtClean="0"/>
              <a:pPr/>
              <a:t>2008-11-23</a:t>
            </a:fld>
            <a:endParaRPr lang="ko-KR" alt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3"/>
          </p:nvPr>
        </p:nvSpPr>
        <p:spPr>
          <a:xfrm>
            <a:off x="1828800" y="6574536"/>
            <a:ext cx="2895600" cy="274320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 rot="16200000">
            <a:off x="-2660177" y="3005919"/>
            <a:ext cx="6248400" cy="84616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ko-KR" altLang="en-US" smtClean="0"/>
              <a:t>마스터 제목 스타일 편집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spcBef>
          <a:spcPct val="0"/>
        </a:spcBef>
        <a:buNone/>
        <a:defRPr sz="4000" kern="1200">
          <a:solidFill>
            <a:schemeClr val="tx1">
              <a:lumMod val="75000"/>
              <a:lumOff val="25000"/>
            </a:schemeClr>
          </a:solidFill>
          <a:effectLst>
            <a:innerShdw blurRad="63500">
              <a:srgbClr val="F1F1F1"/>
            </a:inn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"/>
        <a:defRPr sz="20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1pPr>
      <a:lvl2pPr marL="682625" indent="-341313" algn="l" defTabSz="914400" rtl="0" eaLnBrk="1" latinLnBrk="1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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2pPr>
      <a:lvl3pPr marL="1023938" indent="-341313" algn="l" defTabSz="914400" rtl="0" eaLnBrk="1" latinLnBrk="1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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3pPr>
      <a:lvl4pPr marL="1377950" indent="-354013" algn="l" defTabSz="914400" rtl="0" eaLnBrk="1" latinLnBrk="1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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4pPr>
      <a:lvl5pPr marL="1719263" indent="-341313" algn="l" defTabSz="914400" rtl="0" eaLnBrk="1" latinLnBrk="1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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jpeg"/><Relationship Id="rId16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굿 윌 헌팅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1214414" y="571480"/>
            <a:ext cx="3571900" cy="92869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>
                <a:latin typeface="휴먼매직체" pitchFamily="18" charset="-127"/>
                <a:ea typeface="휴먼매직체" pitchFamily="18" charset="-127"/>
              </a:rPr>
              <a:t>판단중지</a:t>
            </a:r>
            <a:endParaRPr lang="ko-KR" altLang="en-US" sz="3600" dirty="0">
              <a:latin typeface="휴먼매직체" pitchFamily="18" charset="-127"/>
              <a:ea typeface="휴먼매직체" pitchFamily="18" charset="-127"/>
            </a:endParaRPr>
          </a:p>
        </p:txBody>
      </p:sp>
      <p:pic>
        <p:nvPicPr>
          <p:cNvPr id="1026" name="Picture 2" descr="http://blogfiles13.naver.net/data17/2006/5/26/108/%B9%CC%C4%AB_%B4%AB%B0%A8%C0%BA_1-hjsyndro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785926"/>
            <a:ext cx="3048000" cy="2505076"/>
          </a:xfrm>
          <a:prstGeom prst="rect">
            <a:avLst/>
          </a:prstGeom>
          <a:noFill/>
        </p:spPr>
      </p:pic>
      <p:sp>
        <p:nvSpPr>
          <p:cNvPr id="4" name="구름 모양 설명선 3"/>
          <p:cNvSpPr/>
          <p:nvPr/>
        </p:nvSpPr>
        <p:spPr>
          <a:xfrm>
            <a:off x="3571868" y="1000108"/>
            <a:ext cx="3500462" cy="2143140"/>
          </a:xfrm>
          <a:prstGeom prst="cloud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‘ </a:t>
            </a:r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無 </a:t>
            </a:r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’ : </a:t>
            </a:r>
            <a:endParaRPr lang="en-US" altLang="ko-KR" sz="2400" dirty="0" smtClean="0">
              <a:latin typeface="휴먼매직체" pitchFamily="18" charset="-127"/>
              <a:ea typeface="휴먼매직체" pitchFamily="18" charset="-127"/>
            </a:endParaRPr>
          </a:p>
          <a:p>
            <a:pPr algn="ctr"/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육체적으로 </a:t>
            </a:r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구현된 </a:t>
            </a:r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‘</a:t>
            </a:r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판단중지의 세계</a:t>
            </a:r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’</a:t>
            </a:r>
            <a:endParaRPr lang="ko-KR" altLang="en-US" sz="2400" dirty="0">
              <a:latin typeface="휴먼매직체" pitchFamily="18" charset="-127"/>
              <a:ea typeface="휴먼매직체" pitchFamily="18" charset="-127"/>
            </a:endParaRPr>
          </a:p>
        </p:txBody>
      </p:sp>
      <p:sp>
        <p:nvSpPr>
          <p:cNvPr id="5" name="구름 모양 설명선 4"/>
          <p:cNvSpPr/>
          <p:nvPr/>
        </p:nvSpPr>
        <p:spPr>
          <a:xfrm>
            <a:off x="6072198" y="0"/>
            <a:ext cx="2643174" cy="192882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smtClean="0">
                <a:latin typeface="휴먼매직체" pitchFamily="18" charset="-127"/>
                <a:ea typeface="휴먼매직체" pitchFamily="18" charset="-127"/>
              </a:rPr>
              <a:t>삶의 다양성</a:t>
            </a:r>
            <a:r>
              <a:rPr lang="en-US" altLang="ko-KR" sz="2000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000" dirty="0" smtClean="0">
                <a:latin typeface="휴먼매직체" pitchFamily="18" charset="-127"/>
                <a:ea typeface="휴먼매직체" pitchFamily="18" charset="-127"/>
              </a:rPr>
              <a:t>구체성</a:t>
            </a:r>
            <a:r>
              <a:rPr lang="en-US" altLang="ko-KR" sz="2000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000" dirty="0" smtClean="0">
                <a:latin typeface="휴먼매직체" pitchFamily="18" charset="-127"/>
                <a:ea typeface="휴먼매직체" pitchFamily="18" charset="-127"/>
              </a:rPr>
              <a:t>현실성 </a:t>
            </a:r>
            <a:r>
              <a:rPr lang="en-US" altLang="ko-KR" sz="2000" dirty="0" smtClean="0">
                <a:latin typeface="휴먼매직체" pitchFamily="18" charset="-127"/>
                <a:ea typeface="휴먼매직체" pitchFamily="18" charset="-127"/>
              </a:rPr>
              <a:t>(   )</a:t>
            </a:r>
            <a:endParaRPr lang="ko-KR" altLang="en-US" sz="2000" dirty="0">
              <a:latin typeface="휴먼매직체" pitchFamily="18" charset="-127"/>
              <a:ea typeface="휴먼매직체" pitchFamily="18" charset="-127"/>
            </a:endParaRPr>
          </a:p>
        </p:txBody>
      </p:sp>
      <p:sp>
        <p:nvSpPr>
          <p:cNvPr id="6" name="양쪽 대괄호 5"/>
          <p:cNvSpPr/>
          <p:nvPr/>
        </p:nvSpPr>
        <p:spPr>
          <a:xfrm>
            <a:off x="5429256" y="3429000"/>
            <a:ext cx="2500330" cy="785818"/>
          </a:xfrm>
          <a:prstGeom prst="bracketPair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현상학적 판단중지</a:t>
            </a:r>
            <a:endParaRPr lang="ko-KR" altLang="en-US" sz="2400" dirty="0">
              <a:latin typeface="휴먼매직체" pitchFamily="18" charset="-127"/>
              <a:ea typeface="휴먼매직체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28728" y="4357694"/>
            <a:ext cx="6643734" cy="17859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3200" dirty="0" smtClean="0">
                <a:solidFill>
                  <a:schemeClr val="accent5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눈 감음 </a:t>
            </a:r>
            <a:r>
              <a:rPr lang="en-US" altLang="ko-KR" dirty="0" smtClean="0"/>
              <a:t>: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marL="342900" indent="-342900">
              <a:buAutoNum type="arabicPeriod"/>
            </a:pPr>
            <a:r>
              <a:rPr lang="ko-KR" altLang="en-US" sz="2000" dirty="0" smtClean="0">
                <a:latin typeface="휴먼매직체" pitchFamily="18" charset="-127"/>
                <a:ea typeface="휴먼매직체" pitchFamily="18" charset="-127"/>
              </a:rPr>
              <a:t>나 바깥의 세상을 향해 몰아세우는 원심력에서 남</a:t>
            </a:r>
            <a:r>
              <a:rPr lang="en-US" altLang="ko-KR" sz="2000" dirty="0" smtClean="0">
                <a:latin typeface="휴먼매직체" pitchFamily="18" charset="-127"/>
                <a:ea typeface="휴먼매직체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000" dirty="0" smtClean="0">
                <a:latin typeface="휴먼매직체" pitchFamily="18" charset="-127"/>
                <a:ea typeface="휴먼매직체" pitchFamily="18" charset="-127"/>
              </a:rPr>
              <a:t>내면으로 향하는 힘</a:t>
            </a:r>
            <a:r>
              <a:rPr lang="en-US" altLang="ko-KR" sz="2000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000" dirty="0" smtClean="0">
                <a:latin typeface="휴먼매직체" pitchFamily="18" charset="-127"/>
                <a:ea typeface="휴먼매직체" pitchFamily="18" charset="-127"/>
              </a:rPr>
              <a:t>즉 </a:t>
            </a:r>
            <a:r>
              <a:rPr lang="ko-KR" altLang="en-US" sz="2000" dirty="0" smtClean="0">
                <a:solidFill>
                  <a:schemeClr val="accent5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구심력</a:t>
            </a:r>
            <a:r>
              <a:rPr lang="ko-KR" altLang="en-US" sz="2000" dirty="0" smtClean="0">
                <a:latin typeface="휴먼매직체" pitchFamily="18" charset="-127"/>
                <a:ea typeface="휴먼매직체" pitchFamily="18" charset="-127"/>
              </a:rPr>
              <a:t>을 회복</a:t>
            </a:r>
            <a:r>
              <a:rPr lang="en-US" altLang="ko-KR" sz="2000" dirty="0" smtClean="0">
                <a:latin typeface="휴먼매직체" pitchFamily="18" charset="-127"/>
                <a:ea typeface="휴먼매직체" pitchFamily="18" charset="-127"/>
              </a:rPr>
              <a:t>. </a:t>
            </a:r>
            <a:r>
              <a:rPr lang="ko-KR" altLang="en-US" sz="2000" dirty="0" smtClean="0">
                <a:latin typeface="휴먼매직체" pitchFamily="18" charset="-127"/>
                <a:ea typeface="휴먼매직체" pitchFamily="18" charset="-127"/>
              </a:rPr>
              <a:t>내면의 눈으로 보는 것 </a:t>
            </a:r>
            <a:r>
              <a:rPr lang="en-US" altLang="ko-KR" sz="2000" dirty="0" smtClean="0">
                <a:latin typeface="휴먼매직체" pitchFamily="18" charset="-127"/>
                <a:ea typeface="휴먼매직체" pitchFamily="18" charset="-127"/>
              </a:rPr>
              <a:t>(</a:t>
            </a:r>
            <a:r>
              <a:rPr lang="ko-KR" altLang="en-US" sz="2000" dirty="0" smtClean="0">
                <a:solidFill>
                  <a:schemeClr val="accent5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직관</a:t>
            </a:r>
            <a:r>
              <a:rPr lang="en-US" altLang="ko-KR" sz="2000" dirty="0" smtClean="0">
                <a:latin typeface="휴먼매직체" pitchFamily="18" charset="-127"/>
                <a:ea typeface="휴먼매직체" pitchFamily="18" charset="-127"/>
              </a:rPr>
              <a:t>) </a:t>
            </a:r>
            <a:r>
              <a:rPr lang="ko-KR" altLang="en-US" sz="2000" dirty="0" smtClean="0">
                <a:latin typeface="휴먼매직체" pitchFamily="18" charset="-127"/>
                <a:ea typeface="휴먼매직체" pitchFamily="18" charset="-127"/>
              </a:rPr>
              <a:t>대상이나 존재의 본질은 판단중지로써 뜨</a:t>
            </a:r>
            <a:r>
              <a:rPr lang="ko-KR" altLang="en-US" sz="2000" dirty="0">
                <a:latin typeface="휴먼매직체" pitchFamily="18" charset="-127"/>
                <a:ea typeface="휴먼매직체" pitchFamily="18" charset="-127"/>
              </a:rPr>
              <a:t>게 </a:t>
            </a:r>
            <a:r>
              <a:rPr lang="ko-KR" altLang="en-US" sz="2000" dirty="0" smtClean="0">
                <a:latin typeface="휴먼매직체" pitchFamily="18" charset="-127"/>
                <a:ea typeface="휴먼매직체" pitchFamily="18" charset="-127"/>
              </a:rPr>
              <a:t>되는 내면의 눈으로 통해서만 볼 수 있음</a:t>
            </a:r>
            <a:r>
              <a:rPr lang="en-US" altLang="ko-KR" sz="2000" dirty="0" smtClean="0">
                <a:latin typeface="휴먼매직체" pitchFamily="18" charset="-127"/>
                <a:ea typeface="휴먼매직체" pitchFamily="18" charset="-127"/>
              </a:rPr>
              <a:t>.</a:t>
            </a:r>
            <a:endParaRPr lang="ko-KR" altLang="en-US" sz="2000" dirty="0">
              <a:latin typeface="휴먼매직체" pitchFamily="18" charset="-127"/>
              <a:ea typeface="휴먼매직체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928662" y="428604"/>
            <a:ext cx="2928958" cy="78581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>
                <a:latin typeface="휴먼매직체" pitchFamily="18" charset="-127"/>
                <a:ea typeface="휴먼매직체" pitchFamily="18" charset="-127"/>
              </a:rPr>
              <a:t>섬세의 정신</a:t>
            </a:r>
            <a:endParaRPr lang="ko-KR" altLang="en-US" sz="3600" dirty="0">
              <a:latin typeface="휴먼매직체" pitchFamily="18" charset="-127"/>
              <a:ea typeface="휴먼매직체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142976" y="1500174"/>
            <a:ext cx="3429024" cy="450059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3600" dirty="0" smtClean="0">
                <a:solidFill>
                  <a:schemeClr val="accent5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기하학의 정신</a:t>
            </a:r>
            <a:endParaRPr lang="en-US" altLang="ko-KR" sz="3600" dirty="0" smtClean="0">
              <a:solidFill>
                <a:schemeClr val="accent5">
                  <a:lumMod val="7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endParaRPr lang="en-US" altLang="ko-KR" dirty="0" smtClean="0"/>
          </a:p>
          <a:p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-‘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왜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?’ ‘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때문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’            </a:t>
            </a:r>
          </a:p>
          <a:p>
            <a:r>
              <a:rPr lang="en-US" altLang="ko-KR" sz="2800" dirty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  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답하는 정신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.</a:t>
            </a:r>
          </a:p>
          <a:p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   눈과 머리가 필요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. </a:t>
            </a:r>
          </a:p>
          <a:p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=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세상을 이해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파악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, </a:t>
            </a:r>
          </a:p>
          <a:p>
            <a:r>
              <a:rPr lang="en-US" altLang="ko-KR" sz="2800" dirty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설명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증명함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.</a:t>
            </a:r>
          </a:p>
          <a:p>
            <a:endParaRPr lang="en-US" altLang="ko-KR" sz="2800" dirty="0" smtClean="0">
              <a:latin typeface="휴먼매직체" pitchFamily="18" charset="-127"/>
              <a:ea typeface="휴먼매직체" pitchFamily="18" charset="-127"/>
            </a:endParaRPr>
          </a:p>
          <a:p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-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세상을 향한 원심력의      </a:t>
            </a:r>
            <a:endParaRPr lang="en-US" altLang="ko-KR" sz="2800" dirty="0" smtClean="0">
              <a:latin typeface="휴먼매직체" pitchFamily="18" charset="-127"/>
              <a:ea typeface="휴먼매직체" pitchFamily="18" charset="-127"/>
            </a:endParaRPr>
          </a:p>
          <a:p>
            <a:r>
              <a:rPr lang="en-US" altLang="ko-KR" sz="2800" dirty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정신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.(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눈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)</a:t>
            </a:r>
            <a:endParaRPr lang="ko-KR" altLang="en-US" sz="2800" dirty="0">
              <a:latin typeface="휴먼매직체" pitchFamily="18" charset="-127"/>
              <a:ea typeface="휴먼매직체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857752" y="1500174"/>
            <a:ext cx="3857652" cy="44291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3600" dirty="0" smtClean="0">
                <a:solidFill>
                  <a:schemeClr val="accent5">
                    <a:lumMod val="75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섬세의 정신</a:t>
            </a:r>
            <a:endParaRPr lang="en-US" altLang="ko-KR" sz="3600" dirty="0" smtClean="0">
              <a:solidFill>
                <a:schemeClr val="accent5">
                  <a:lumMod val="75000"/>
                </a:schemeClr>
              </a:solidFill>
              <a:latin typeface="휴먼매직체" pitchFamily="18" charset="-127"/>
              <a:ea typeface="휴먼매직체" pitchFamily="18" charset="-127"/>
            </a:endParaRPr>
          </a:p>
          <a:p>
            <a:endParaRPr lang="en-US" altLang="ko-KR" sz="2800" dirty="0" smtClean="0">
              <a:latin typeface="휴먼매직체" pitchFamily="18" charset="-127"/>
              <a:ea typeface="휴먼매직체" pitchFamily="18" charset="-127"/>
            </a:endParaRPr>
          </a:p>
          <a:p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-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무엇을 느낌으로 받아들이고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, </a:t>
            </a:r>
          </a:p>
          <a:p>
            <a:r>
              <a:rPr lang="en-US" altLang="ko-KR" sz="2800" dirty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감 잡거나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분위기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기운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, </a:t>
            </a:r>
          </a:p>
          <a:p>
            <a:r>
              <a:rPr lang="en-US" altLang="ko-KR" sz="2800" dirty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기분으로 짚어내는 정신임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. </a:t>
            </a:r>
          </a:p>
          <a:p>
            <a:r>
              <a:rPr lang="en-US" altLang="ko-KR" sz="2800" dirty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눈보다는 손이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머리보다는   </a:t>
            </a:r>
            <a:endParaRPr lang="en-US" altLang="ko-KR" sz="2800" dirty="0" smtClean="0">
              <a:latin typeface="휴먼매직체" pitchFamily="18" charset="-127"/>
              <a:ea typeface="휴먼매직체" pitchFamily="18" charset="-127"/>
            </a:endParaRPr>
          </a:p>
          <a:p>
            <a:r>
              <a:rPr lang="en-US" altLang="ko-KR" sz="2800" dirty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몸이 필요함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.</a:t>
            </a:r>
          </a:p>
          <a:p>
            <a:endParaRPr lang="en-US" altLang="ko-KR" sz="2800" dirty="0" smtClean="0">
              <a:latin typeface="휴먼매직체" pitchFamily="18" charset="-127"/>
              <a:ea typeface="휴먼매직체" pitchFamily="18" charset="-127"/>
            </a:endParaRPr>
          </a:p>
          <a:p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-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자신을 향한 구심력의 </a:t>
            </a:r>
            <a:endParaRPr lang="en-US" altLang="ko-KR" sz="2800" dirty="0" smtClean="0">
              <a:latin typeface="휴먼매직체" pitchFamily="18" charset="-127"/>
              <a:ea typeface="휴먼매직체" pitchFamily="18" charset="-127"/>
            </a:endParaRPr>
          </a:p>
          <a:p>
            <a:r>
              <a:rPr lang="en-US" altLang="ko-KR" sz="2800" dirty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정신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.(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영혼의 눈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)</a:t>
            </a:r>
            <a:endParaRPr lang="ko-KR" altLang="en-US" sz="2800" dirty="0">
              <a:latin typeface="휴먼매직체" pitchFamily="18" charset="-127"/>
              <a:ea typeface="휴먼매직체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286248" y="785794"/>
            <a:ext cx="192882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파스칼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285852" y="1000108"/>
            <a:ext cx="6858048" cy="514353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2400" dirty="0" smtClean="0">
                <a:solidFill>
                  <a:schemeClr val="accent2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-</a:t>
            </a:r>
            <a:r>
              <a:rPr lang="ko-KR" altLang="en-US" sz="2400" dirty="0" smtClean="0">
                <a:solidFill>
                  <a:schemeClr val="accent2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기하학적 눈과 섬세한 손을 동시에 갖는 일</a:t>
            </a:r>
            <a:r>
              <a:rPr lang="en-US" altLang="ko-KR" sz="2400" dirty="0" smtClean="0">
                <a:solidFill>
                  <a:schemeClr val="accent2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.</a:t>
            </a:r>
          </a:p>
          <a:p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Ex) </a:t>
            </a:r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그림을</a:t>
            </a:r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볼 때</a:t>
            </a:r>
            <a:r>
              <a:rPr lang="en-US" altLang="ko-KR" sz="2400" dirty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: </a:t>
            </a:r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기하학적</a:t>
            </a:r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(</a:t>
            </a:r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크기</a:t>
            </a:r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거리</a:t>
            </a:r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색채</a:t>
            </a:r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형상</a:t>
            </a:r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), </a:t>
            </a:r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판단중지</a:t>
            </a:r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(</a:t>
            </a:r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기분</a:t>
            </a:r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감</a:t>
            </a:r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분위기</a:t>
            </a:r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기운</a:t>
            </a:r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) </a:t>
            </a:r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= </a:t>
            </a:r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원심력에서 헐거워지면서 다른 감각</a:t>
            </a:r>
            <a:endParaRPr lang="en-US" altLang="ko-KR" sz="2400" dirty="0" smtClean="0">
              <a:latin typeface="휴먼매직체" pitchFamily="18" charset="-127"/>
              <a:ea typeface="휴먼매직체" pitchFamily="18" charset="-127"/>
            </a:endParaRPr>
          </a:p>
          <a:p>
            <a:endParaRPr lang="en-US" altLang="ko-KR" sz="2400" dirty="0">
              <a:latin typeface="휴먼매직체" pitchFamily="18" charset="-127"/>
              <a:ea typeface="휴먼매직체" pitchFamily="18" charset="-127"/>
            </a:endParaRPr>
          </a:p>
          <a:p>
            <a:r>
              <a:rPr lang="en-US" altLang="ko-KR" sz="2400" dirty="0" smtClean="0">
                <a:solidFill>
                  <a:schemeClr val="accent2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-</a:t>
            </a:r>
            <a:r>
              <a:rPr lang="ko-KR" altLang="en-US" sz="2400" dirty="0" smtClean="0">
                <a:solidFill>
                  <a:schemeClr val="accent2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세상살이는 기하학의 정신에 인도됨</a:t>
            </a:r>
            <a:r>
              <a:rPr lang="en-US" altLang="ko-KR" sz="2400" dirty="0" smtClean="0">
                <a:solidFill>
                  <a:schemeClr val="accent2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. </a:t>
            </a:r>
            <a:r>
              <a:rPr lang="ko-KR" altLang="en-US" sz="2400" dirty="0" smtClean="0">
                <a:solidFill>
                  <a:schemeClr val="accent2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섬세의 정신은 신화처럼 멀어져 감</a:t>
            </a:r>
            <a:r>
              <a:rPr lang="en-US" altLang="ko-KR" sz="2400" dirty="0" smtClean="0">
                <a:solidFill>
                  <a:schemeClr val="accent2">
                    <a:lumMod val="50000"/>
                  </a:schemeClr>
                </a:solidFill>
                <a:latin typeface="휴먼매직체" pitchFamily="18" charset="-127"/>
                <a:ea typeface="휴먼매직체" pitchFamily="18" charset="-127"/>
              </a:rPr>
              <a:t>. </a:t>
            </a:r>
          </a:p>
          <a:p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Ex) </a:t>
            </a:r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그림</a:t>
            </a:r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보기</a:t>
            </a:r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사랑하기</a:t>
            </a:r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기도하기</a:t>
            </a:r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산길 걷기 </a:t>
            </a:r>
            <a:endParaRPr lang="en-US" altLang="ko-KR" sz="2400" dirty="0" smtClean="0">
              <a:latin typeface="휴먼매직체" pitchFamily="18" charset="-127"/>
              <a:ea typeface="휴먼매직체" pitchFamily="18" charset="-127"/>
            </a:endParaRPr>
          </a:p>
          <a:p>
            <a:endParaRPr lang="en-US" altLang="ko-KR" sz="2400" dirty="0" smtClean="0">
              <a:latin typeface="휴먼매직체" pitchFamily="18" charset="-127"/>
              <a:ea typeface="휴먼매직체" pitchFamily="18" charset="-127"/>
            </a:endParaRPr>
          </a:p>
          <a:p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= </a:t>
            </a:r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섬세의 정신을 놓아버리는 것은 우리 삶에서 헤어나오기 힘든 비극의 원인으로 작용할 수 있다는 것임</a:t>
            </a:r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. </a:t>
            </a:r>
          </a:p>
          <a:p>
            <a:endParaRPr lang="en-US" altLang="ko-KR" sz="2400" dirty="0">
              <a:latin typeface="휴먼매직체" pitchFamily="18" charset="-127"/>
              <a:ea typeface="휴먼매직체" pitchFamily="18" charset="-127"/>
            </a:endParaRPr>
          </a:p>
          <a:p>
            <a:r>
              <a:rPr lang="ko-KR" altLang="en-US" sz="2400" dirty="0" smtClean="0">
                <a:latin typeface="휴먼매직체" pitchFamily="18" charset="-127"/>
                <a:ea typeface="휴먼매직체" pitchFamily="18" charset="-127"/>
              </a:rPr>
              <a:t>굿 윌 헌팅이 우리에게 그런 경우를 보여줌</a:t>
            </a:r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.</a:t>
            </a:r>
          </a:p>
        </p:txBody>
      </p:sp>
      <p:sp>
        <p:nvSpPr>
          <p:cNvPr id="3" name="모서리가 둥근 직사각형 2"/>
          <p:cNvSpPr/>
          <p:nvPr/>
        </p:nvSpPr>
        <p:spPr>
          <a:xfrm>
            <a:off x="1000100" y="357166"/>
            <a:ext cx="5143536" cy="7143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smtClean="0">
                <a:latin typeface="휴먼매직체" pitchFamily="18" charset="-127"/>
                <a:ea typeface="휴먼매직체" pitchFamily="18" charset="-127"/>
              </a:rPr>
              <a:t>날카로운 머리에 따뜻한 가슴</a:t>
            </a:r>
            <a:endParaRPr lang="ko-KR" altLang="en-US" sz="3200" dirty="0">
              <a:latin typeface="휴먼매직체" pitchFamily="18" charset="-127"/>
              <a:ea typeface="휴먼매직체" pitchFamily="18" charset="-127"/>
            </a:endParaRPr>
          </a:p>
        </p:txBody>
      </p:sp>
      <p:cxnSp>
        <p:nvCxnSpPr>
          <p:cNvPr id="5" name="직선 화살표 연결선 4"/>
          <p:cNvCxnSpPr/>
          <p:nvPr/>
        </p:nvCxnSpPr>
        <p:spPr>
          <a:xfrm rot="5400000" flipH="1" flipV="1">
            <a:off x="2965439" y="2463793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2071678"/>
            <a:ext cx="5685598" cy="3070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타원 1"/>
          <p:cNvSpPr/>
          <p:nvPr/>
        </p:nvSpPr>
        <p:spPr>
          <a:xfrm>
            <a:off x="714348" y="500042"/>
            <a:ext cx="3500462" cy="85725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>
                <a:latin typeface="휴먼매직체" pitchFamily="18" charset="-127"/>
                <a:ea typeface="휴먼매직체" pitchFamily="18" charset="-127"/>
              </a:rPr>
              <a:t>굿 윌 헌팅 </a:t>
            </a:r>
            <a:endParaRPr lang="ko-KR" altLang="en-US" sz="3600" dirty="0">
              <a:latin typeface="휴먼매직체" pitchFamily="18" charset="-127"/>
              <a:ea typeface="휴먼매직체" pitchFamily="18" charset="-127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785926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785926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1785926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48" y="1714488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8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348" y="1714488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9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4348" y="1714488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0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48" y="1714488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1" name="Picture 9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85786" y="1785926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2" name="Picture 10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57224" y="1643050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3" name="Picture 11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857224" y="1643050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4" name="Picture 12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85786" y="1643050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5" name="Picture 13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857224" y="1643050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6" name="Picture 14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85786" y="1714488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7" name="Picture 15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857224" y="1714488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8" name="Picture 16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785786" y="1714488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8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9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0" dur="5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1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2" dur="5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4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5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7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643050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타원 2"/>
          <p:cNvSpPr/>
          <p:nvPr/>
        </p:nvSpPr>
        <p:spPr>
          <a:xfrm>
            <a:off x="928662" y="571480"/>
            <a:ext cx="5357850" cy="71438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3200" dirty="0" smtClean="0">
                <a:latin typeface="휴먼매직체" pitchFamily="18" charset="-127"/>
                <a:ea typeface="휴먼매직체" pitchFamily="18" charset="-127"/>
              </a:rPr>
              <a:t>조각배 한 척의 의미</a:t>
            </a:r>
            <a:endParaRPr lang="ko-KR" altLang="en-US" sz="3200" dirty="0">
              <a:latin typeface="휴먼매직체" pitchFamily="18" charset="-127"/>
              <a:ea typeface="휴먼매직체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785786" y="1857364"/>
            <a:ext cx="2071702" cy="71438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err="1" smtClean="0">
                <a:solidFill>
                  <a:schemeClr val="bg1"/>
                </a:solidFill>
              </a:rPr>
              <a:t>윌의</a:t>
            </a:r>
            <a:r>
              <a:rPr lang="ko-KR" altLang="en-US" sz="2000" dirty="0" smtClean="0">
                <a:solidFill>
                  <a:schemeClr val="bg1"/>
                </a:solidFill>
              </a:rPr>
              <a:t> 구원</a:t>
            </a:r>
            <a:endParaRPr lang="ko-KR" altLang="en-US" sz="2000" dirty="0">
              <a:solidFill>
                <a:schemeClr val="bg1"/>
              </a:solidFill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3571868" y="1857364"/>
            <a:ext cx="2357454" cy="71438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smtClean="0">
                <a:solidFill>
                  <a:srgbClr val="7030A0"/>
                </a:solidFill>
              </a:rPr>
              <a:t>내</a:t>
            </a:r>
            <a:r>
              <a:rPr lang="ko-KR" altLang="en-US" sz="2000" dirty="0">
                <a:solidFill>
                  <a:srgbClr val="7030A0"/>
                </a:solidFill>
              </a:rPr>
              <a:t>면 </a:t>
            </a:r>
            <a:r>
              <a:rPr lang="ko-KR" altLang="en-US" sz="2000" dirty="0" smtClean="0">
                <a:solidFill>
                  <a:srgbClr val="7030A0"/>
                </a:solidFill>
              </a:rPr>
              <a:t>세계의 교감</a:t>
            </a:r>
            <a:endParaRPr lang="ko-KR" altLang="en-US" sz="2000" dirty="0">
              <a:solidFill>
                <a:srgbClr val="7030A0"/>
              </a:solidFill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6143636" y="1857364"/>
            <a:ext cx="2071702" cy="71438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smtClean="0">
                <a:solidFill>
                  <a:srgbClr val="7030A0"/>
                </a:solidFill>
              </a:rPr>
              <a:t>내면의 눈</a:t>
            </a:r>
            <a:r>
              <a:rPr lang="en-US" altLang="ko-KR" sz="2000" dirty="0" smtClean="0">
                <a:solidFill>
                  <a:srgbClr val="7030A0"/>
                </a:solidFill>
              </a:rPr>
              <a:t>, </a:t>
            </a:r>
          </a:p>
          <a:p>
            <a:pPr algn="ctr"/>
            <a:r>
              <a:rPr lang="ko-KR" altLang="en-US" sz="2000" dirty="0" smtClean="0">
                <a:solidFill>
                  <a:srgbClr val="7030A0"/>
                </a:solidFill>
              </a:rPr>
              <a:t>영혼의 안목</a:t>
            </a:r>
            <a:endParaRPr lang="ko-KR" altLang="en-US" sz="2000" dirty="0">
              <a:solidFill>
                <a:srgbClr val="7030A0"/>
              </a:solidFill>
            </a:endParaRPr>
          </a:p>
        </p:txBody>
      </p:sp>
      <p:sp>
        <p:nvSpPr>
          <p:cNvPr id="9" name="오른쪽 화살표 8"/>
          <p:cNvSpPr/>
          <p:nvPr/>
        </p:nvSpPr>
        <p:spPr>
          <a:xfrm>
            <a:off x="3071802" y="2143116"/>
            <a:ext cx="357190" cy="142876"/>
          </a:xfrm>
          <a:prstGeom prst="rightArrow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모서리가 둥근 직사각형 9"/>
          <p:cNvSpPr/>
          <p:nvPr/>
        </p:nvSpPr>
        <p:spPr>
          <a:xfrm>
            <a:off x="714348" y="3000372"/>
            <a:ext cx="8001056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/>
              <a:t>윌은</a:t>
            </a:r>
            <a:r>
              <a:rPr lang="ko-KR" altLang="en-US" dirty="0" smtClean="0"/>
              <a:t> 눈뜬 장님과 같다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섬세의 정신이 말라 있어 진정한 자아를 알 수 없음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1" name="구름 모양 설명선 10"/>
          <p:cNvSpPr/>
          <p:nvPr/>
        </p:nvSpPr>
        <p:spPr>
          <a:xfrm>
            <a:off x="6000760" y="428604"/>
            <a:ext cx="2857520" cy="2071702"/>
          </a:xfrm>
          <a:prstGeom prst="cloud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기하학적 눈이 있었을 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섬세의 눈은 없었음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643050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가로로 말린 두루마리 모양 12"/>
          <p:cNvSpPr/>
          <p:nvPr/>
        </p:nvSpPr>
        <p:spPr>
          <a:xfrm>
            <a:off x="571472" y="1000108"/>
            <a:ext cx="7858180" cy="5857892"/>
          </a:xfrm>
          <a:prstGeom prst="horizontalScroll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2400" dirty="0">
                <a:latin typeface="휴먼매직체" pitchFamily="18" charset="-127"/>
                <a:ea typeface="휴먼매직체" pitchFamily="18" charset="-127"/>
              </a:rPr>
              <a:t>-</a:t>
            </a:r>
            <a:r>
              <a:rPr lang="ko-KR" altLang="en-US" sz="2400" dirty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400" dirty="0" err="1">
                <a:latin typeface="휴먼매직체" pitchFamily="18" charset="-127"/>
                <a:ea typeface="휴먼매직체" pitchFamily="18" charset="-127"/>
              </a:rPr>
              <a:t>윌은</a:t>
            </a:r>
            <a:r>
              <a:rPr lang="ko-KR" altLang="en-US" sz="2400" dirty="0">
                <a:latin typeface="휴먼매직체" pitchFamily="18" charset="-127"/>
                <a:ea typeface="휴먼매직체" pitchFamily="18" charset="-127"/>
              </a:rPr>
              <a:t> 기하학적으로만 세상을 만났을 뿐임</a:t>
            </a:r>
            <a:r>
              <a:rPr lang="en-US" altLang="ko-KR" sz="2400" dirty="0">
                <a:latin typeface="휴먼매직체" pitchFamily="18" charset="-127"/>
                <a:ea typeface="휴먼매직체" pitchFamily="18" charset="-127"/>
              </a:rPr>
              <a:t>. </a:t>
            </a:r>
            <a:r>
              <a:rPr lang="ko-KR" altLang="en-US" sz="2400" dirty="0">
                <a:latin typeface="휴먼매직체" pitchFamily="18" charset="-127"/>
                <a:ea typeface="휴먼매직체" pitchFamily="18" charset="-127"/>
              </a:rPr>
              <a:t>예술</a:t>
            </a:r>
            <a:r>
              <a:rPr lang="en-US" altLang="ko-KR" sz="2400" dirty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dirty="0">
                <a:latin typeface="휴먼매직체" pitchFamily="18" charset="-127"/>
                <a:ea typeface="휴먼매직체" pitchFamily="18" charset="-127"/>
              </a:rPr>
              <a:t>여인</a:t>
            </a:r>
            <a:r>
              <a:rPr lang="en-US" altLang="ko-KR" sz="2400" dirty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dirty="0">
                <a:latin typeface="휴먼매직체" pitchFamily="18" charset="-127"/>
                <a:ea typeface="휴먼매직체" pitchFamily="18" charset="-127"/>
              </a:rPr>
              <a:t>전쟁</a:t>
            </a:r>
            <a:r>
              <a:rPr lang="en-US" altLang="ko-KR" sz="2400" dirty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dirty="0">
                <a:latin typeface="휴먼매직체" pitchFamily="18" charset="-127"/>
                <a:ea typeface="휴먼매직체" pitchFamily="18" charset="-127"/>
              </a:rPr>
              <a:t>사랑을 완벽하게 설명</a:t>
            </a:r>
            <a:r>
              <a:rPr lang="en-US" altLang="ko-KR" sz="2400" dirty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dirty="0">
                <a:latin typeface="휴먼매직체" pitchFamily="18" charset="-127"/>
                <a:ea typeface="휴먼매직체" pitchFamily="18" charset="-127"/>
              </a:rPr>
              <a:t>증명 할 수 있었지만 더 나아갈 수  없었음</a:t>
            </a:r>
            <a:r>
              <a:rPr lang="en-US" altLang="ko-KR" sz="2400" dirty="0">
                <a:latin typeface="휴먼매직체" pitchFamily="18" charset="-127"/>
                <a:ea typeface="휴먼매직체" pitchFamily="18" charset="-127"/>
              </a:rPr>
              <a:t>.</a:t>
            </a:r>
          </a:p>
          <a:p>
            <a:pPr>
              <a:buFontTx/>
              <a:buChar char="-"/>
            </a:pPr>
            <a:r>
              <a:rPr lang="ko-KR" altLang="en-US" sz="2400" dirty="0" err="1">
                <a:latin typeface="휴먼매직체" pitchFamily="18" charset="-127"/>
                <a:ea typeface="휴먼매직체" pitchFamily="18" charset="-127"/>
              </a:rPr>
              <a:t>숀의</a:t>
            </a:r>
            <a:r>
              <a:rPr lang="ko-KR" altLang="en-US" sz="2400" dirty="0">
                <a:latin typeface="휴먼매직체" pitchFamily="18" charset="-127"/>
                <a:ea typeface="휴먼매직체" pitchFamily="18" charset="-127"/>
              </a:rPr>
              <a:t> 꺼져가는 불꽃 같은 아내에 대한 사랑</a:t>
            </a:r>
            <a:r>
              <a:rPr lang="en-US" altLang="ko-KR" sz="2400" dirty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dirty="0">
                <a:latin typeface="휴먼매직체" pitchFamily="18" charset="-127"/>
                <a:ea typeface="휴먼매직체" pitchFamily="18" charset="-127"/>
              </a:rPr>
              <a:t>한숨</a:t>
            </a:r>
            <a:r>
              <a:rPr lang="en-US" altLang="ko-KR" sz="2400" dirty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dirty="0">
                <a:latin typeface="휴먼매직체" pitchFamily="18" charset="-127"/>
                <a:ea typeface="휴먼매직체" pitchFamily="18" charset="-127"/>
              </a:rPr>
              <a:t>절망</a:t>
            </a:r>
            <a:r>
              <a:rPr lang="en-US" altLang="ko-KR" sz="2400" dirty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dirty="0">
                <a:latin typeface="휴먼매직체" pitchFamily="18" charset="-127"/>
                <a:ea typeface="휴먼매직체" pitchFamily="18" charset="-127"/>
              </a:rPr>
              <a:t>고독 등 섬세의 정신만이 그 그림에서 읽어낼 수 있는 통찰의 경지까지 이를 수 없었던 것임</a:t>
            </a:r>
            <a:r>
              <a:rPr lang="en-US" altLang="ko-KR" sz="2400" dirty="0">
                <a:latin typeface="휴먼매직체" pitchFamily="18" charset="-127"/>
                <a:ea typeface="휴먼매직체" pitchFamily="18" charset="-127"/>
              </a:rPr>
              <a:t>. </a:t>
            </a:r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(</a:t>
            </a:r>
            <a:r>
              <a:rPr lang="ko-KR" altLang="en-US" sz="2400" dirty="0">
                <a:latin typeface="휴먼매직체" pitchFamily="18" charset="-127"/>
                <a:ea typeface="휴먼매직체" pitchFamily="18" charset="-127"/>
              </a:rPr>
              <a:t>현미경을 관찰하는 과학자의 눈처럼 그림을 뚫어지게 바라보는 전형적인 기하학의 정신 자체</a:t>
            </a:r>
            <a:r>
              <a:rPr lang="en-US" altLang="ko-KR" sz="2400" dirty="0">
                <a:latin typeface="휴먼매직체" pitchFamily="18" charset="-127"/>
                <a:ea typeface="휴먼매직체" pitchFamily="18" charset="-127"/>
              </a:rPr>
              <a:t>)</a:t>
            </a:r>
          </a:p>
          <a:p>
            <a:endParaRPr lang="en-US" altLang="ko-KR" sz="2400" dirty="0" smtClean="0">
              <a:latin typeface="휴먼매직체" pitchFamily="18" charset="-127"/>
              <a:ea typeface="휴먼매직체" pitchFamily="18" charset="-127"/>
            </a:endParaRPr>
          </a:p>
          <a:p>
            <a:r>
              <a:rPr lang="en-US" altLang="ko-KR" sz="2400" dirty="0" smtClean="0">
                <a:latin typeface="휴먼매직체" pitchFamily="18" charset="-127"/>
                <a:ea typeface="휴먼매직체" pitchFamily="18" charset="-127"/>
              </a:rPr>
              <a:t>= </a:t>
            </a:r>
            <a:r>
              <a:rPr lang="ko-KR" altLang="en-US" sz="2400" dirty="0">
                <a:latin typeface="휴먼매직체" pitchFamily="18" charset="-127"/>
                <a:ea typeface="휴먼매직체" pitchFamily="18" charset="-127"/>
              </a:rPr>
              <a:t>우리의 불행은 햇빛 아래 눈 한번 감아보는 간단한 방법을 익히지 못한 데서 시작되었다고 할 수 있음</a:t>
            </a:r>
            <a:r>
              <a:rPr lang="en-US" altLang="ko-KR" sz="2400" dirty="0">
                <a:latin typeface="휴먼매직체" pitchFamily="18" charset="-127"/>
                <a:ea typeface="휴먼매직체" pitchFamily="18" charset="-127"/>
              </a:rPr>
              <a:t>. </a:t>
            </a:r>
            <a:endParaRPr lang="ko-KR" altLang="en-US" sz="2400" dirty="0">
              <a:latin typeface="휴먼매직체" pitchFamily="18" charset="-127"/>
              <a:ea typeface="휴먼매직체" pitchFamily="18" charset="-127"/>
            </a:endParaRPr>
          </a:p>
        </p:txBody>
      </p:sp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643050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9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타원 1"/>
          <p:cNvSpPr/>
          <p:nvPr/>
        </p:nvSpPr>
        <p:spPr>
          <a:xfrm>
            <a:off x="928662" y="571480"/>
            <a:ext cx="4857784" cy="928694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3200" dirty="0" smtClean="0">
                <a:latin typeface="휴먼매직체" pitchFamily="18" charset="-127"/>
                <a:ea typeface="휴먼매직체" pitchFamily="18" charset="-127"/>
              </a:rPr>
              <a:t>전혀 새로운 경험들</a:t>
            </a:r>
            <a:endParaRPr lang="ko-KR" altLang="en-US" sz="3200" dirty="0">
              <a:latin typeface="휴먼매직체" pitchFamily="18" charset="-127"/>
              <a:ea typeface="휴먼매직체" pitchFamily="18" charset="-127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928802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Infinity">
  <a:themeElements>
    <a:clrScheme name="Infinity">
      <a:dk1>
        <a:sysClr val="windowText" lastClr="000000"/>
      </a:dk1>
      <a:lt1>
        <a:sysClr val="window" lastClr="FFFFFF"/>
      </a:lt1>
      <a:dk2>
        <a:srgbClr val="EABB00"/>
      </a:dk2>
      <a:lt2>
        <a:srgbClr val="DEF2FA"/>
      </a:lt2>
      <a:accent1>
        <a:srgbClr val="983DB1"/>
      </a:accent1>
      <a:accent2>
        <a:srgbClr val="47D147"/>
      </a:accent2>
      <a:accent3>
        <a:srgbClr val="CC0053"/>
      </a:accent3>
      <a:accent4>
        <a:srgbClr val="EA950D"/>
      </a:accent4>
      <a:accent5>
        <a:srgbClr val="C800C8"/>
      </a:accent5>
      <a:accent6>
        <a:srgbClr val="6161FF"/>
      </a:accent6>
      <a:hlink>
        <a:srgbClr val="755D00"/>
      </a:hlink>
      <a:folHlink>
        <a:srgbClr val="31AEE0"/>
      </a:folHlink>
    </a:clrScheme>
    <a:fontScheme name="Infinity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Infinity">
      <a:fillStyleLst>
        <a:solidFill>
          <a:schemeClr val="phClr">
            <a:shade val="95000"/>
            <a:satMod val="115000"/>
          </a:schemeClr>
        </a:solidFill>
        <a:gradFill rotWithShape="1">
          <a:gsLst>
            <a:gs pos="0">
              <a:schemeClr val="phClr">
                <a:tint val="90000"/>
                <a:alpha val="50000"/>
                <a:satMod val="150000"/>
              </a:schemeClr>
            </a:gs>
            <a:gs pos="35000">
              <a:schemeClr val="phClr">
                <a:tint val="100000"/>
                <a:alpha val="80000"/>
                <a:satMod val="130000"/>
              </a:schemeClr>
            </a:gs>
            <a:gs pos="100000">
              <a:schemeClr val="phClr">
                <a:tint val="100000"/>
                <a:shade val="90000"/>
                <a:alpha val="95000"/>
                <a:satMod val="11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51000"/>
                <a:alpha val="90000"/>
                <a:satMod val="130000"/>
              </a:schemeClr>
            </a:gs>
            <a:gs pos="50000">
              <a:schemeClr val="phClr">
                <a:shade val="93000"/>
                <a:alpha val="70000"/>
                <a:satMod val="130000"/>
              </a:schemeClr>
            </a:gs>
            <a:gs pos="75000">
              <a:schemeClr val="phClr">
                <a:shade val="94000"/>
                <a:alpha val="50000"/>
                <a:satMod val="135000"/>
              </a:schemeClr>
            </a:gs>
            <a:gs pos="100000">
              <a:schemeClr val="phClr">
                <a:shade val="94000"/>
                <a:alpha val="50000"/>
                <a:satMod val="135000"/>
              </a:schemeClr>
            </a:gs>
          </a:gsLst>
          <a:lin ang="0" scaled="0"/>
        </a:gradFill>
      </a:fillStyleLst>
      <a:lnStyleLst>
        <a:ln w="19050" cap="flat" cmpd="sng" algn="ctr">
          <a:solidFill>
            <a:schemeClr val="phClr">
              <a:shade val="95000"/>
            </a:schemeClr>
          </a:solidFill>
          <a:prstDash val="solid"/>
        </a:ln>
        <a:ln w="31750" cap="flat" cmpd="sng" algn="ctr">
          <a:solidFill>
            <a:schemeClr val="phClr">
              <a:shade val="95000"/>
              <a:satMod val="110000"/>
            </a:schemeClr>
          </a:solidFill>
          <a:prstDash val="solid"/>
        </a:ln>
        <a:ln w="57150" cap="flat" cmpd="dbl" algn="ctr">
          <a:solidFill>
            <a:schemeClr val="phClr">
              <a:shade val="95000"/>
              <a:satMod val="130000"/>
            </a:schemeClr>
          </a:solidFill>
          <a:prstDash val="solid"/>
        </a:ln>
      </a:lnStyleLst>
      <a:effectStyleLst>
        <a:effectStyle>
          <a:effectLst>
            <a:outerShdw blurRad="63500" dist="25400" dir="5400000" sx="101000" sy="101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63500" dist="12700" dir="5400000" sx="101000" sy="101000" algn="ctr" rotWithShape="0">
              <a:srgbClr val="000000">
                <a:alpha val="50000"/>
              </a:srgbClr>
            </a:outerShdw>
            <a:reflection blurRad="12700" stA="26000" endPos="15000" dist="19050" dir="5400000" sy="-100000" rotWithShape="0"/>
          </a:effectLst>
        </a:effectStyle>
        <a:effectStyle>
          <a:effectLst>
            <a:innerShdw blurRad="101600" dist="12700">
              <a:srgbClr val="000000">
                <a:alpha val="35000"/>
              </a:srgbClr>
            </a:innerShdw>
            <a:reflection blurRad="12700" stA="26000" endPos="25000" dist="19050" dir="5400000" sy="-100000" rotWithShape="0"/>
          </a:effectLst>
          <a:scene3d>
            <a:camera prst="orthographicFront">
              <a:rot lat="0" lon="0" rev="0"/>
            </a:camera>
            <a:lightRig rig="twoPt" dir="t">
              <a:rot lat="0" lon="0" rev="5400000"/>
            </a:lightRig>
          </a:scene3d>
          <a:sp3d>
            <a:bevelT w="381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250000"/>
              </a:schemeClr>
            </a:gs>
            <a:gs pos="40000">
              <a:schemeClr val="phClr">
                <a:tint val="90000"/>
                <a:shade val="80000"/>
                <a:satMod val="200000"/>
              </a:schemeClr>
            </a:gs>
            <a:gs pos="100000">
              <a:schemeClr val="phClr">
                <a:shade val="20000"/>
                <a:satMod val="17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Infinity</Template>
  <TotalTime>113</TotalTime>
  <Words>362</Words>
  <Application>Microsoft Office PowerPoint</Application>
  <PresentationFormat>화면 슬라이드 쇼(4:3)</PresentationFormat>
  <Paragraphs>54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Infinity</vt:lpstr>
      <vt:lpstr>굿 윌 헌팅</vt:lpstr>
      <vt:lpstr>슬라이드 2</vt:lpstr>
      <vt:lpstr>슬라이드 3</vt:lpstr>
      <vt:lpstr>슬라이드 4</vt:lpstr>
      <vt:lpstr>슬라이드 5</vt:lpstr>
      <vt:lpstr>슬라이드 6</vt:lpstr>
      <vt:lpstr>슬라이드 7</vt:lpstr>
    </vt:vector>
  </TitlesOfParts>
  <Company>종교관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굿 윌 헌팅</dc:title>
  <dc:creator>성현정</dc:creator>
  <cp:lastModifiedBy>성현정</cp:lastModifiedBy>
  <cp:revision>12</cp:revision>
  <dcterms:created xsi:type="dcterms:W3CDTF">2008-11-23T04:41:26Z</dcterms:created>
  <dcterms:modified xsi:type="dcterms:W3CDTF">2008-11-23T06:37:10Z</dcterms:modified>
</cp:coreProperties>
</file>