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67" r:id="rId10"/>
    <p:sldId id="266" r:id="rId11"/>
    <p:sldId id="276" r:id="rId12"/>
    <p:sldId id="268" r:id="rId13"/>
    <p:sldId id="269" r:id="rId14"/>
    <p:sldId id="274" r:id="rId15"/>
    <p:sldId id="272" r:id="rId16"/>
    <p:sldId id="273" r:id="rId17"/>
    <p:sldId id="270" r:id="rId18"/>
    <p:sldId id="275" r:id="rId19"/>
    <p:sldId id="271" r:id="rId20"/>
    <p:sldId id="285" r:id="rId21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24"/>
    <a:srgbClr val="001F3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9" autoAdjust="0"/>
    <p:restoredTop sz="86414" autoAdjust="0"/>
  </p:normalViewPr>
  <p:slideViewPr>
    <p:cSldViewPr>
      <p:cViewPr varScale="1">
        <p:scale>
          <a:sx n="69" d="100"/>
          <a:sy n="69" d="100"/>
        </p:scale>
        <p:origin x="-14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5EBFF-B66B-4EAA-B7F9-529F28A9BD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48065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2EE93-C829-4A7F-A16A-04E29C2B816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06641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B40B9-DBF1-404F-8FFE-3A547031C8C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05866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C52BE-4CD1-4137-984B-01957E1D3A4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98397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7DB45-5182-4C55-ADBA-5CE7ECE718E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49148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2F1ED-B1EB-4A0D-AA3F-206ED23DA97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91976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4251B-6571-4FD7-8007-74C386C6B53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8085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6D5FA-FFFD-45B1-8E73-890BF805E7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60185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6A88F-7184-47BF-BC98-15138DCE993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475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28032-A454-4C63-8152-FD4862A9F5D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63131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55279-7494-456A-8EE4-6B758861753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433164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278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318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33F7026-E782-49C5-8863-48E8778F700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4294967295"/>
          </p:nvPr>
        </p:nvSpPr>
        <p:spPr>
          <a:xfrm>
            <a:off x="0" y="404664"/>
            <a:ext cx="9144000" cy="194421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ko-KR" altLang="en-US" sz="4000" spc="-150" dirty="0" smtClean="0">
                <a:latin typeface="HY울릉도B" panose="02030600000101010101" pitchFamily="18" charset="-127"/>
                <a:ea typeface="HY울릉도B" panose="02030600000101010101" pitchFamily="18" charset="-127"/>
              </a:rPr>
              <a:t>강남지구 정의의 </a:t>
            </a:r>
            <a:r>
              <a:rPr lang="ko-KR" altLang="en-US" sz="4000" spc="-150" dirty="0" smtClean="0">
                <a:latin typeface="HY울릉도B" panose="02030600000101010101" pitchFamily="18" charset="-127"/>
                <a:ea typeface="HY울릉도B" panose="02030600000101010101" pitchFamily="18" charset="-127"/>
              </a:rPr>
              <a:t>거울 </a:t>
            </a:r>
            <a:r>
              <a:rPr lang="ko-KR" altLang="en-US" sz="4000" spc="-150" dirty="0" err="1" smtClean="0">
                <a:latin typeface="HY울릉도B" panose="02030600000101010101" pitchFamily="18" charset="-127"/>
                <a:ea typeface="HY울릉도B" panose="02030600000101010101" pitchFamily="18" charset="-127"/>
              </a:rPr>
              <a:t>꼬미씨움</a:t>
            </a:r>
            <a:r>
              <a:rPr lang="en-US" altLang="ko-KR" sz="4000" spc="-150" dirty="0" smtClean="0">
                <a:latin typeface="HY울릉도B" panose="02030600000101010101" pitchFamily="18" charset="-127"/>
                <a:ea typeface="HY울릉도B" panose="02030600000101010101" pitchFamily="18" charset="-127"/>
              </a:rPr>
              <a:t/>
            </a:r>
            <a:br>
              <a:rPr lang="en-US" altLang="ko-KR" sz="4000" spc="-150" dirty="0" smtClean="0">
                <a:latin typeface="HY울릉도B" panose="02030600000101010101" pitchFamily="18" charset="-127"/>
                <a:ea typeface="HY울릉도B" panose="02030600000101010101" pitchFamily="18" charset="-127"/>
              </a:rPr>
            </a:br>
            <a:r>
              <a:rPr lang="ko-KR" altLang="en-US" sz="3600" spc="-150" dirty="0" err="1">
                <a:latin typeface="HY울릉도B" panose="02030600000101010101" pitchFamily="18" charset="-127"/>
                <a:ea typeface="HY울릉도B" panose="02030600000101010101" pitchFamily="18" charset="-127"/>
              </a:rPr>
              <a:t>꾸리아</a:t>
            </a:r>
            <a:r>
              <a:rPr lang="ko-KR" altLang="en-US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  <a:t> 서기</a:t>
            </a:r>
            <a:r>
              <a:rPr lang="en-US" altLang="ko-KR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  <a:t>, </a:t>
            </a:r>
            <a:r>
              <a:rPr lang="ko-KR" altLang="en-US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  <a:t>회계 교육</a:t>
            </a:r>
            <a:r>
              <a:rPr lang="en-US" altLang="ko-KR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  <a:t/>
            </a:r>
            <a:br>
              <a:rPr lang="en-US" altLang="ko-KR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</a:br>
            <a:r>
              <a:rPr lang="en-US" altLang="ko-KR" sz="3600" spc="-150" dirty="0">
                <a:latin typeface="HY울릉도B" panose="02030600000101010101" pitchFamily="18" charset="-127"/>
                <a:ea typeface="HY울릉도B" panose="02030600000101010101" pitchFamily="18" charset="-127"/>
              </a:rPr>
              <a:t>(2016. 2. 21</a:t>
            </a:r>
            <a:r>
              <a:rPr lang="en-US" altLang="ko-KR" sz="3600" spc="-150" dirty="0" smtClean="0">
                <a:latin typeface="HY울릉도B" panose="02030600000101010101" pitchFamily="18" charset="-127"/>
                <a:ea typeface="HY울릉도B" panose="02030600000101010101" pitchFamily="18" charset="-127"/>
              </a:rPr>
              <a:t>)</a:t>
            </a:r>
            <a:endParaRPr lang="ko-KR" altLang="en-US" sz="3600" spc="-150" dirty="0"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pic>
        <p:nvPicPr>
          <p:cNvPr id="6" name="그림 5" descr="캡처.PNG"/>
          <p:cNvPicPr>
            <a:picLocks noChangeAspect="1"/>
          </p:cNvPicPr>
          <p:nvPr/>
        </p:nvPicPr>
        <p:blipFill>
          <a:blip r:embed="rId2" cstate="screen">
            <a:lum bright="30000" contrast="30000"/>
          </a:blip>
          <a:stretch>
            <a:fillRect/>
          </a:stretch>
        </p:blipFill>
        <p:spPr>
          <a:xfrm>
            <a:off x="3226637" y="2501280"/>
            <a:ext cx="2713515" cy="409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7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093027"/>
              </p:ext>
            </p:extLst>
          </p:nvPr>
        </p:nvGraphicFramePr>
        <p:xfrm>
          <a:off x="72008" y="1"/>
          <a:ext cx="9036496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7984"/>
                <a:gridCol w="4608512"/>
              </a:tblGrid>
              <a:tr h="6858000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</a:pP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44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300"/>
                        </a:spcBef>
                      </a:pPr>
                      <a:endParaRPr lang="en-US" altLang="ko-KR" sz="1600" b="1" spc="-15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indent="0" algn="l">
                        <a:spcBef>
                          <a:spcPts val="300"/>
                        </a:spcBef>
                      </a:pPr>
                      <a:endParaRPr lang="en-US" altLang="ko-KR" sz="1600" b="1" spc="-15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✞ 성부와 성자와 성령의 이름으로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오소서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성령님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저희 마음을 성령으로 가득 채우시어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저희 안에 사랑의 불이 타오르게 하소서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주님의 성령을 보내소서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저희가 </a:t>
                      </a:r>
                      <a:r>
                        <a:rPr lang="ko-KR" altLang="en-US" sz="16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새로워지리이다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또한 온 누리가 새롭게 </a:t>
                      </a:r>
                      <a:r>
                        <a:rPr lang="ko-KR" altLang="en-US" sz="16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되리이다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기도합시다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하느님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성령의 빛으로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저희 마음을 이끄시어 바르게 생각하고 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언제나 성령의 위로를 받아 누리게 하소서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우리 주 그리스도를 통하여 비나이다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아멘</a:t>
                      </a: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주님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제 입술을 열어 주소서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</a:t>
                      </a:r>
                      <a:r>
                        <a:rPr lang="ko-KR" altLang="en-US" sz="16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제입이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주님을 찬미할 것입니다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하느님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저를 도와주소서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주님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어서 오시어 저를 도와주소서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영광이 성부와 성자와 성령께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처음과 같이 이제와 항상 영원히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600" b="1" spc="-15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44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5922560" y="351225"/>
            <a:ext cx="1338021" cy="341471"/>
          </a:xfrm>
          <a:prstGeom prst="roundRect">
            <a:avLst>
              <a:gd name="adj" fmla="val 48137"/>
            </a:avLst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 lIns="180000" tIns="0" rIns="180000" bIns="0" anchor="ctr" anchorCtr="0">
            <a:spAutoFit/>
          </a:bodyPr>
          <a:lstStyle/>
          <a:p>
            <a:pPr algn="dist"/>
            <a:r>
              <a:rPr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시작 기도</a:t>
            </a:r>
            <a:endParaRPr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그림 8" descr="캡처.PNG"/>
          <p:cNvPicPr>
            <a:picLocks noChangeAspect="1"/>
          </p:cNvPicPr>
          <p:nvPr/>
        </p:nvPicPr>
        <p:blipFill>
          <a:blip r:embed="rId2" cstate="screen">
            <a:lum bright="30000" contrast="30000"/>
          </a:blip>
          <a:stretch>
            <a:fillRect/>
          </a:stretch>
        </p:blipFill>
        <p:spPr>
          <a:xfrm>
            <a:off x="1" y="20604"/>
            <a:ext cx="4499992" cy="67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0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3" y="538712"/>
            <a:ext cx="4212445" cy="5771049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2381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5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 txBox="1">
            <a:spLocks/>
          </p:cNvSpPr>
          <p:nvPr/>
        </p:nvSpPr>
        <p:spPr>
          <a:xfrm>
            <a:off x="6974904" y="6597352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89937"/>
              </p:ext>
            </p:extLst>
          </p:nvPr>
        </p:nvGraphicFramePr>
        <p:xfrm>
          <a:off x="72008" y="0"/>
          <a:ext cx="9036496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464496"/>
              </a:tblGrid>
              <a:tr h="6858000"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모후이시며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사랑이 넘친 어머니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우리의 생명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기쁨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희망이시여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당신 우러러 하와의 그 자손들이</a:t>
                      </a: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눈물을 흘리며 부르짖나이다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슬픔의 골짜기에서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우리들의 보호자 성모님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불쌍한 저희를 인자로운 눈으로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굽어보소서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귀양살이 끝날 때에</a:t>
                      </a: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당신의 아들 우리 주 예수님 뵙게 하소서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너그러우시고 자애로우시며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!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아름다우신 동정 마리아님</a:t>
                      </a:r>
                      <a:r>
                        <a:rPr lang="en-US" altLang="ko-KR" sz="1600" b="1" spc="-150" dirty="0" smtClean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천주의 성모님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저희를 위하여 빌어주시어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그리스도께서 약속하신 </a:t>
                      </a:r>
                      <a:endParaRPr lang="en-US" altLang="ko-KR" sz="16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영원한 생명을 얻게 하소서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기도합니다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하느님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외아드님이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삶과 죽음과 부활로써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저희에게 영원한 구원을 마련해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주셨나이다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108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복되신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동정 마리아와 함께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이 신비를 묵상하며 묵주기도를 바치오니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저희가 그 가르침을 따라</a:t>
                      </a:r>
                      <a:endParaRPr lang="en-US" altLang="ko-KR" sz="16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영원한 생명을 얻게 하소서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우리 주 그리스도를 통하여 비나이다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지극히 거룩하신 예수 성심이여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저희에게 자비를 베푸소서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티없이 깨끗하신 마리아 성심이여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빌어주소서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성 요셉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빌어주소서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사도 성 요한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빌어주소서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6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몽포르의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성 </a:t>
                      </a:r>
                      <a:r>
                        <a:rPr lang="ko-KR" altLang="en-US" sz="16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루도비꼬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마리아</a:t>
                      </a:r>
                      <a:r>
                        <a:rPr lang="en-US" altLang="ko-KR" sz="16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빌어주소서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175" indent="0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✞ 성부와 성자와 성령의 이름으로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 </a:t>
                      </a:r>
                      <a:endParaRPr lang="ko-KR" altLang="en-US" sz="1600" b="1" spc="-15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4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4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724672"/>
              </p:ext>
            </p:extLst>
          </p:nvPr>
        </p:nvGraphicFramePr>
        <p:xfrm>
          <a:off x="72008" y="0"/>
          <a:ext cx="9036496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992"/>
                <a:gridCol w="4536504"/>
              </a:tblGrid>
              <a:tr h="6858000">
                <a:tc>
                  <a:txBody>
                    <a:bodyPr/>
                    <a:lstStyle/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spc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spc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후렴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먼동이 트이듯 나타나고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달과 같이 아름답고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해와 같이 빛나며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진을 친 군대처럼 두려운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저 여인은 누구실까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내 영혼이 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†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주님을 찬송하며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나를 구하신 하느님께 내 마음 기뻐 뛰노나니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당신 종의 비천함을 돌보셨음이로다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</a:t>
                      </a:r>
                      <a:r>
                        <a:rPr lang="ko-KR" altLang="en-US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이제로부터 과연 만세가 나를 복되다 일컬으리니</a:t>
                      </a:r>
                      <a:r>
                        <a:rPr lang="en-US" altLang="ko-KR" sz="16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능하신 분이 큰 일을 내게 하셨음이요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그 이름은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"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거룩하신 분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"</a:t>
                      </a:r>
                      <a:r>
                        <a:rPr lang="ko-KR" altLang="en-US" sz="16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이시로다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그 인자하심은 </a:t>
                      </a:r>
                      <a:r>
                        <a:rPr lang="ko-KR" altLang="en-US" sz="16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세세대대로</a:t>
                      </a:r>
                      <a:endParaRPr lang="en-US" altLang="ko-KR" sz="16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당신을 두리는 이들에게 미치시리라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당신 팔의 큰 힘을 떨쳐 보이시어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마음이 교만한 자들을 </a:t>
                      </a:r>
                      <a:r>
                        <a:rPr lang="ko-KR" altLang="en-US" sz="16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흩으셨도다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권세 있는 자를 자리에서 내치시고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미천한 이를 끌어 </a:t>
                      </a:r>
                      <a:r>
                        <a:rPr lang="ko-KR" altLang="en-US" sz="16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올리셨도다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주리는 이를 은혜로 채워 주시고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부유한 자를 빈손으로 </a:t>
                      </a:r>
                      <a:r>
                        <a:rPr lang="ko-KR" altLang="en-US" sz="16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보내셨도다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635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자비하심을 아니 잊으시어</a:t>
                      </a:r>
                      <a:endParaRPr lang="en-US" altLang="ko-KR" sz="16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635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 당신 종 이스라엘을 도우셨으니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635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이미 아브라함과 그 후손을 위하여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영원히 우리 조상들에게 언약하신 바로다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영광이 성부와 성자와 성령께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처음과 같이 이제와 항상 영원히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후렴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먼동이 트이듯 나타나고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달과 같이 아름답고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해와 같이 빛나며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진을 친 군대처럼 두려운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저 여인은 누구실까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원죄 없이 잉태되신 마리아님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당신께 매달리는 저희를 위하여 빌어주소서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기도합시다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저희를 하느님 아버지께 이끄시는</a:t>
                      </a:r>
                      <a:endParaRPr lang="en-US" altLang="ko-KR" sz="16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주 예수 그리스도님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주님의 어머니 동정 마리아를</a:t>
                      </a:r>
                      <a:endParaRPr lang="en-US" altLang="ko-KR" sz="16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저희 어머니가 되게 하시고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저희의 </a:t>
                      </a:r>
                      <a:r>
                        <a:rPr lang="ko-KR" altLang="en-US" sz="16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전구자로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세우셨나이다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비오니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성모마리아의 전구를 들으시어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저희가 주님께 간구하는 모든 은혜를</a:t>
                      </a:r>
                      <a:endParaRPr lang="en-US" altLang="ko-KR" sz="16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받아 누리게 하소서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아멘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1043608" y="351225"/>
            <a:ext cx="2438866" cy="341471"/>
          </a:xfrm>
          <a:prstGeom prst="roundRect">
            <a:avLst>
              <a:gd name="adj" fmla="val 48137"/>
            </a:avLst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 lIns="180000" tIns="0" rIns="180000" bIns="0" anchor="ctr" anchorCtr="0">
            <a:spAutoFit/>
          </a:bodyPr>
          <a:lstStyle/>
          <a:p>
            <a:pPr algn="dist"/>
            <a:r>
              <a:rPr lang="ko-KR" altLang="en-US" sz="160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레지오</a:t>
            </a:r>
            <a:r>
              <a:rPr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마리애</a:t>
            </a:r>
            <a:r>
              <a:rPr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까떼나</a:t>
            </a:r>
            <a:endParaRPr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765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1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막힌 원호 5"/>
          <p:cNvSpPr/>
          <p:nvPr/>
        </p:nvSpPr>
        <p:spPr bwMode="auto">
          <a:xfrm>
            <a:off x="1428750" y="1643063"/>
            <a:ext cx="4981575" cy="4306887"/>
          </a:xfrm>
          <a:prstGeom prst="blockArc">
            <a:avLst>
              <a:gd name="adj1" fmla="val 10800000"/>
              <a:gd name="adj2" fmla="val 16200000"/>
              <a:gd name="adj3" fmla="val 463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막힌 원호 6"/>
          <p:cNvSpPr/>
          <p:nvPr/>
        </p:nvSpPr>
        <p:spPr bwMode="auto">
          <a:xfrm>
            <a:off x="1428750" y="1785938"/>
            <a:ext cx="4981575" cy="4306887"/>
          </a:xfrm>
          <a:prstGeom prst="blockArc">
            <a:avLst>
              <a:gd name="adj1" fmla="val 5400000"/>
              <a:gd name="adj2" fmla="val 10800000"/>
              <a:gd name="adj3" fmla="val 463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막힌 원호 7"/>
          <p:cNvSpPr/>
          <p:nvPr/>
        </p:nvSpPr>
        <p:spPr bwMode="auto">
          <a:xfrm>
            <a:off x="1714500" y="1857375"/>
            <a:ext cx="5741988" cy="4518025"/>
          </a:xfrm>
          <a:prstGeom prst="blockArc">
            <a:avLst>
              <a:gd name="adj1" fmla="val 0"/>
              <a:gd name="adj2" fmla="val 5400000"/>
              <a:gd name="adj3" fmla="val 463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막힌 원호 8"/>
          <p:cNvSpPr/>
          <p:nvPr/>
        </p:nvSpPr>
        <p:spPr bwMode="auto">
          <a:xfrm>
            <a:off x="1428750" y="1571625"/>
            <a:ext cx="6070600" cy="4303713"/>
          </a:xfrm>
          <a:prstGeom prst="blockArc">
            <a:avLst>
              <a:gd name="adj1" fmla="val 16200000"/>
              <a:gd name="adj2" fmla="val 0"/>
              <a:gd name="adj3" fmla="val 463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자유형 9"/>
          <p:cNvSpPr/>
          <p:nvPr/>
        </p:nvSpPr>
        <p:spPr bwMode="auto">
          <a:xfrm>
            <a:off x="2786050" y="2857496"/>
            <a:ext cx="3714776" cy="2000264"/>
          </a:xfrm>
          <a:custGeom>
            <a:avLst/>
            <a:gdLst>
              <a:gd name="connsiteX0" fmla="*/ 0 w 2588354"/>
              <a:gd name="connsiteY0" fmla="*/ 1057231 h 2114461"/>
              <a:gd name="connsiteX1" fmla="*/ 475418 w 2588354"/>
              <a:gd name="connsiteY1" fmla="*/ 238471 h 2114461"/>
              <a:gd name="connsiteX2" fmla="*/ 1294179 w 2588354"/>
              <a:gd name="connsiteY2" fmla="*/ 1 h 2114461"/>
              <a:gd name="connsiteX3" fmla="*/ 2112939 w 2588354"/>
              <a:gd name="connsiteY3" fmla="*/ 238473 h 2114461"/>
              <a:gd name="connsiteX4" fmla="*/ 2588354 w 2588354"/>
              <a:gd name="connsiteY4" fmla="*/ 1057235 h 2114461"/>
              <a:gd name="connsiteX5" fmla="*/ 2112937 w 2588354"/>
              <a:gd name="connsiteY5" fmla="*/ 1875995 h 2114461"/>
              <a:gd name="connsiteX6" fmla="*/ 1294176 w 2588354"/>
              <a:gd name="connsiteY6" fmla="*/ 2114466 h 2114461"/>
              <a:gd name="connsiteX7" fmla="*/ 475416 w 2588354"/>
              <a:gd name="connsiteY7" fmla="*/ 1875995 h 2114461"/>
              <a:gd name="connsiteX8" fmla="*/ 0 w 2588354"/>
              <a:gd name="connsiteY8" fmla="*/ 1057234 h 2114461"/>
              <a:gd name="connsiteX9" fmla="*/ 0 w 2588354"/>
              <a:gd name="connsiteY9" fmla="*/ 1057231 h 2114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88354" h="2114461">
                <a:moveTo>
                  <a:pt x="0" y="1057231"/>
                </a:moveTo>
                <a:cubicBezTo>
                  <a:pt x="1" y="739851"/>
                  <a:pt x="174540" y="439261"/>
                  <a:pt x="475418" y="238471"/>
                </a:cubicBezTo>
                <a:cubicBezTo>
                  <a:pt x="706521" y="84245"/>
                  <a:pt x="995765" y="1"/>
                  <a:pt x="1294179" y="1"/>
                </a:cubicBezTo>
                <a:cubicBezTo>
                  <a:pt x="1592592" y="1"/>
                  <a:pt x="1881837" y="84246"/>
                  <a:pt x="2112939" y="238473"/>
                </a:cubicBezTo>
                <a:cubicBezTo>
                  <a:pt x="2413817" y="439264"/>
                  <a:pt x="2588355" y="739854"/>
                  <a:pt x="2588354" y="1057235"/>
                </a:cubicBezTo>
                <a:cubicBezTo>
                  <a:pt x="2588354" y="1374615"/>
                  <a:pt x="2413815" y="1675205"/>
                  <a:pt x="2112937" y="1875995"/>
                </a:cubicBezTo>
                <a:cubicBezTo>
                  <a:pt x="1881834" y="2030221"/>
                  <a:pt x="1592590" y="2114466"/>
                  <a:pt x="1294176" y="2114466"/>
                </a:cubicBezTo>
                <a:cubicBezTo>
                  <a:pt x="995763" y="2114466"/>
                  <a:pt x="706518" y="2030221"/>
                  <a:pt x="475416" y="1875995"/>
                </a:cubicBezTo>
                <a:cubicBezTo>
                  <a:pt x="174538" y="1675204"/>
                  <a:pt x="0" y="1374614"/>
                  <a:pt x="0" y="1057234"/>
                </a:cubicBezTo>
                <a:lnTo>
                  <a:pt x="0" y="1057231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412076" tIns="342675" rIns="412076" bIns="342675" spcCol="1270" anchor="ctr"/>
          <a:lstStyle/>
          <a:p>
            <a:pPr marL="457200" indent="-457200" algn="ctr" defTabSz="1155700">
              <a:spcAft>
                <a:spcPct val="35000"/>
              </a:spcAft>
              <a:defRPr/>
            </a:pPr>
            <a:r>
              <a:rPr lang="en-US" altLang="ko-K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2016</a:t>
            </a:r>
            <a:r>
              <a:rPr lang="ko-KR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ko-KR" altLang="en-US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세나뚜스</a:t>
            </a:r>
            <a:r>
              <a:rPr lang="ko-KR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목표</a:t>
            </a:r>
            <a:endParaRPr lang="en-US" altLang="ko-KR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457200" indent="-457200" algn="ctr" defTabSz="1155700">
              <a:spcAft>
                <a:spcPct val="35000"/>
              </a:spcAft>
              <a:defRPr/>
            </a:pPr>
            <a:r>
              <a:rPr lang="ko-KR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선    교</a:t>
            </a:r>
            <a:endParaRPr lang="en-US" altLang="ko-KR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자유형 10"/>
          <p:cNvSpPr/>
          <p:nvPr/>
        </p:nvSpPr>
        <p:spPr bwMode="auto">
          <a:xfrm>
            <a:off x="3357554" y="1071546"/>
            <a:ext cx="2357454" cy="1500198"/>
          </a:xfrm>
          <a:custGeom>
            <a:avLst/>
            <a:gdLst>
              <a:gd name="connsiteX0" fmla="*/ 0 w 1480123"/>
              <a:gd name="connsiteY0" fmla="*/ 740062 h 1480123"/>
              <a:gd name="connsiteX1" fmla="*/ 216760 w 1480123"/>
              <a:gd name="connsiteY1" fmla="*/ 216759 h 1480123"/>
              <a:gd name="connsiteX2" fmla="*/ 740063 w 1480123"/>
              <a:gd name="connsiteY2" fmla="*/ 1 h 1480123"/>
              <a:gd name="connsiteX3" fmla="*/ 1263366 w 1480123"/>
              <a:gd name="connsiteY3" fmla="*/ 216761 h 1480123"/>
              <a:gd name="connsiteX4" fmla="*/ 1480124 w 1480123"/>
              <a:gd name="connsiteY4" fmla="*/ 740064 h 1480123"/>
              <a:gd name="connsiteX5" fmla="*/ 1263365 w 1480123"/>
              <a:gd name="connsiteY5" fmla="*/ 1263367 h 1480123"/>
              <a:gd name="connsiteX6" fmla="*/ 740062 w 1480123"/>
              <a:gd name="connsiteY6" fmla="*/ 1480126 h 1480123"/>
              <a:gd name="connsiteX7" fmla="*/ 216759 w 1480123"/>
              <a:gd name="connsiteY7" fmla="*/ 1263366 h 1480123"/>
              <a:gd name="connsiteX8" fmla="*/ 0 w 1480123"/>
              <a:gd name="connsiteY8" fmla="*/ 740063 h 1480123"/>
              <a:gd name="connsiteX9" fmla="*/ 0 w 1480123"/>
              <a:gd name="connsiteY9" fmla="*/ 740062 h 148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80123" h="1480123">
                <a:moveTo>
                  <a:pt x="0" y="740062"/>
                </a:moveTo>
                <a:cubicBezTo>
                  <a:pt x="0" y="543785"/>
                  <a:pt x="77971" y="355548"/>
                  <a:pt x="216760" y="216759"/>
                </a:cubicBezTo>
                <a:cubicBezTo>
                  <a:pt x="355549" y="77971"/>
                  <a:pt x="543787" y="0"/>
                  <a:pt x="740063" y="1"/>
                </a:cubicBezTo>
                <a:cubicBezTo>
                  <a:pt x="936340" y="1"/>
                  <a:pt x="1124577" y="77972"/>
                  <a:pt x="1263366" y="216761"/>
                </a:cubicBezTo>
                <a:cubicBezTo>
                  <a:pt x="1402154" y="355550"/>
                  <a:pt x="1480125" y="543788"/>
                  <a:pt x="1480124" y="740064"/>
                </a:cubicBezTo>
                <a:cubicBezTo>
                  <a:pt x="1480124" y="936341"/>
                  <a:pt x="1402153" y="1124578"/>
                  <a:pt x="1263365" y="1263367"/>
                </a:cubicBezTo>
                <a:cubicBezTo>
                  <a:pt x="1124576" y="1402156"/>
                  <a:pt x="936339" y="1480126"/>
                  <a:pt x="740062" y="1480126"/>
                </a:cubicBezTo>
                <a:cubicBezTo>
                  <a:pt x="543785" y="1480126"/>
                  <a:pt x="355548" y="1402155"/>
                  <a:pt x="216759" y="1263366"/>
                </a:cubicBezTo>
                <a:cubicBezTo>
                  <a:pt x="77971" y="1124577"/>
                  <a:pt x="0" y="936339"/>
                  <a:pt x="0" y="740063"/>
                </a:cubicBezTo>
                <a:lnTo>
                  <a:pt x="0" y="740062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247239" tIns="247239" rIns="247239" bIns="247239" spcCol="1270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1.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예비신자입교</a:t>
            </a:r>
            <a:endParaRPr lang="en-US" altLang="ko-K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자유형 11"/>
          <p:cNvSpPr/>
          <p:nvPr/>
        </p:nvSpPr>
        <p:spPr bwMode="auto">
          <a:xfrm>
            <a:off x="6643702" y="3000372"/>
            <a:ext cx="2000264" cy="1357322"/>
          </a:xfrm>
          <a:custGeom>
            <a:avLst/>
            <a:gdLst>
              <a:gd name="connsiteX0" fmla="*/ 0 w 1480123"/>
              <a:gd name="connsiteY0" fmla="*/ 740062 h 1480123"/>
              <a:gd name="connsiteX1" fmla="*/ 216760 w 1480123"/>
              <a:gd name="connsiteY1" fmla="*/ 216759 h 1480123"/>
              <a:gd name="connsiteX2" fmla="*/ 740063 w 1480123"/>
              <a:gd name="connsiteY2" fmla="*/ 1 h 1480123"/>
              <a:gd name="connsiteX3" fmla="*/ 1263366 w 1480123"/>
              <a:gd name="connsiteY3" fmla="*/ 216761 h 1480123"/>
              <a:gd name="connsiteX4" fmla="*/ 1480124 w 1480123"/>
              <a:gd name="connsiteY4" fmla="*/ 740064 h 1480123"/>
              <a:gd name="connsiteX5" fmla="*/ 1263365 w 1480123"/>
              <a:gd name="connsiteY5" fmla="*/ 1263367 h 1480123"/>
              <a:gd name="connsiteX6" fmla="*/ 740062 w 1480123"/>
              <a:gd name="connsiteY6" fmla="*/ 1480126 h 1480123"/>
              <a:gd name="connsiteX7" fmla="*/ 216759 w 1480123"/>
              <a:gd name="connsiteY7" fmla="*/ 1263366 h 1480123"/>
              <a:gd name="connsiteX8" fmla="*/ 0 w 1480123"/>
              <a:gd name="connsiteY8" fmla="*/ 740063 h 1480123"/>
              <a:gd name="connsiteX9" fmla="*/ 0 w 1480123"/>
              <a:gd name="connsiteY9" fmla="*/ 740062 h 148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80123" h="1480123">
                <a:moveTo>
                  <a:pt x="0" y="740062"/>
                </a:moveTo>
                <a:cubicBezTo>
                  <a:pt x="0" y="543785"/>
                  <a:pt x="77971" y="355548"/>
                  <a:pt x="216760" y="216759"/>
                </a:cubicBezTo>
                <a:cubicBezTo>
                  <a:pt x="355549" y="77971"/>
                  <a:pt x="543787" y="0"/>
                  <a:pt x="740063" y="1"/>
                </a:cubicBezTo>
                <a:cubicBezTo>
                  <a:pt x="936340" y="1"/>
                  <a:pt x="1124577" y="77972"/>
                  <a:pt x="1263366" y="216761"/>
                </a:cubicBezTo>
                <a:cubicBezTo>
                  <a:pt x="1402154" y="355550"/>
                  <a:pt x="1480125" y="543788"/>
                  <a:pt x="1480124" y="740064"/>
                </a:cubicBezTo>
                <a:cubicBezTo>
                  <a:pt x="1480124" y="936341"/>
                  <a:pt x="1402153" y="1124578"/>
                  <a:pt x="1263365" y="1263367"/>
                </a:cubicBezTo>
                <a:cubicBezTo>
                  <a:pt x="1124576" y="1402156"/>
                  <a:pt x="936339" y="1480126"/>
                  <a:pt x="740062" y="1480126"/>
                </a:cubicBezTo>
                <a:cubicBezTo>
                  <a:pt x="543785" y="1480126"/>
                  <a:pt x="355548" y="1402155"/>
                  <a:pt x="216759" y="1263366"/>
                </a:cubicBezTo>
                <a:cubicBezTo>
                  <a:pt x="77971" y="1124577"/>
                  <a:pt x="0" y="936339"/>
                  <a:pt x="0" y="740063"/>
                </a:cubicBezTo>
                <a:lnTo>
                  <a:pt x="0" y="740062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247239" tIns="247239" rIns="247239" bIns="247239" spcCol="1270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2.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Pr. 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단원증원</a:t>
            </a:r>
            <a:endParaRPr lang="en-US" altLang="ko-K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자유형 12"/>
          <p:cNvSpPr/>
          <p:nvPr/>
        </p:nvSpPr>
        <p:spPr bwMode="auto">
          <a:xfrm>
            <a:off x="3500430" y="5214950"/>
            <a:ext cx="2214578" cy="1428760"/>
          </a:xfrm>
          <a:custGeom>
            <a:avLst/>
            <a:gdLst>
              <a:gd name="connsiteX0" fmla="*/ 0 w 1480123"/>
              <a:gd name="connsiteY0" fmla="*/ 740062 h 1480123"/>
              <a:gd name="connsiteX1" fmla="*/ 216760 w 1480123"/>
              <a:gd name="connsiteY1" fmla="*/ 216759 h 1480123"/>
              <a:gd name="connsiteX2" fmla="*/ 740063 w 1480123"/>
              <a:gd name="connsiteY2" fmla="*/ 1 h 1480123"/>
              <a:gd name="connsiteX3" fmla="*/ 1263366 w 1480123"/>
              <a:gd name="connsiteY3" fmla="*/ 216761 h 1480123"/>
              <a:gd name="connsiteX4" fmla="*/ 1480124 w 1480123"/>
              <a:gd name="connsiteY4" fmla="*/ 740064 h 1480123"/>
              <a:gd name="connsiteX5" fmla="*/ 1263365 w 1480123"/>
              <a:gd name="connsiteY5" fmla="*/ 1263367 h 1480123"/>
              <a:gd name="connsiteX6" fmla="*/ 740062 w 1480123"/>
              <a:gd name="connsiteY6" fmla="*/ 1480126 h 1480123"/>
              <a:gd name="connsiteX7" fmla="*/ 216759 w 1480123"/>
              <a:gd name="connsiteY7" fmla="*/ 1263366 h 1480123"/>
              <a:gd name="connsiteX8" fmla="*/ 0 w 1480123"/>
              <a:gd name="connsiteY8" fmla="*/ 740063 h 1480123"/>
              <a:gd name="connsiteX9" fmla="*/ 0 w 1480123"/>
              <a:gd name="connsiteY9" fmla="*/ 740062 h 148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80123" h="1480123">
                <a:moveTo>
                  <a:pt x="0" y="740062"/>
                </a:moveTo>
                <a:cubicBezTo>
                  <a:pt x="0" y="543785"/>
                  <a:pt x="77971" y="355548"/>
                  <a:pt x="216760" y="216759"/>
                </a:cubicBezTo>
                <a:cubicBezTo>
                  <a:pt x="355549" y="77971"/>
                  <a:pt x="543787" y="0"/>
                  <a:pt x="740063" y="1"/>
                </a:cubicBezTo>
                <a:cubicBezTo>
                  <a:pt x="936340" y="1"/>
                  <a:pt x="1124577" y="77972"/>
                  <a:pt x="1263366" y="216761"/>
                </a:cubicBezTo>
                <a:cubicBezTo>
                  <a:pt x="1402154" y="355550"/>
                  <a:pt x="1480125" y="543788"/>
                  <a:pt x="1480124" y="740064"/>
                </a:cubicBezTo>
                <a:cubicBezTo>
                  <a:pt x="1480124" y="936341"/>
                  <a:pt x="1402153" y="1124578"/>
                  <a:pt x="1263365" y="1263367"/>
                </a:cubicBezTo>
                <a:cubicBezTo>
                  <a:pt x="1124576" y="1402156"/>
                  <a:pt x="936339" y="1480126"/>
                  <a:pt x="740062" y="1480126"/>
                </a:cubicBezTo>
                <a:cubicBezTo>
                  <a:pt x="543785" y="1480126"/>
                  <a:pt x="355548" y="1402155"/>
                  <a:pt x="216759" y="1263366"/>
                </a:cubicBezTo>
                <a:cubicBezTo>
                  <a:pt x="77971" y="1124577"/>
                  <a:pt x="0" y="936339"/>
                  <a:pt x="0" y="740063"/>
                </a:cubicBezTo>
                <a:lnTo>
                  <a:pt x="0" y="740062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247239" tIns="247239" rIns="247239" bIns="247239" spcCol="1270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3.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청년</a:t>
            </a: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Pr.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증가</a:t>
            </a:r>
          </a:p>
        </p:txBody>
      </p:sp>
      <p:sp>
        <p:nvSpPr>
          <p:cNvPr id="14" name="자유형 13">
            <a:hlinkClick r:id="" action="ppaction://hlinkshowjump?jump=nextslide"/>
          </p:cNvPr>
          <p:cNvSpPr/>
          <p:nvPr/>
        </p:nvSpPr>
        <p:spPr bwMode="auto">
          <a:xfrm>
            <a:off x="428596" y="3000372"/>
            <a:ext cx="2143140" cy="1428760"/>
          </a:xfrm>
          <a:custGeom>
            <a:avLst/>
            <a:gdLst>
              <a:gd name="connsiteX0" fmla="*/ 0 w 1480123"/>
              <a:gd name="connsiteY0" fmla="*/ 740062 h 1480123"/>
              <a:gd name="connsiteX1" fmla="*/ 216760 w 1480123"/>
              <a:gd name="connsiteY1" fmla="*/ 216759 h 1480123"/>
              <a:gd name="connsiteX2" fmla="*/ 740063 w 1480123"/>
              <a:gd name="connsiteY2" fmla="*/ 1 h 1480123"/>
              <a:gd name="connsiteX3" fmla="*/ 1263366 w 1480123"/>
              <a:gd name="connsiteY3" fmla="*/ 216761 h 1480123"/>
              <a:gd name="connsiteX4" fmla="*/ 1480124 w 1480123"/>
              <a:gd name="connsiteY4" fmla="*/ 740064 h 1480123"/>
              <a:gd name="connsiteX5" fmla="*/ 1263365 w 1480123"/>
              <a:gd name="connsiteY5" fmla="*/ 1263367 h 1480123"/>
              <a:gd name="connsiteX6" fmla="*/ 740062 w 1480123"/>
              <a:gd name="connsiteY6" fmla="*/ 1480126 h 1480123"/>
              <a:gd name="connsiteX7" fmla="*/ 216759 w 1480123"/>
              <a:gd name="connsiteY7" fmla="*/ 1263366 h 1480123"/>
              <a:gd name="connsiteX8" fmla="*/ 0 w 1480123"/>
              <a:gd name="connsiteY8" fmla="*/ 740063 h 1480123"/>
              <a:gd name="connsiteX9" fmla="*/ 0 w 1480123"/>
              <a:gd name="connsiteY9" fmla="*/ 740062 h 148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80123" h="1480123">
                <a:moveTo>
                  <a:pt x="0" y="740062"/>
                </a:moveTo>
                <a:cubicBezTo>
                  <a:pt x="0" y="543785"/>
                  <a:pt x="77971" y="355548"/>
                  <a:pt x="216760" y="216759"/>
                </a:cubicBezTo>
                <a:cubicBezTo>
                  <a:pt x="355549" y="77971"/>
                  <a:pt x="543787" y="0"/>
                  <a:pt x="740063" y="1"/>
                </a:cubicBezTo>
                <a:cubicBezTo>
                  <a:pt x="936340" y="1"/>
                  <a:pt x="1124577" y="77972"/>
                  <a:pt x="1263366" y="216761"/>
                </a:cubicBezTo>
                <a:cubicBezTo>
                  <a:pt x="1402154" y="355550"/>
                  <a:pt x="1480125" y="543788"/>
                  <a:pt x="1480124" y="740064"/>
                </a:cubicBezTo>
                <a:cubicBezTo>
                  <a:pt x="1480124" y="936341"/>
                  <a:pt x="1402153" y="1124578"/>
                  <a:pt x="1263365" y="1263367"/>
                </a:cubicBezTo>
                <a:cubicBezTo>
                  <a:pt x="1124576" y="1402156"/>
                  <a:pt x="936339" y="1480126"/>
                  <a:pt x="740062" y="1480126"/>
                </a:cubicBezTo>
                <a:cubicBezTo>
                  <a:pt x="543785" y="1480126"/>
                  <a:pt x="355548" y="1402155"/>
                  <a:pt x="216759" y="1263366"/>
                </a:cubicBezTo>
                <a:cubicBezTo>
                  <a:pt x="77971" y="1124577"/>
                  <a:pt x="0" y="936339"/>
                  <a:pt x="0" y="740063"/>
                </a:cubicBezTo>
                <a:lnTo>
                  <a:pt x="0" y="740062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247239" tIns="247239" rIns="247239" bIns="247239" spcCol="1270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ko-K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4.</a:t>
            </a:r>
            <a:r>
              <a:rPr lang="ko-KR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고급단원 증원</a:t>
            </a:r>
            <a:endParaRPr lang="en-US" altLang="ko-K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7104062" cy="6667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정의의 거울 </a:t>
            </a:r>
            <a:r>
              <a:rPr lang="en-US" altLang="ko-KR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Co.</a:t>
            </a:r>
            <a:r>
              <a:rPr lang="ko-KR" altLang="en-US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2016</a:t>
            </a:r>
            <a:r>
              <a:rPr lang="ko-KR" altLang="en-US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 활동목표</a:t>
            </a:r>
          </a:p>
        </p:txBody>
      </p:sp>
      <p:pic>
        <p:nvPicPr>
          <p:cNvPr id="1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63" y="357166"/>
            <a:ext cx="580612" cy="1071570"/>
          </a:xfrm>
          <a:prstGeom prst="round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7858125" y="1857375"/>
          <a:ext cx="928688" cy="928688"/>
        </p:xfrm>
        <a:graphic>
          <a:graphicData uri="http://schemas.openxmlformats.org/drawingml/2006/table">
            <a:tbl>
              <a:tblPr/>
              <a:tblGrid>
                <a:gridCol w="214313"/>
                <a:gridCol w="714375"/>
              </a:tblGrid>
              <a:tr h="275167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한양견고딕"/>
                        </a:rPr>
                        <a:t>결 재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91439" marR="91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한양견고딕"/>
                        </a:rPr>
                        <a:t>지도신부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91439" marR="91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5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91439" marR="91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7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ChangeArrowheads="1"/>
          </p:cNvSpPr>
          <p:nvPr/>
        </p:nvSpPr>
        <p:spPr bwMode="auto">
          <a:xfrm>
            <a:off x="428625" y="2857500"/>
            <a:ext cx="2359025" cy="83185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000" b="1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행동단원증원</a:t>
            </a:r>
            <a:endParaRPr lang="en-US" altLang="ko-KR" sz="2000" b="1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5" name="Rectangle 9"/>
          <p:cNvSpPr>
            <a:spLocks noChangeArrowheads="1"/>
          </p:cNvSpPr>
          <p:nvPr/>
        </p:nvSpPr>
        <p:spPr bwMode="auto">
          <a:xfrm>
            <a:off x="428625" y="1857375"/>
            <a:ext cx="2359025" cy="83185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000" b="1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예비신자 입교</a:t>
            </a:r>
            <a:endParaRPr lang="ko-KR" altLang="en-US" sz="2000" b="1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428625" y="3857625"/>
            <a:ext cx="2359025" cy="8382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000" b="1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고급단원 확대</a:t>
            </a:r>
            <a:endParaRPr lang="ko-KR" altLang="en-US" sz="2000" b="1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7" name="Rectangle 11"/>
          <p:cNvSpPr>
            <a:spLocks noChangeArrowheads="1"/>
          </p:cNvSpPr>
          <p:nvPr/>
        </p:nvSpPr>
        <p:spPr bwMode="auto">
          <a:xfrm>
            <a:off x="428625" y="4857750"/>
            <a:ext cx="2359025" cy="8382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000" b="1"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청년 </a:t>
            </a:r>
            <a:r>
              <a:rPr lang="en-US" altLang="ko-KR" sz="2400" b="1">
                <a:latin typeface="HY견고딕" pitchFamily="18" charset="-127"/>
                <a:ea typeface="HY견고딕" pitchFamily="18" charset="-127"/>
              </a:rPr>
              <a:t>Pr.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 증가 </a:t>
            </a:r>
            <a:endParaRPr lang="ko-KR" altLang="en-US" sz="2000" b="1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156" name="Rectangle 12"/>
          <p:cNvSpPr>
            <a:spLocks noChangeArrowheads="1"/>
          </p:cNvSpPr>
          <p:nvPr/>
        </p:nvSpPr>
        <p:spPr bwMode="auto">
          <a:xfrm>
            <a:off x="3429000" y="2857500"/>
            <a:ext cx="2287588" cy="831850"/>
          </a:xfrm>
          <a:prstGeom prst="rect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명</a:t>
            </a:r>
            <a:r>
              <a:rPr lang="en-US" altLang="ko-K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/Pr.</a:t>
            </a:r>
          </a:p>
        </p:txBody>
      </p:sp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3429000" y="1857375"/>
            <a:ext cx="2287588" cy="831850"/>
          </a:xfrm>
          <a:prstGeom prst="rect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800" b="1">
                <a:latin typeface="HY견고딕" pitchFamily="18" charset="-127"/>
                <a:ea typeface="HY견고딕" pitchFamily="18" charset="-127"/>
              </a:rPr>
              <a:t>3</a:t>
            </a:r>
            <a:r>
              <a:rPr lang="en-US" altLang="ko-KR" sz="280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>
                <a:latin typeface="HY견고딕" pitchFamily="18" charset="-127"/>
                <a:ea typeface="HY견고딕" pitchFamily="18" charset="-127"/>
              </a:rPr>
              <a:t>명</a:t>
            </a:r>
            <a:r>
              <a:rPr lang="en-US" altLang="ko-KR" sz="2800">
                <a:latin typeface="HY견고딕" pitchFamily="18" charset="-127"/>
                <a:ea typeface="HY견고딕" pitchFamily="18" charset="-127"/>
              </a:rPr>
              <a:t>/Pr.</a:t>
            </a:r>
          </a:p>
        </p:txBody>
      </p:sp>
      <p:sp>
        <p:nvSpPr>
          <p:cNvPr id="134158" name="Rectangle 14"/>
          <p:cNvSpPr>
            <a:spLocks noChangeArrowheads="1"/>
          </p:cNvSpPr>
          <p:nvPr/>
        </p:nvSpPr>
        <p:spPr bwMode="auto">
          <a:xfrm>
            <a:off x="3429000" y="3857625"/>
            <a:ext cx="2287588" cy="838200"/>
          </a:xfrm>
          <a:prstGeom prst="rect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명</a:t>
            </a:r>
            <a:r>
              <a:rPr lang="en-US" altLang="ko-K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/Pr.</a:t>
            </a:r>
          </a:p>
        </p:txBody>
      </p:sp>
      <p:sp>
        <p:nvSpPr>
          <p:cNvPr id="134159" name="Rectangle 15"/>
          <p:cNvSpPr>
            <a:spLocks noChangeArrowheads="1"/>
          </p:cNvSpPr>
          <p:nvPr/>
        </p:nvSpPr>
        <p:spPr bwMode="auto">
          <a:xfrm>
            <a:off x="3429000" y="4857750"/>
            <a:ext cx="2287588" cy="838200"/>
          </a:xfrm>
          <a:prstGeom prst="rect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개</a:t>
            </a:r>
            <a:endParaRPr lang="en-US" altLang="ko-KR" sz="2800" b="1" dirty="0">
              <a:effectLst>
                <a:outerShdw blurRad="38100" dist="38100" dir="2700000" algn="tl">
                  <a:srgbClr val="FFFFFF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en-US" altLang="ko-KR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동 신설 포함</a:t>
            </a:r>
            <a:r>
              <a:rPr lang="en-US" altLang="ko-KR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b="1" dirty="0">
              <a:effectLst>
                <a:outerShdw blurRad="38100" dist="38100" dir="2700000" algn="tl">
                  <a:srgbClr val="FFFFFF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8" name="Rectangle 16"/>
          <p:cNvSpPr>
            <a:spLocks noChangeArrowheads="1"/>
          </p:cNvSpPr>
          <p:nvPr/>
        </p:nvSpPr>
        <p:spPr bwMode="auto">
          <a:xfrm>
            <a:off x="6286500" y="2857500"/>
            <a:ext cx="2287588" cy="831850"/>
          </a:xfrm>
          <a:prstGeom prst="rect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0.35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명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/Pr.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59" name="Rectangle 17"/>
          <p:cNvSpPr>
            <a:spLocks noChangeArrowheads="1"/>
          </p:cNvSpPr>
          <p:nvPr/>
        </p:nvSpPr>
        <p:spPr bwMode="auto">
          <a:xfrm>
            <a:off x="6286500" y="1857375"/>
            <a:ext cx="2287588" cy="831850"/>
          </a:xfrm>
          <a:prstGeom prst="rect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2.6 </a:t>
            </a:r>
            <a:r>
              <a:rPr lang="ko-KR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명</a:t>
            </a: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/Pr</a:t>
            </a: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휴먼옛체" pitchFamily="18" charset="-127"/>
                <a:ea typeface="휴먼옛체" pitchFamily="18" charset="-127"/>
              </a:rPr>
              <a:t>.</a:t>
            </a:r>
            <a:endParaRPr lang="ko-KR" altLang="en-US" sz="2800" b="1" dirty="0">
              <a:effectLst>
                <a:outerShdw blurRad="38100" dist="38100" dir="2700000" algn="tl">
                  <a:srgbClr val="FFFFFF"/>
                </a:outerShdw>
              </a:effectLst>
              <a:latin typeface="휴먼옛체" pitchFamily="18" charset="-127"/>
              <a:ea typeface="휴먼옛체" pitchFamily="18" charset="-127"/>
            </a:endParaRPr>
          </a:p>
        </p:txBody>
      </p:sp>
      <p:sp>
        <p:nvSpPr>
          <p:cNvPr id="2060" name="Rectangle 18"/>
          <p:cNvSpPr>
            <a:spLocks noChangeArrowheads="1"/>
          </p:cNvSpPr>
          <p:nvPr/>
        </p:nvSpPr>
        <p:spPr bwMode="auto">
          <a:xfrm>
            <a:off x="6286500" y="3857625"/>
            <a:ext cx="2287588" cy="838200"/>
          </a:xfrm>
          <a:prstGeom prst="rect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0.6 </a:t>
            </a:r>
            <a:r>
              <a:rPr lang="ko-KR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명</a:t>
            </a: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/Pr.</a:t>
            </a:r>
            <a:endParaRPr lang="ko-KR" altLang="en-US" sz="1600" b="1" dirty="0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61" name="Rectangle 19"/>
          <p:cNvSpPr>
            <a:spLocks noChangeArrowheads="1"/>
          </p:cNvSpPr>
          <p:nvPr/>
        </p:nvSpPr>
        <p:spPr bwMode="auto">
          <a:xfrm>
            <a:off x="6286500" y="4857750"/>
            <a:ext cx="2287588" cy="838200"/>
          </a:xfrm>
          <a:prstGeom prst="rect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0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개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  <a:p>
            <a:pPr algn="ctr">
              <a:defRPr/>
            </a:pPr>
            <a:r>
              <a:rPr lang="en-US" altLang="ko-KR" sz="1600" b="1" dirty="0"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600" b="1" dirty="0">
                <a:latin typeface="HY동녘M" pitchFamily="18" charset="-127"/>
                <a:ea typeface="HY동녘M" pitchFamily="18" charset="-127"/>
              </a:rPr>
              <a:t>대치</a:t>
            </a:r>
            <a:r>
              <a:rPr lang="en-US" altLang="ko-KR" sz="1600" b="1" dirty="0">
                <a:latin typeface="HY동녘M" pitchFamily="18" charset="-127"/>
                <a:ea typeface="HY동녘M" pitchFamily="18" charset="-127"/>
              </a:rPr>
              <a:t>2</a:t>
            </a:r>
            <a:r>
              <a:rPr lang="ko-KR" altLang="en-US" sz="1600" b="1" dirty="0">
                <a:latin typeface="HY동녘M" pitchFamily="18" charset="-127"/>
                <a:ea typeface="HY동녘M" pitchFamily="18" charset="-127"/>
              </a:rPr>
              <a:t>동 신설</a:t>
            </a:r>
            <a:r>
              <a:rPr lang="en-US" altLang="ko-KR" sz="1600" b="1" dirty="0"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600" b="1" dirty="0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34164" name="Oval 20"/>
          <p:cNvSpPr>
            <a:spLocks noChangeArrowheads="1"/>
          </p:cNvSpPr>
          <p:nvPr/>
        </p:nvSpPr>
        <p:spPr bwMode="auto">
          <a:xfrm>
            <a:off x="500063" y="714375"/>
            <a:ext cx="2287587" cy="723900"/>
          </a:xfrm>
          <a:prstGeom prst="ellipse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ko-KR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lang="en-US" altLang="ko-KR" sz="2400" b="1" dirty="0">
                <a:latin typeface="휴먼엑스포" pitchFamily="18" charset="-127"/>
                <a:ea typeface="휴먼엑스포" pitchFamily="18" charset="-127"/>
              </a:rPr>
              <a:t>2016</a:t>
            </a:r>
            <a:r>
              <a:rPr lang="ko-KR" altLang="en-US" sz="2400" b="1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2400" b="1" dirty="0">
                <a:latin typeface="휴먼엑스포" pitchFamily="18" charset="-127"/>
                <a:ea typeface="휴먼엑스포" pitchFamily="18" charset="-127"/>
              </a:rPr>
              <a:t>Co. </a:t>
            </a:r>
          </a:p>
          <a:p>
            <a:pPr algn="ctr">
              <a:defRPr/>
            </a:pPr>
            <a:r>
              <a:rPr lang="ko-KR" altLang="en-US" sz="2400" b="1" dirty="0">
                <a:latin typeface="휴먼엑스포" pitchFamily="18" charset="-127"/>
                <a:ea typeface="휴먼엑스포" pitchFamily="18" charset="-127"/>
              </a:rPr>
              <a:t>중점 활동</a:t>
            </a:r>
          </a:p>
        </p:txBody>
      </p:sp>
      <p:sp>
        <p:nvSpPr>
          <p:cNvPr id="2063" name="Oval 21"/>
          <p:cNvSpPr>
            <a:spLocks noChangeArrowheads="1"/>
          </p:cNvSpPr>
          <p:nvPr/>
        </p:nvSpPr>
        <p:spPr bwMode="auto">
          <a:xfrm>
            <a:off x="6286500" y="714375"/>
            <a:ext cx="2287588" cy="723900"/>
          </a:xfrm>
          <a:prstGeom prst="ellipse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2015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실적</a:t>
            </a:r>
          </a:p>
        </p:txBody>
      </p:sp>
      <p:sp>
        <p:nvSpPr>
          <p:cNvPr id="134166" name="Oval 22"/>
          <p:cNvSpPr>
            <a:spLocks noChangeArrowheads="1"/>
          </p:cNvSpPr>
          <p:nvPr/>
        </p:nvSpPr>
        <p:spPr bwMode="auto">
          <a:xfrm>
            <a:off x="3429000" y="714375"/>
            <a:ext cx="2287588" cy="723900"/>
          </a:xfrm>
          <a:prstGeom prst="ellipse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2016 </a:t>
            </a:r>
            <a:r>
              <a:rPr lang="ko-KR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목표</a:t>
            </a:r>
            <a:endParaRPr lang="en-US" altLang="ko-KR" sz="2800" b="1" dirty="0">
              <a:effectLst>
                <a:outerShdw blurRad="38100" dist="38100" dir="2700000" algn="tl">
                  <a:srgbClr val="FFFFFF"/>
                </a:outerShdw>
              </a:effectLst>
              <a:latin typeface="HY동녘M" pitchFamily="18" charset="-127"/>
              <a:ea typeface="HY동녘M" pitchFamily="18" charset="-127"/>
            </a:endParaRPr>
          </a:p>
        </p:txBody>
      </p:sp>
      <p:cxnSp>
        <p:nvCxnSpPr>
          <p:cNvPr id="3089" name="AutoShape 23"/>
          <p:cNvCxnSpPr>
            <a:cxnSpLocks noChangeShapeType="1"/>
            <a:stCxn id="3074" idx="3"/>
            <a:endCxn id="134156" idx="1"/>
          </p:cNvCxnSpPr>
          <p:nvPr/>
        </p:nvCxnSpPr>
        <p:spPr bwMode="auto">
          <a:xfrm flipV="1">
            <a:off x="2787650" y="3273425"/>
            <a:ext cx="641350" cy="0"/>
          </a:xfrm>
          <a:prstGeom prst="straightConnector1">
            <a:avLst/>
          </a:prstGeom>
          <a:noFill/>
          <a:ln w="38100" cap="rnd">
            <a:solidFill>
              <a:srgbClr val="00008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90" name="AutoShape 25"/>
          <p:cNvCxnSpPr>
            <a:cxnSpLocks noChangeShapeType="1"/>
            <a:stCxn id="3076" idx="3"/>
            <a:endCxn id="134158" idx="1"/>
          </p:cNvCxnSpPr>
          <p:nvPr/>
        </p:nvCxnSpPr>
        <p:spPr bwMode="auto">
          <a:xfrm>
            <a:off x="2787650" y="4276725"/>
            <a:ext cx="641350" cy="1588"/>
          </a:xfrm>
          <a:prstGeom prst="straightConnector1">
            <a:avLst/>
          </a:prstGeom>
          <a:noFill/>
          <a:ln w="38100" cap="rnd">
            <a:solidFill>
              <a:srgbClr val="00008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91" name="AutoShape 26"/>
          <p:cNvCxnSpPr>
            <a:cxnSpLocks noChangeShapeType="1"/>
            <a:stCxn id="3077" idx="3"/>
            <a:endCxn id="134159" idx="1"/>
          </p:cNvCxnSpPr>
          <p:nvPr/>
        </p:nvCxnSpPr>
        <p:spPr bwMode="auto">
          <a:xfrm>
            <a:off x="2787650" y="5276850"/>
            <a:ext cx="641350" cy="0"/>
          </a:xfrm>
          <a:prstGeom prst="straightConnector1">
            <a:avLst/>
          </a:prstGeom>
          <a:noFill/>
          <a:ln w="38100" cap="rnd">
            <a:solidFill>
              <a:srgbClr val="00008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92" name="AutoShape 31"/>
          <p:cNvCxnSpPr>
            <a:cxnSpLocks noChangeShapeType="1"/>
            <a:stCxn id="3075" idx="3"/>
            <a:endCxn id="3079" idx="1"/>
          </p:cNvCxnSpPr>
          <p:nvPr/>
        </p:nvCxnSpPr>
        <p:spPr bwMode="auto">
          <a:xfrm flipV="1">
            <a:off x="2787650" y="2273300"/>
            <a:ext cx="641350" cy="0"/>
          </a:xfrm>
          <a:prstGeom prst="straightConnector1">
            <a:avLst/>
          </a:prstGeom>
          <a:noFill/>
          <a:ln w="38100" cap="rnd">
            <a:solidFill>
              <a:srgbClr val="00008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93" name="Rectangle 11"/>
          <p:cNvSpPr>
            <a:spLocks noChangeArrowheads="1"/>
          </p:cNvSpPr>
          <p:nvPr/>
        </p:nvSpPr>
        <p:spPr bwMode="auto">
          <a:xfrm>
            <a:off x="428625" y="5857875"/>
            <a:ext cx="2359025" cy="8382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en-US" altLang="ko-KR" sz="2000" b="1"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400" b="1">
                <a:latin typeface="HY견고딕" pitchFamily="18" charset="-127"/>
                <a:ea typeface="HY견고딕" pitchFamily="18" charset="-127"/>
              </a:rPr>
              <a:t>정체성  확립  </a:t>
            </a:r>
            <a:endParaRPr lang="en-US" altLang="ko-KR" sz="2000" b="1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74" name="Rectangle 19"/>
          <p:cNvSpPr>
            <a:spLocks noChangeArrowheads="1"/>
          </p:cNvSpPr>
          <p:nvPr/>
        </p:nvSpPr>
        <p:spPr bwMode="auto">
          <a:xfrm>
            <a:off x="6286500" y="5857875"/>
            <a:ext cx="2287588" cy="838200"/>
          </a:xfrm>
          <a:prstGeom prst="rect">
            <a:avLst/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성모신심</a:t>
            </a:r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교육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41" name="Rectangle 14"/>
          <p:cNvSpPr>
            <a:spLocks noChangeArrowheads="1"/>
          </p:cNvSpPr>
          <p:nvPr/>
        </p:nvSpPr>
        <p:spPr bwMode="auto">
          <a:xfrm>
            <a:off x="3429000" y="5857875"/>
            <a:ext cx="2287588" cy="838200"/>
          </a:xfrm>
          <a:prstGeom prst="rect">
            <a:avLst/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en-US" altLang="ko-KR" sz="2400" b="1" dirty="0">
              <a:effectLst>
                <a:outerShdw blurRad="38100" dist="38100" dir="2700000" algn="tl">
                  <a:srgbClr val="FFFFFF"/>
                </a:outerShdw>
              </a:effectLst>
              <a:latin typeface="HY동녘M" pitchFamily="18" charset="-127"/>
              <a:ea typeface="HY동녘M" pitchFamily="18" charset="-127"/>
            </a:endParaRPr>
          </a:p>
          <a:p>
            <a:pPr algn="ctr"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교본과정</a:t>
            </a:r>
            <a:r>
              <a:rPr lang="ko-KR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교육</a:t>
            </a:r>
            <a:r>
              <a:rPr lang="ko-KR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400" b="1" dirty="0">
              <a:effectLst>
                <a:outerShdw blurRad="38100" dist="38100" dir="2700000" algn="tl">
                  <a:srgbClr val="FFFFFF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endParaRPr lang="ko-KR" altLang="en-US" dirty="0">
              <a:effectLst>
                <a:outerShdw blurRad="38100" dist="38100" dir="2700000" algn="tl">
                  <a:srgbClr val="FFFFFF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096" name="AutoShape 30"/>
          <p:cNvCxnSpPr>
            <a:cxnSpLocks noChangeShapeType="1"/>
          </p:cNvCxnSpPr>
          <p:nvPr/>
        </p:nvCxnSpPr>
        <p:spPr bwMode="auto">
          <a:xfrm>
            <a:off x="2857500" y="6286500"/>
            <a:ext cx="569913" cy="1588"/>
          </a:xfrm>
          <a:prstGeom prst="straightConnector1">
            <a:avLst/>
          </a:prstGeom>
          <a:noFill/>
          <a:ln w="38100" cap="rnd">
            <a:solidFill>
              <a:srgbClr val="00008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175625" cy="739775"/>
          </a:xfrm>
        </p:spPr>
        <p:txBody>
          <a:bodyPr/>
          <a:lstStyle/>
          <a:p>
            <a:pPr eaLnBrk="1" hangingPunct="1"/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2016. 1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월</a:t>
            </a:r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본당별</a:t>
            </a:r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단원 현황</a:t>
            </a:r>
            <a:r>
              <a:rPr lang="ko-KR" altLang="en-US" sz="36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143000"/>
            <a:ext cx="8786812" cy="5500688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   본당    </a:t>
            </a: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Cu.</a:t>
            </a: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수   </a:t>
            </a: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Pr.</a:t>
            </a: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수      행동단원</a:t>
            </a: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(2015)</a:t>
            </a: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Pr.</a:t>
            </a: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증가     행동단원</a:t>
            </a: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(2014)         </a:t>
            </a:r>
            <a:r>
              <a:rPr lang="ko-KR" altLang="en-US" sz="1600" smtClean="0">
                <a:latin typeface="HY견고딕" pitchFamily="18" charset="-127"/>
                <a:ea typeface="HY견고딕" pitchFamily="18" charset="-127"/>
              </a:rPr>
              <a:t>증가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                           </a:t>
            </a:r>
            <a:r>
              <a:rPr lang="ko-KR" altLang="en-US" sz="1400" smtClean="0">
                <a:latin typeface="HY견고딕" pitchFamily="18" charset="-127"/>
                <a:ea typeface="HY견고딕" pitchFamily="18" charset="-127"/>
              </a:rPr>
              <a:t>성인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청년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)   </a:t>
            </a:r>
            <a:r>
              <a:rPr lang="ko-KR" altLang="en-US" sz="1400" smtClean="0">
                <a:latin typeface="HY견고딕" pitchFamily="18" charset="-127"/>
                <a:ea typeface="HY견고딕" pitchFamily="18" charset="-127"/>
              </a:rPr>
              <a:t>성인  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청년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smtClean="0">
                <a:latin typeface="HY견고딕" pitchFamily="18" charset="-127"/>
                <a:ea typeface="HY견고딕" pitchFamily="18" charset="-127"/>
              </a:rPr>
              <a:t>     계                         성인 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청년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)      </a:t>
            </a:r>
            <a:r>
              <a:rPr lang="ko-KR" altLang="en-US" sz="1400" smtClean="0">
                <a:latin typeface="HY견고딕" pitchFamily="18" charset="-127"/>
                <a:ea typeface="HY견고딕" pitchFamily="18" charset="-127"/>
              </a:rPr>
              <a:t>계       성인 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latin typeface="HY견고딕" pitchFamily="18" charset="-127"/>
                <a:ea typeface="HY견고딕" pitchFamily="18" charset="-127"/>
              </a:rPr>
              <a:t>청년</a:t>
            </a:r>
            <a:r>
              <a:rPr lang="en-US" altLang="ko-KR" sz="140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endParaRPr lang="en-US" altLang="ko-KR" sz="1600" smtClean="0">
              <a:solidFill>
                <a:srgbClr val="005024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대치동</a:t>
            </a:r>
            <a:r>
              <a:rPr lang="ko-KR" altLang="en-US" sz="1800" b="1" smtClean="0"/>
              <a:t>       </a:t>
            </a:r>
            <a:r>
              <a:rPr lang="en-US" altLang="ko-KR" sz="1800" b="1" smtClean="0"/>
              <a:t>1     17(</a:t>
            </a:r>
            <a:r>
              <a:rPr lang="en-US" altLang="ko-KR" sz="1800" b="1" smtClean="0">
                <a:solidFill>
                  <a:srgbClr val="00B050"/>
                </a:solidFill>
              </a:rPr>
              <a:t>1</a:t>
            </a:r>
            <a:r>
              <a:rPr lang="en-US" altLang="ko-KR" sz="1800" b="1" smtClean="0"/>
              <a:t>)     144 ( </a:t>
            </a:r>
            <a:r>
              <a:rPr lang="en-US" altLang="ko-KR" sz="1800" b="1" smtClean="0">
                <a:solidFill>
                  <a:srgbClr val="00B050"/>
                </a:solidFill>
              </a:rPr>
              <a:t>8</a:t>
            </a:r>
            <a:r>
              <a:rPr lang="en-US" altLang="ko-KR" sz="1800" b="1" smtClean="0"/>
              <a:t>)     152                  148 ( </a:t>
            </a:r>
            <a:r>
              <a:rPr lang="en-US" altLang="ko-KR" sz="1800" b="1" smtClean="0">
                <a:solidFill>
                  <a:srgbClr val="00B050"/>
                </a:solidFill>
              </a:rPr>
              <a:t>9</a:t>
            </a:r>
            <a:r>
              <a:rPr lang="en-US" altLang="ko-KR" sz="1800" b="1" smtClean="0"/>
              <a:t>)     157     </a:t>
            </a:r>
            <a:r>
              <a:rPr lang="en-US" altLang="ko-KR" sz="1800" b="1" smtClean="0">
                <a:solidFill>
                  <a:srgbClr val="FF0000"/>
                </a:solidFill>
              </a:rPr>
              <a:t>-4  (-1)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동</a:t>
            </a:r>
            <a:r>
              <a:rPr lang="ko-KR" altLang="en-US" sz="1800" b="1" smtClean="0"/>
              <a:t>     </a:t>
            </a:r>
            <a:r>
              <a:rPr lang="en-US" altLang="ko-KR" sz="1800" b="1" smtClean="0"/>
              <a:t>2     31         283           283                  291           291     </a:t>
            </a:r>
            <a:r>
              <a:rPr lang="en-US" altLang="ko-KR" sz="1800" b="1" smtClean="0">
                <a:solidFill>
                  <a:srgbClr val="FF0000"/>
                </a:solidFill>
              </a:rPr>
              <a:t>-8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성당  </a:t>
            </a:r>
            <a:r>
              <a:rPr lang="en-US" altLang="ko-KR" sz="1800" b="1" smtClean="0"/>
              <a:t>1      5            53            53                    57            57      </a:t>
            </a:r>
            <a:r>
              <a:rPr lang="en-US" altLang="ko-KR" sz="1800" b="1" smtClean="0">
                <a:solidFill>
                  <a:srgbClr val="FF0000"/>
                </a:solidFill>
              </a:rPr>
              <a:t>-4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동</a:t>
            </a:r>
            <a:r>
              <a:rPr lang="ko-KR" altLang="en-US" sz="1800" b="1" smtClean="0"/>
              <a:t>     </a:t>
            </a:r>
            <a:r>
              <a:rPr lang="en-US" altLang="ko-KR" sz="1800" b="1" smtClean="0"/>
              <a:t>1      8            79            79                    72            72      +7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개포동</a:t>
            </a:r>
            <a:r>
              <a:rPr lang="ko-KR" altLang="en-US" sz="1800" b="1" smtClean="0"/>
              <a:t>       </a:t>
            </a:r>
            <a:r>
              <a:rPr lang="en-US" altLang="ko-KR" sz="1800" b="1" smtClean="0"/>
              <a:t>2     32(</a:t>
            </a:r>
            <a:r>
              <a:rPr lang="en-US" altLang="ko-KR" sz="1800" b="1" smtClean="0">
                <a:solidFill>
                  <a:srgbClr val="00B050"/>
                </a:solidFill>
              </a:rPr>
              <a:t>1</a:t>
            </a:r>
            <a:r>
              <a:rPr lang="en-US" altLang="ko-KR" sz="1800" b="1" smtClean="0"/>
              <a:t>)     308 ( </a:t>
            </a:r>
            <a:r>
              <a:rPr lang="en-US" altLang="ko-KR" sz="1800" b="1" smtClean="0">
                <a:solidFill>
                  <a:srgbClr val="00B050"/>
                </a:solidFill>
              </a:rPr>
              <a:t>9</a:t>
            </a:r>
            <a:r>
              <a:rPr lang="en-US" altLang="ko-KR" sz="1800" b="1" smtClean="0"/>
              <a:t>)     317       </a:t>
            </a:r>
            <a:r>
              <a:rPr lang="en-US" altLang="ko-KR" sz="1800" b="1" smtClean="0">
                <a:solidFill>
                  <a:srgbClr val="FF0000"/>
                </a:solidFill>
              </a:rPr>
              <a:t>-1</a:t>
            </a:r>
            <a:r>
              <a:rPr lang="en-US" altLang="ko-KR" sz="1800" b="1" smtClean="0"/>
              <a:t>       310 ( </a:t>
            </a:r>
            <a:r>
              <a:rPr lang="en-US" altLang="ko-KR" sz="1800" b="1" smtClean="0">
                <a:solidFill>
                  <a:srgbClr val="00B050"/>
                </a:solidFill>
              </a:rPr>
              <a:t>6</a:t>
            </a:r>
            <a:r>
              <a:rPr lang="en-US" altLang="ko-KR" sz="1800" b="1" smtClean="0"/>
              <a:t>)     316      </a:t>
            </a:r>
            <a:r>
              <a:rPr lang="en-US" altLang="ko-KR" sz="1800" b="1" smtClean="0">
                <a:solidFill>
                  <a:srgbClr val="FF0000"/>
                </a:solidFill>
              </a:rPr>
              <a:t>-2</a:t>
            </a:r>
            <a:r>
              <a:rPr lang="en-US" altLang="ko-KR" sz="1800" b="1" smtClean="0"/>
              <a:t>  (+3)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도곡동</a:t>
            </a:r>
            <a:r>
              <a:rPr lang="ko-KR" altLang="en-US" sz="1800" b="1" smtClean="0"/>
              <a:t>       </a:t>
            </a:r>
            <a:r>
              <a:rPr lang="en-US" altLang="ko-KR" sz="1800" b="1" smtClean="0"/>
              <a:t>1     16(</a:t>
            </a:r>
            <a:r>
              <a:rPr lang="en-US" altLang="ko-KR" sz="1800" b="1" smtClean="0">
                <a:solidFill>
                  <a:srgbClr val="00B050"/>
                </a:solidFill>
              </a:rPr>
              <a:t>4</a:t>
            </a:r>
            <a:r>
              <a:rPr lang="en-US" altLang="ko-KR" sz="1800" b="1" smtClean="0"/>
              <a:t>)     117 (</a:t>
            </a:r>
            <a:r>
              <a:rPr lang="en-US" altLang="ko-KR" sz="1800" b="1" smtClean="0">
                <a:solidFill>
                  <a:srgbClr val="00B050"/>
                </a:solidFill>
              </a:rPr>
              <a:t>46</a:t>
            </a:r>
            <a:r>
              <a:rPr lang="en-US" altLang="ko-KR" sz="1800" b="1" smtClean="0"/>
              <a:t>)    163                  119 (</a:t>
            </a:r>
            <a:r>
              <a:rPr lang="en-US" altLang="ko-KR" sz="1800" b="1" smtClean="0">
                <a:solidFill>
                  <a:srgbClr val="00B050"/>
                </a:solidFill>
              </a:rPr>
              <a:t>41</a:t>
            </a:r>
            <a:r>
              <a:rPr lang="en-US" altLang="ko-KR" sz="1800" b="1" smtClean="0"/>
              <a:t>)    160      </a:t>
            </a:r>
            <a:r>
              <a:rPr lang="en-US" altLang="ko-KR" sz="1800" b="1" smtClean="0">
                <a:solidFill>
                  <a:srgbClr val="FF0000"/>
                </a:solidFill>
              </a:rPr>
              <a:t>-2</a:t>
            </a:r>
            <a:r>
              <a:rPr lang="en-US" altLang="ko-KR" sz="1800" b="1" smtClean="0"/>
              <a:t>  (+5)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일원동</a:t>
            </a:r>
            <a:r>
              <a:rPr lang="ko-KR" altLang="en-US" sz="1800" b="1" smtClean="0"/>
              <a:t>       </a:t>
            </a:r>
            <a:r>
              <a:rPr lang="en-US" altLang="ko-KR" sz="1800" b="1" smtClean="0"/>
              <a:t>1     17(</a:t>
            </a:r>
            <a:r>
              <a:rPr lang="en-US" altLang="ko-KR" sz="1800" b="1" smtClean="0">
                <a:solidFill>
                  <a:srgbClr val="00B050"/>
                </a:solidFill>
              </a:rPr>
              <a:t>1</a:t>
            </a:r>
            <a:r>
              <a:rPr lang="en-US" altLang="ko-KR" sz="1800" b="1" smtClean="0"/>
              <a:t>)     131 (</a:t>
            </a:r>
            <a:r>
              <a:rPr lang="en-US" altLang="ko-KR" sz="1800" b="1" smtClean="0">
                <a:solidFill>
                  <a:srgbClr val="00B050"/>
                </a:solidFill>
              </a:rPr>
              <a:t>11</a:t>
            </a:r>
            <a:r>
              <a:rPr lang="en-US" altLang="ko-KR" sz="1800" b="1" smtClean="0"/>
              <a:t>)    142                  128 ( </a:t>
            </a:r>
            <a:r>
              <a:rPr lang="en-US" altLang="ko-KR" sz="1800" b="1" smtClean="0">
                <a:solidFill>
                  <a:srgbClr val="00B050"/>
                </a:solidFill>
              </a:rPr>
              <a:t>9</a:t>
            </a:r>
            <a:r>
              <a:rPr lang="en-US" altLang="ko-KR" sz="1800" b="1" smtClean="0"/>
              <a:t>)    137       +3  (+2)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수서동</a:t>
            </a:r>
            <a:r>
              <a:rPr lang="ko-KR" altLang="en-US" sz="1800" b="1" smtClean="0"/>
              <a:t>       </a:t>
            </a:r>
            <a:r>
              <a:rPr lang="en-US" altLang="ko-KR" sz="1800" b="1" smtClean="0"/>
              <a:t>1     23(</a:t>
            </a:r>
            <a:r>
              <a:rPr lang="en-US" altLang="ko-KR" sz="1800" b="1" smtClean="0">
                <a:solidFill>
                  <a:srgbClr val="00B050"/>
                </a:solidFill>
              </a:rPr>
              <a:t>1</a:t>
            </a:r>
            <a:r>
              <a:rPr lang="en-US" altLang="ko-KR" sz="1800" b="1" smtClean="0"/>
              <a:t>)     237 (</a:t>
            </a:r>
            <a:r>
              <a:rPr lang="en-US" altLang="ko-KR" sz="1800" b="1" smtClean="0">
                <a:solidFill>
                  <a:srgbClr val="00B050"/>
                </a:solidFill>
              </a:rPr>
              <a:t>16</a:t>
            </a:r>
            <a:r>
              <a:rPr lang="en-US" altLang="ko-KR" sz="1800" b="1" smtClean="0"/>
              <a:t>)    253       +4       196 ( </a:t>
            </a:r>
            <a:r>
              <a:rPr lang="en-US" altLang="ko-KR" sz="1800" b="1" smtClean="0">
                <a:solidFill>
                  <a:srgbClr val="00B050"/>
                </a:solidFill>
              </a:rPr>
              <a:t>9</a:t>
            </a:r>
            <a:r>
              <a:rPr lang="en-US" altLang="ko-KR" sz="1800" b="1" smtClean="0"/>
              <a:t>)     205     +41  (+7)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성라파엘</a:t>
            </a:r>
            <a:r>
              <a:rPr lang="ko-KR" altLang="en-US" sz="1800" b="1" smtClean="0"/>
              <a:t>    </a:t>
            </a:r>
            <a:r>
              <a:rPr lang="en-US" altLang="ko-KR" sz="1800" b="1" smtClean="0"/>
              <a:t>1</a:t>
            </a:r>
            <a:r>
              <a:rPr lang="ko-KR" altLang="en-US" sz="1800" b="1" smtClean="0"/>
              <a:t>      </a:t>
            </a:r>
            <a:r>
              <a:rPr lang="en-US" altLang="ko-KR" sz="1800" b="1" smtClean="0"/>
              <a:t>5(</a:t>
            </a:r>
            <a:r>
              <a:rPr lang="en-US" altLang="ko-KR" sz="1800" b="1" smtClean="0">
                <a:solidFill>
                  <a:srgbClr val="00B050"/>
                </a:solidFill>
              </a:rPr>
              <a:t>1</a:t>
            </a:r>
            <a:r>
              <a:rPr lang="en-US" altLang="ko-KR" sz="1800" b="1" smtClean="0"/>
              <a:t>)       31 (</a:t>
            </a:r>
            <a:r>
              <a:rPr lang="en-US" altLang="ko-KR" sz="1800" b="1" smtClean="0">
                <a:solidFill>
                  <a:srgbClr val="00B050"/>
                </a:solidFill>
              </a:rPr>
              <a:t>14</a:t>
            </a:r>
            <a:r>
              <a:rPr lang="en-US" altLang="ko-KR" sz="1800" b="1" smtClean="0"/>
              <a:t>)      45                    31 ( </a:t>
            </a:r>
            <a:r>
              <a:rPr lang="en-US" altLang="ko-KR" sz="1800" b="1" smtClean="0">
                <a:solidFill>
                  <a:srgbClr val="00B050"/>
                </a:solidFill>
              </a:rPr>
              <a:t>7</a:t>
            </a:r>
            <a:r>
              <a:rPr lang="en-US" altLang="ko-KR" sz="1800" b="1" smtClean="0"/>
              <a:t>)      38             (+7)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ko-KR" sz="1800" b="1" smtClean="0"/>
              <a:t>   </a:t>
            </a:r>
          </a:p>
          <a:p>
            <a:pPr eaLnBrk="1" hangingPunct="1">
              <a:buFont typeface="Wingdings 2" pitchFamily="18" charset="2"/>
              <a:buNone/>
            </a:pPr>
            <a:endParaRPr lang="en-US" altLang="ko-KR" sz="200" b="1" smtClean="0"/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1600" b="1" smtClean="0">
                <a:latin typeface="HY견고딕" pitchFamily="18" charset="-127"/>
                <a:ea typeface="HY견고딕" pitchFamily="18" charset="-127"/>
              </a:rPr>
              <a:t>계</a:t>
            </a:r>
            <a:r>
              <a:rPr lang="ko-KR" altLang="en-US" sz="1600" b="1" smtClean="0"/>
              <a:t>  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1600" b="1" smtClean="0">
                <a:latin typeface="HY견고딕" pitchFamily="18" charset="-127"/>
                <a:ea typeface="HY견고딕" pitchFamily="18" charset="-127"/>
              </a:rPr>
              <a:t>         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11    154(</a:t>
            </a:r>
            <a:r>
              <a:rPr lang="en-US" altLang="ko-KR" sz="1600" b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)  1,383 (</a:t>
            </a:r>
            <a:r>
              <a:rPr lang="en-US" altLang="ko-KR" sz="1600" b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104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)  1,487      +3</a:t>
            </a:r>
            <a:r>
              <a:rPr lang="ko-KR" altLang="en-US" sz="1600" b="1" smtClean="0"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1,352 (</a:t>
            </a:r>
            <a:r>
              <a:rPr lang="en-US" altLang="ko-KR" sz="1600" b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81</a:t>
            </a:r>
            <a:r>
              <a:rPr lang="en-US" altLang="ko-KR" sz="1600" b="1" smtClean="0">
                <a:latin typeface="HY견고딕" pitchFamily="18" charset="-127"/>
                <a:ea typeface="HY견고딕" pitchFamily="18" charset="-127"/>
              </a:rPr>
              <a:t>)   1,433     +31 (+23)</a:t>
            </a:r>
            <a:endParaRPr lang="en-US" altLang="ko-KR" sz="1400" b="1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altLang="ko-KR" sz="1400" b="1" smtClean="0"/>
              <a:t> </a:t>
            </a:r>
            <a:endParaRPr lang="ko-KR" altLang="en-US" sz="1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175625" cy="739775"/>
          </a:xfrm>
        </p:spPr>
        <p:txBody>
          <a:bodyPr/>
          <a:lstStyle/>
          <a:p>
            <a:pPr eaLnBrk="1" hangingPunct="1"/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2015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꾸리아 활동 실적 현황</a:t>
            </a:r>
            <a:r>
              <a:rPr lang="ko-KR" altLang="en-US" sz="36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143000"/>
            <a:ext cx="8786812" cy="5500688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  본당       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꾸리아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             외인입교   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교리반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    영세자     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냉담자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회두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    고급단원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                                           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권면           인도                          권면      성사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대치동</a:t>
            </a:r>
            <a:r>
              <a:rPr lang="ko-KR" altLang="en-US" sz="1800" b="1" dirty="0" smtClean="0"/>
              <a:t>      하늘의 문</a:t>
            </a:r>
            <a:r>
              <a:rPr lang="en-US" altLang="ko-KR" sz="1800" b="1" dirty="0" smtClean="0"/>
              <a:t>          305         28          21         68      18          7</a:t>
            </a:r>
            <a:endParaRPr lang="en-US" altLang="ko-KR" sz="1800" b="1" dirty="0" smtClean="0">
              <a:solidFill>
                <a:srgbClr val="FF0000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dirty="0" smtClean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동</a:t>
            </a:r>
            <a:r>
              <a:rPr lang="ko-KR" altLang="en-US" sz="1800" b="1" dirty="0" smtClean="0"/>
              <a:t>    샛별                 </a:t>
            </a:r>
            <a:r>
              <a:rPr lang="en-US" altLang="ko-KR" sz="1800" b="1" dirty="0" smtClean="0"/>
              <a:t>469         68          10         50      13         11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b="1" dirty="0" smtClean="0"/>
              <a:t>               </a:t>
            </a:r>
            <a:r>
              <a:rPr lang="ko-KR" altLang="en-US" sz="1800" b="1" dirty="0" err="1" smtClean="0"/>
              <a:t>성가정</a:t>
            </a:r>
            <a:r>
              <a:rPr lang="ko-KR" altLang="en-US" sz="1800" b="1" dirty="0" smtClean="0"/>
              <a:t>              </a:t>
            </a:r>
            <a:r>
              <a:rPr lang="en-US" altLang="ko-KR" sz="1800" b="1" dirty="0" smtClean="0"/>
              <a:t>563         18          16        148       7         11</a:t>
            </a:r>
            <a:endParaRPr lang="en-US" altLang="ko-KR" sz="1800" b="1" dirty="0" smtClean="0">
              <a:solidFill>
                <a:srgbClr val="FF0000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dirty="0" smtClean="0"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성당 </a:t>
            </a:r>
            <a:r>
              <a:rPr lang="ko-KR" altLang="en-US" sz="1800" b="1" dirty="0" smtClean="0"/>
              <a:t>성인 </a:t>
            </a:r>
            <a:r>
              <a:rPr lang="ko-KR" altLang="en-US" sz="1800" b="1" dirty="0" err="1" smtClean="0"/>
              <a:t>모후</a:t>
            </a:r>
            <a:r>
              <a:rPr lang="ko-KR" altLang="en-US" sz="1800" b="1" dirty="0" smtClean="0"/>
              <a:t>            </a:t>
            </a:r>
            <a:r>
              <a:rPr lang="en-US" altLang="ko-KR" sz="1800" b="1" dirty="0" smtClean="0"/>
              <a:t>97          7            7         15        6          1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대치</a:t>
            </a:r>
            <a:r>
              <a:rPr lang="en-US" altLang="ko-KR" sz="1800" dirty="0" smtClean="0"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동    </a:t>
            </a:r>
            <a:r>
              <a:rPr lang="ko-KR" altLang="en-US" sz="1800" b="1" dirty="0" smtClean="0">
                <a:latin typeface="+mn-ea"/>
              </a:rPr>
              <a:t>사랑의 샘          </a:t>
            </a:r>
            <a:r>
              <a:rPr lang="en-US" altLang="ko-KR" sz="1800" b="1" dirty="0" smtClean="0">
                <a:latin typeface="+mn-ea"/>
              </a:rPr>
              <a:t>179          5            5        123       3          5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개포동</a:t>
            </a:r>
            <a:r>
              <a:rPr lang="ko-KR" altLang="en-US" sz="1800" b="1" dirty="0" smtClean="0"/>
              <a:t>      사랑 </a:t>
            </a:r>
            <a:r>
              <a:rPr lang="ko-KR" altLang="en-US" sz="1800" b="1" dirty="0" err="1" smtClean="0"/>
              <a:t>모후</a:t>
            </a:r>
            <a:r>
              <a:rPr lang="ko-KR" altLang="en-US" sz="1800" b="1" dirty="0" smtClean="0"/>
              <a:t>          </a:t>
            </a:r>
            <a:r>
              <a:rPr lang="en-US" altLang="ko-KR" sz="1800" b="1" dirty="0" smtClean="0"/>
              <a:t>393         39          23        603      25         9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ko-KR" sz="1800" b="1" dirty="0" smtClean="0"/>
              <a:t>               </a:t>
            </a:r>
            <a:r>
              <a:rPr lang="ko-KR" altLang="en-US" sz="1800" b="1" dirty="0" smtClean="0"/>
              <a:t>은총의 샘          </a:t>
            </a:r>
            <a:r>
              <a:rPr lang="en-US" altLang="ko-KR" sz="1800" b="1" dirty="0" smtClean="0"/>
              <a:t>447         44          33        991      48         2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도곡동</a:t>
            </a:r>
            <a:r>
              <a:rPr lang="ko-KR" altLang="en-US" sz="1800" b="1" dirty="0" smtClean="0"/>
              <a:t>      자비 </a:t>
            </a:r>
            <a:r>
              <a:rPr lang="ko-KR" altLang="en-US" sz="1800" b="1" dirty="0" err="1" smtClean="0"/>
              <a:t>모후</a:t>
            </a:r>
            <a:r>
              <a:rPr lang="ko-KR" altLang="en-US" sz="1800" b="1" dirty="0" smtClean="0"/>
              <a:t>       </a:t>
            </a:r>
            <a:r>
              <a:rPr lang="en-US" altLang="ko-KR" sz="1800" b="1" dirty="0" smtClean="0"/>
              <a:t>1,106         29          24        590      21         8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일원동</a:t>
            </a:r>
            <a:r>
              <a:rPr lang="ko-KR" altLang="en-US" sz="1800" b="1" dirty="0" smtClean="0"/>
              <a:t>      평화 </a:t>
            </a:r>
            <a:r>
              <a:rPr lang="ko-KR" altLang="en-US" sz="1800" b="1" dirty="0" err="1" smtClean="0"/>
              <a:t>모후</a:t>
            </a:r>
            <a:r>
              <a:rPr lang="ko-KR" altLang="en-US" sz="1800" b="1" dirty="0" smtClean="0"/>
              <a:t>          </a:t>
            </a:r>
            <a:r>
              <a:rPr lang="en-US" altLang="ko-KR" sz="1800" b="1" dirty="0" smtClean="0"/>
              <a:t>390         69          37        366      23         6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smtClean="0">
                <a:latin typeface="HY견고딕" pitchFamily="18" charset="-127"/>
                <a:ea typeface="HY견고딕" pitchFamily="18" charset="-127"/>
              </a:rPr>
              <a:t>수서동</a:t>
            </a:r>
            <a:r>
              <a:rPr lang="ko-KR" altLang="en-US" sz="1800" b="1" dirty="0" smtClean="0"/>
              <a:t>      순교자              </a:t>
            </a:r>
            <a:r>
              <a:rPr lang="en-US" altLang="ko-KR" sz="1800" b="1" dirty="0" smtClean="0"/>
              <a:t>872         74          52     1,940      34        28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800" dirty="0" err="1" smtClean="0">
                <a:latin typeface="HY견고딕" pitchFamily="18" charset="-127"/>
                <a:ea typeface="HY견고딕" pitchFamily="18" charset="-127"/>
              </a:rPr>
              <a:t>성라파엘</a:t>
            </a:r>
            <a:r>
              <a:rPr lang="ko-KR" altLang="en-US" sz="1800" b="1" dirty="0" smtClean="0"/>
              <a:t>   은총 </a:t>
            </a:r>
            <a:r>
              <a:rPr lang="ko-KR" altLang="en-US" sz="1800" b="1" dirty="0" err="1" smtClean="0"/>
              <a:t>모후</a:t>
            </a:r>
            <a:r>
              <a:rPr lang="ko-KR" altLang="en-US" sz="1800" b="1" dirty="0" smtClean="0"/>
              <a:t>          </a:t>
            </a:r>
            <a:r>
              <a:rPr lang="en-US" altLang="ko-KR" sz="1800" b="1" dirty="0" smtClean="0"/>
              <a:t>334         17          15        983      18         7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ko-KR" sz="1800" b="1" dirty="0" smtClean="0"/>
              <a:t>  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altLang="ko-KR" sz="200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1600" b="1" dirty="0" smtClean="0">
                <a:latin typeface="HY견고딕" pitchFamily="18" charset="-127"/>
                <a:ea typeface="HY견고딕" pitchFamily="18" charset="-127"/>
              </a:rPr>
              <a:t>계                                     </a:t>
            </a:r>
            <a:r>
              <a:rPr lang="en-US" altLang="ko-KR" sz="1600" b="1" dirty="0" smtClean="0">
                <a:latin typeface="HY견고딕" pitchFamily="18" charset="-127"/>
                <a:ea typeface="HY견고딕" pitchFamily="18" charset="-127"/>
              </a:rPr>
              <a:t>5,155        398          243      5,877    216         95</a:t>
            </a:r>
            <a:endParaRPr lang="ko-KR" altLang="en-US" sz="1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175625" cy="739775"/>
          </a:xfrm>
        </p:spPr>
        <p:txBody>
          <a:bodyPr/>
          <a:lstStyle/>
          <a:p>
            <a:pPr eaLnBrk="1" hangingPunct="1"/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2016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년도</a:t>
            </a:r>
            <a:r>
              <a:rPr lang="en-US" altLang="ko-KR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32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교육 안내</a:t>
            </a:r>
            <a:r>
              <a:rPr lang="ko-KR" altLang="en-US" sz="3600" b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928688"/>
            <a:ext cx="8929687" cy="5929312"/>
          </a:xfrm>
        </p:spPr>
        <p:txBody>
          <a:bodyPr/>
          <a:lstStyle/>
          <a:p>
            <a:pPr eaLnBrk="1" hangingPunct="1">
              <a:buFont typeface="Wingdings 2" pitchFamily="18" charset="2"/>
              <a:buAutoNum type="arabicPeriod"/>
            </a:pPr>
            <a:r>
              <a:rPr lang="en-US" altLang="ko-KR" sz="2400" smtClean="0">
                <a:latin typeface="HY견고딕" pitchFamily="18" charset="-127"/>
                <a:ea typeface="HY견고딕" pitchFamily="18" charset="-127"/>
              </a:rPr>
              <a:t>Co. </a:t>
            </a:r>
            <a:r>
              <a:rPr lang="ko-KR" altLang="en-US" sz="2400" smtClean="0">
                <a:latin typeface="HY견고딕" pitchFamily="18" charset="-127"/>
                <a:ea typeface="HY견고딕" pitchFamily="18" charset="-127"/>
              </a:rPr>
              <a:t>주관 교육 </a:t>
            </a:r>
            <a:r>
              <a:rPr lang="en-US" altLang="ko-KR" sz="2400" smtClean="0"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2400" smtClean="0">
                <a:latin typeface="HY견고딕" pitchFamily="18" charset="-127"/>
                <a:ea typeface="HY견고딕" pitchFamily="18" charset="-127"/>
              </a:rPr>
              <a:t>피정</a:t>
            </a:r>
            <a:endParaRPr lang="en-US" altLang="ko-KR" sz="24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1)  Pr. 3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간부 교육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 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21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,  3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20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,  4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2)  Pr. 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단장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피정 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:  5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22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3)  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청년단원 교육 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:  6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11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4)  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새 단원 교육    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:  9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11</a:t>
            </a:r>
            <a:r>
              <a:rPr lang="ko-KR" altLang="en-US" sz="18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5) 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교본과정 교육 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하반기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미정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1" hangingPunct="1">
              <a:buFontTx/>
              <a:buNone/>
            </a:pP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AutoNum type="arabicPeriod" startAt="2"/>
            </a:pPr>
            <a:r>
              <a:rPr lang="en-US" altLang="ko-KR" sz="2400" smtClean="0">
                <a:latin typeface="HY견고딕" pitchFamily="18" charset="-127"/>
                <a:ea typeface="HY견고딕" pitchFamily="18" charset="-127"/>
              </a:rPr>
              <a:t>Se. </a:t>
            </a:r>
            <a:r>
              <a:rPr lang="ko-KR" altLang="en-US" sz="2400" smtClean="0">
                <a:latin typeface="HY견고딕" pitchFamily="18" charset="-127"/>
                <a:ea typeface="HY견고딕" pitchFamily="18" charset="-127"/>
              </a:rPr>
              <a:t>주관 교육</a:t>
            </a:r>
            <a:endParaRPr lang="en-US" altLang="ko-KR" sz="24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1)  1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 교육      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:  4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16-17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,  6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11-12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2)  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단계 교육     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 10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15-16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AutoNum type="arabicPeriod" startAt="3"/>
            </a:pPr>
            <a:r>
              <a:rPr lang="ko-KR" altLang="en-US" sz="2400" smtClean="0">
                <a:latin typeface="HY견고딕" pitchFamily="18" charset="-127"/>
                <a:ea typeface="HY견고딕" pitchFamily="18" charset="-127"/>
              </a:rPr>
              <a:t>외부기관 주관 교육</a:t>
            </a:r>
            <a:endParaRPr lang="en-US" altLang="ko-KR" sz="24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1) 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아카데미 리더십      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: 3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– 6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27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일         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7-9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시  가톨릭회관</a:t>
            </a:r>
            <a:endParaRPr lang="en-US" altLang="ko-KR" sz="160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2) 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차 바티칸 공의회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9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5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– 12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19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       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7-9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시  가톨릭회관</a:t>
            </a:r>
            <a:endParaRPr lang="en-US" altLang="ko-KR" sz="16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3) 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가톨릭 교리서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: 3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– 5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27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일         금 </a:t>
            </a:r>
            <a:r>
              <a:rPr lang="en-US" altLang="ko-KR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2-4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시  교구청 강의실</a:t>
            </a:r>
            <a:endParaRPr lang="en-US" altLang="ko-KR" sz="160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60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4) 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가톨릭 교리서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8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26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–12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16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일      금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2-4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시  교구청 강의실</a:t>
            </a:r>
            <a:endParaRPr lang="en-US" altLang="ko-KR" sz="180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buFontTx/>
              <a:buNone/>
            </a:pP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  5) 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마리아학교             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상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하반기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(11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주간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미정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   월 </a:t>
            </a:r>
            <a:r>
              <a:rPr lang="en-US" altLang="ko-KR" sz="1800" smtClean="0">
                <a:latin typeface="HY견고딕" pitchFamily="18" charset="-127"/>
                <a:ea typeface="HY견고딕" pitchFamily="18" charset="-127"/>
              </a:rPr>
              <a:t>7-9</a:t>
            </a:r>
            <a:r>
              <a:rPr lang="ko-KR" altLang="en-US" sz="1800" smtClean="0">
                <a:latin typeface="HY견고딕" pitchFamily="18" charset="-127"/>
                <a:ea typeface="HY견고딕" pitchFamily="18" charset="-127"/>
              </a:rPr>
              <a:t>시  개포동성당</a:t>
            </a:r>
            <a:endParaRPr lang="en-US" altLang="ko-KR" sz="1800" smtClean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642938"/>
            <a:ext cx="8785225" cy="547211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</a:t>
            </a:r>
            <a:r>
              <a:rPr lang="en-US" altLang="ko-KR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b="1" dirty="0" err="1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레지오</a:t>
            </a:r>
            <a:r>
              <a:rPr lang="ko-KR" altLang="en-US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간부의 마음가짐과 일반 수칙</a:t>
            </a:r>
            <a:endParaRPr lang="en-US" altLang="ko-KR" b="1" dirty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섬김의 자세로  겸손하게 봉사</a:t>
            </a:r>
            <a:endParaRPr lang="en-US" altLang="ko-KR" sz="2600" b="1" dirty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열정을 가지고 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성모님의 부르심에  </a:t>
            </a:r>
            <a:r>
              <a:rPr lang="ko-KR" altLang="en-US" sz="2600" b="1" dirty="0" err="1" smtClean="0"/>
              <a:t>순명하는</a:t>
            </a:r>
            <a:r>
              <a:rPr lang="ko-KR" altLang="en-US" sz="2600" b="1" dirty="0" smtClean="0"/>
              <a:t> 정신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레지오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마리애에</a:t>
            </a:r>
            <a:r>
              <a:rPr lang="ko-KR" altLang="en-US" sz="2600" b="1" dirty="0" smtClean="0"/>
              <a:t> 관한  명확한 지식과  인식 보유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조직에 대한  충성심</a:t>
            </a:r>
            <a:r>
              <a:rPr lang="en-US" altLang="ko-KR" sz="2600" b="1" dirty="0" smtClean="0"/>
              <a:t>,  </a:t>
            </a:r>
            <a:r>
              <a:rPr lang="ko-KR" altLang="en-US" sz="2600" b="1" dirty="0" smtClean="0"/>
              <a:t>사명감</a:t>
            </a:r>
            <a:r>
              <a:rPr lang="en-US" altLang="ko-KR" sz="2600" b="1" dirty="0" smtClean="0"/>
              <a:t>,  </a:t>
            </a:r>
            <a:r>
              <a:rPr lang="ko-KR" altLang="en-US" sz="2600" b="1" dirty="0" err="1" smtClean="0"/>
              <a:t>레지오</a:t>
            </a:r>
            <a:r>
              <a:rPr lang="ko-KR" altLang="en-US" sz="2600" b="1" dirty="0" smtClean="0"/>
              <a:t> 정신의 생활화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공과사의  분별력을 가지며</a:t>
            </a:r>
            <a:r>
              <a:rPr lang="en-US" altLang="ko-KR" sz="2600" b="1" dirty="0" smtClean="0"/>
              <a:t>  </a:t>
            </a:r>
            <a:r>
              <a:rPr lang="ko-KR" altLang="en-US" sz="2600" b="1" dirty="0" smtClean="0"/>
              <a:t>품위 유지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         [</a:t>
            </a:r>
            <a:r>
              <a:rPr lang="ko-KR" altLang="en-US" sz="2600" b="1" dirty="0" smtClean="0"/>
              <a:t>관리와 운영 지침서 </a:t>
            </a:r>
            <a:r>
              <a:rPr lang="en-US" altLang="ko-KR" sz="2600" b="1" dirty="0" smtClean="0"/>
              <a:t>55</a:t>
            </a:r>
            <a:r>
              <a:rPr lang="ko-KR" altLang="en-US" sz="2600" b="1" dirty="0" smtClean="0"/>
              <a:t>쪽</a:t>
            </a:r>
            <a:r>
              <a:rPr lang="en-US" altLang="ko-KR" sz="2600" b="1" dirty="0" smtClean="0"/>
              <a:t>, 57</a:t>
            </a:r>
            <a:r>
              <a:rPr lang="ko-KR" altLang="en-US" sz="2600" b="1" dirty="0" smtClean="0"/>
              <a:t>쪽</a:t>
            </a:r>
            <a:r>
              <a:rPr lang="en-US" altLang="ko-KR" sz="2600" b="1" dirty="0" smtClean="0"/>
              <a:t>~64</a:t>
            </a:r>
            <a:r>
              <a:rPr lang="ko-KR" altLang="en-US" sz="2600" b="1" dirty="0" smtClean="0"/>
              <a:t>쪽 참조</a:t>
            </a:r>
            <a:r>
              <a:rPr lang="en-US" altLang="ko-KR" sz="2600" b="1" dirty="0" smtClean="0"/>
              <a:t>]</a:t>
            </a:r>
          </a:p>
          <a:p>
            <a:pPr marL="0" indent="0" eaLnBrk="1" hangingPunct="1">
              <a:buFontTx/>
              <a:buNone/>
              <a:defRPr/>
            </a:pP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 </a:t>
            </a:r>
            <a:r>
              <a:rPr lang="ko-KR" altLang="en-US" dirty="0" err="1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레지오의</a:t>
            </a:r>
            <a:r>
              <a:rPr lang="en-US" altLang="ko-KR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운명은</a:t>
            </a:r>
            <a:r>
              <a:rPr lang="en-US" altLang="ko-KR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? 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 err="1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꾸리아의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 손에 </a:t>
            </a:r>
            <a:endParaRPr lang="en-US" altLang="ko-KR" dirty="0" smtClean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 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여러분의</a:t>
            </a:r>
            <a:r>
              <a:rPr lang="en-US" altLang="ko-KR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위치는</a:t>
            </a:r>
            <a:r>
              <a:rPr lang="en-US" altLang="ko-KR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?  </a:t>
            </a:r>
            <a:r>
              <a:rPr lang="ko-KR" altLang="en-US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 꾸리아</a:t>
            </a:r>
            <a:r>
              <a:rPr lang="ko-KR" altLang="en-US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평의회 평의원</a:t>
            </a:r>
            <a:endParaRPr lang="en-US" altLang="ko-KR" dirty="0" smtClean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endParaRPr lang="ko-KR" altLang="en-US" sz="26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642938"/>
            <a:ext cx="8785225" cy="547211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US" altLang="ko-KR" sz="2800" b="1" dirty="0" smtClean="0">
              <a:latin typeface="+mn-ea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</a:t>
            </a:r>
            <a:r>
              <a:rPr lang="en-US" altLang="ko-KR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서기</a:t>
            </a:r>
            <a:endParaRPr lang="en-US" altLang="ko-KR" b="1" dirty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  월례회의  참석</a:t>
            </a:r>
            <a:endParaRPr lang="en-US" altLang="ko-KR" sz="2600" b="1" dirty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 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회의록 작성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낭독 및 보관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  제출 요구 자료 및 서류의  신속 처리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상급평의회와의  통신업무  담당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사업보고서  자료 작성의  기초업무  담당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endParaRPr lang="ko-KR" altLang="en-US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3600" b="1" dirty="0" smtClean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642938"/>
            <a:ext cx="8785225" cy="547211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US" altLang="ko-KR" sz="2800" b="1" dirty="0" smtClean="0">
              <a:latin typeface="+mn-ea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</a:t>
            </a:r>
            <a:r>
              <a:rPr lang="en-US" altLang="ko-KR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회계</a:t>
            </a:r>
            <a:endParaRPr lang="en-US" altLang="ko-KR" b="1" dirty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  월례회의  참석</a:t>
            </a:r>
            <a:endParaRPr lang="en-US" altLang="ko-KR" sz="2600" b="1" dirty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</a:t>
            </a:r>
            <a:r>
              <a:rPr lang="ko-KR" altLang="en-US" sz="2600" b="1" dirty="0" smtClean="0"/>
              <a:t>의 비밀헌금의  수입</a:t>
            </a:r>
            <a:r>
              <a:rPr lang="en-US" altLang="ko-KR" sz="2600" b="1" dirty="0" smtClean="0"/>
              <a:t>,  </a:t>
            </a:r>
            <a:r>
              <a:rPr lang="ko-KR" altLang="en-US" sz="2600" b="1" dirty="0" smtClean="0"/>
              <a:t>지출 관리 및 보고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회계장부의  기재 및 보관 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지출명세서</a:t>
            </a:r>
            <a:r>
              <a:rPr lang="en-US" altLang="ko-KR" sz="2600" b="1" dirty="0" smtClean="0"/>
              <a:t>,</a:t>
            </a:r>
            <a:r>
              <a:rPr lang="ko-KR" altLang="en-US" sz="2600" b="1" dirty="0" smtClean="0"/>
              <a:t>영수증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시 제대 및 꽃 준비 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꽃</a:t>
            </a:r>
            <a:r>
              <a:rPr lang="en-US" altLang="ko-KR" sz="2600" b="1" dirty="0" smtClean="0"/>
              <a:t>: </a:t>
            </a:r>
            <a:r>
              <a:rPr lang="ko-KR" altLang="en-US" sz="2600" b="1" dirty="0" smtClean="0"/>
              <a:t>비밀헌금 사용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회계사고에 대한  </a:t>
            </a:r>
            <a:r>
              <a:rPr lang="en-US" altLang="ko-KR" sz="2600" b="1" dirty="0" smtClean="0"/>
              <a:t>1</a:t>
            </a:r>
            <a:r>
              <a:rPr lang="ko-KR" altLang="en-US" sz="2600" b="1" dirty="0" smtClean="0"/>
              <a:t>차적  책임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단장 포함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시 비밀헌금주머니를 돌리고  회수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  (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동안 제대에 비밀헌금주머니를  놓지  않음</a:t>
            </a:r>
            <a:r>
              <a:rPr lang="en-US" altLang="ko-KR" sz="2600" b="1" dirty="0" smtClean="0"/>
              <a:t>)</a:t>
            </a:r>
            <a:endParaRPr lang="ko-KR" altLang="en-US" sz="2600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2600" b="1" dirty="0" smtClean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642938"/>
            <a:ext cx="8858250" cy="6143625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ko-KR" altLang="en-US" sz="2800" b="1" dirty="0" smtClean="0">
                <a:latin typeface="+mn-ea"/>
              </a:rPr>
              <a:t>                 </a:t>
            </a:r>
            <a:r>
              <a:rPr lang="ko-KR" altLang="en-US" dirty="0" err="1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쁘레시디움</a:t>
            </a:r>
            <a:r>
              <a:rPr lang="ko-KR" altLang="en-US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 간부의 임무</a:t>
            </a:r>
            <a:endParaRPr lang="en-US" altLang="ko-KR" sz="2800" b="1" dirty="0" smtClean="0">
              <a:solidFill>
                <a:srgbClr val="002060"/>
              </a:solidFill>
              <a:latin typeface="+mn-ea"/>
            </a:endParaRPr>
          </a:p>
          <a:p>
            <a:pPr marL="0" indent="0" eaLnBrk="1" hangingPunct="1">
              <a:buFontTx/>
              <a:buNone/>
              <a:defRPr/>
            </a:pPr>
            <a:endParaRPr lang="en-US" altLang="ko-KR" sz="2800" b="1" dirty="0" smtClean="0">
              <a:latin typeface="+mn-ea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</a:t>
            </a:r>
            <a:r>
              <a:rPr lang="en-US" altLang="ko-KR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단장</a:t>
            </a:r>
            <a:endParaRPr lang="en-US" altLang="ko-KR" b="1" dirty="0" smtClean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</a:t>
            </a:r>
            <a:r>
              <a:rPr lang="ko-KR" altLang="en-US" sz="2600" b="1" dirty="0" smtClean="0"/>
              <a:t>대표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통솔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관리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운영할 책임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사도직</a:t>
            </a:r>
            <a:r>
              <a:rPr lang="ko-KR" altLang="en-US" sz="2600" b="1" dirty="0" smtClean="0"/>
              <a:t> 활동수행에 </a:t>
            </a:r>
            <a:r>
              <a:rPr lang="ko-KR" altLang="en-US" sz="2600" b="1" dirty="0" err="1" smtClean="0"/>
              <a:t>표양</a:t>
            </a:r>
            <a:r>
              <a:rPr lang="en-US" altLang="ko-KR" sz="2600" b="1" dirty="0" smtClean="0"/>
              <a:t>,</a:t>
            </a:r>
            <a:r>
              <a:rPr lang="ko-KR" altLang="en-US" sz="2600" b="1" dirty="0" smtClean="0"/>
              <a:t> 모범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추진력</a:t>
            </a:r>
            <a:r>
              <a:rPr lang="en-US" altLang="ko-KR" sz="2600" b="1" dirty="0" smtClean="0"/>
              <a:t>,</a:t>
            </a:r>
            <a:r>
              <a:rPr lang="ko-KR" altLang="en-US" sz="2600" b="1" dirty="0" smtClean="0"/>
              <a:t>통솔력</a:t>
            </a:r>
            <a:r>
              <a:rPr lang="en-US" altLang="ko-KR" sz="2600" b="1" dirty="0" smtClean="0"/>
              <a:t>,</a:t>
            </a:r>
            <a:r>
              <a:rPr lang="ko-KR" altLang="en-US" sz="2600" b="1" dirty="0" smtClean="0"/>
              <a:t>사명감</a:t>
            </a:r>
            <a:r>
              <a:rPr lang="en-US" altLang="ko-KR" sz="2600" b="1" dirty="0" smtClean="0"/>
              <a:t>)</a:t>
            </a:r>
            <a:endParaRPr lang="en-US" altLang="ko-KR" sz="2600" b="1" dirty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 월례회의 참석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ko-KR" sz="2600" b="1" dirty="0" smtClean="0"/>
              <a:t>- Pr.</a:t>
            </a:r>
            <a:r>
              <a:rPr lang="ko-KR" altLang="en-US" sz="2600" b="1" dirty="0" smtClean="0"/>
              <a:t>운영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사업부분에 대한 모든 권한과 책임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 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시 모든 활동 관장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특히 활동 배당</a:t>
            </a:r>
            <a:r>
              <a:rPr lang="en-US" altLang="ko-KR" sz="2600" b="1" dirty="0" smtClean="0"/>
              <a:t>,</a:t>
            </a:r>
            <a:r>
              <a:rPr lang="ko-KR" altLang="en-US" sz="2600" b="1" dirty="0" smtClean="0"/>
              <a:t> 보고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영혼들의 구원을 위한 활동거리의 적극적 확보 및 개발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단원들의 영성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활동 수준 향상을 위한 기회 부여 및 참가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ko-KR" altLang="en-US" sz="2600" b="1" dirty="0" smtClean="0"/>
              <a:t>   독려 </a:t>
            </a:r>
            <a:r>
              <a:rPr lang="en-US" altLang="ko-KR" sz="2600" b="1" dirty="0" smtClean="0"/>
              <a:t>-&gt; </a:t>
            </a:r>
            <a:r>
              <a:rPr lang="ko-KR" altLang="en-US" sz="2600" b="1" dirty="0" smtClean="0"/>
              <a:t>상급평의회 교육</a:t>
            </a:r>
            <a:r>
              <a:rPr lang="en-US" altLang="ko-KR" sz="2600" b="1" dirty="0" smtClean="0"/>
              <a:t>/</a:t>
            </a:r>
            <a:r>
              <a:rPr lang="ko-KR" altLang="en-US" sz="2600" b="1" dirty="0" smtClean="0"/>
              <a:t>연수 등</a:t>
            </a:r>
            <a:r>
              <a:rPr lang="en-US" altLang="ko-KR" sz="2600" b="1" dirty="0" smtClean="0"/>
              <a:t>)</a:t>
            </a:r>
            <a:r>
              <a:rPr lang="en-US" altLang="ko-KR" sz="2600" b="1" dirty="0"/>
              <a:t> </a:t>
            </a:r>
            <a:r>
              <a:rPr lang="en-US" altLang="ko-KR" sz="2600" b="1" dirty="0" smtClean="0"/>
              <a:t>(</a:t>
            </a:r>
            <a:r>
              <a:rPr lang="ko-KR" altLang="en-US" sz="2600" b="1" dirty="0" err="1" smtClean="0"/>
              <a:t>코이의</a:t>
            </a:r>
            <a:r>
              <a:rPr lang="ko-KR" altLang="en-US" sz="2600" b="1" dirty="0" smtClean="0"/>
              <a:t> 법칙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</a:t>
            </a:r>
            <a:r>
              <a:rPr lang="ko-KR" altLang="en-US" sz="2600" b="1" dirty="0" smtClean="0"/>
              <a:t>의 활성화는 단장의 역할에 좌우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ko-KR" altLang="en-US" sz="2800" b="1" dirty="0" smtClean="0"/>
              <a:t>   </a:t>
            </a:r>
            <a:endParaRPr lang="ko-KR" altLang="en-US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3600" b="1" dirty="0" smtClean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571500"/>
            <a:ext cx="8215313" cy="642938"/>
          </a:xfrm>
        </p:spPr>
        <p:txBody>
          <a:bodyPr/>
          <a:lstStyle/>
          <a:p>
            <a:pPr algn="l" eaLnBrk="1" hangingPunct="1"/>
            <a:r>
              <a:rPr lang="ko-KR" altLang="en-US" sz="28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쁘레시디움 단장의 </a:t>
            </a:r>
            <a:r>
              <a:rPr lang="en-US" altLang="ko-KR" sz="28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Pr.</a:t>
            </a:r>
            <a:r>
              <a:rPr lang="ko-KR" altLang="en-US" sz="28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주회합 시 준비사항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2858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ko-KR" altLang="en-US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묵주기도의  현의 결정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영적 독서의  선택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매월 첫 주 회합의  상훈 낭독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상급 평의회  소식 전달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훈화 준비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조 편성</a:t>
            </a:r>
            <a:r>
              <a:rPr lang="en-US" altLang="ko-KR" sz="2600" b="1" smtClean="0"/>
              <a:t>(</a:t>
            </a:r>
            <a:r>
              <a:rPr lang="ko-KR" altLang="en-US" sz="2600" b="1" smtClean="0"/>
              <a:t>경험 단원과 새 단원</a:t>
            </a:r>
            <a:r>
              <a:rPr lang="en-US" altLang="ko-KR" sz="2600" b="1" smtClean="0"/>
              <a:t>)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활동배당  및  지시사항  사전 점검</a:t>
            </a:r>
          </a:p>
          <a:p>
            <a:pPr eaLnBrk="1" hangingPunct="1">
              <a:buFontTx/>
              <a:buNone/>
            </a:pPr>
            <a:r>
              <a:rPr lang="ko-KR" altLang="en-US" sz="2600" b="1" smtClean="0"/>
              <a:t> </a:t>
            </a:r>
            <a:r>
              <a:rPr lang="en-US" altLang="ko-KR" sz="2600" b="1" smtClean="0"/>
              <a:t>- </a:t>
            </a:r>
            <a:r>
              <a:rPr lang="ko-KR" altLang="en-US" sz="2600" b="1" smtClean="0"/>
              <a:t>교본 공부  배당 준비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642938"/>
            <a:ext cx="8929688" cy="564356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US" altLang="ko-KR" sz="2800" b="1" dirty="0" smtClean="0">
              <a:latin typeface="+mn-ea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b="1" dirty="0" smtClean="0">
                <a:latin typeface="+mn-ea"/>
              </a:rPr>
              <a:t>*</a:t>
            </a:r>
            <a:r>
              <a:rPr lang="en-US" altLang="ko-KR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b="1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부단장</a:t>
            </a:r>
            <a:endParaRPr lang="en-US" altLang="ko-KR" b="1" dirty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상급평의회 월례회의 참석</a:t>
            </a:r>
            <a:endParaRPr lang="en-US" altLang="ko-KR" sz="2600" b="1" dirty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Pr.</a:t>
            </a:r>
            <a:r>
              <a:rPr lang="ko-KR" altLang="en-US" sz="2600" b="1" dirty="0" smtClean="0"/>
              <a:t>운영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사업부분에 대한 단장 보좌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단원 관리 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특히 출석률 저조 단원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주회합</a:t>
            </a:r>
            <a:r>
              <a:rPr lang="ko-KR" altLang="en-US" sz="2600" b="1" dirty="0" smtClean="0"/>
              <a:t> 시 출석 체크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단원명부 관리 및 보관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err="1" smtClean="0"/>
              <a:t>수련기</a:t>
            </a:r>
            <a:r>
              <a:rPr lang="ko-KR" altLang="en-US" sz="2600" b="1" dirty="0" smtClean="0"/>
              <a:t> 단원 선서 준비 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신부님 일정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단원면담</a:t>
            </a:r>
            <a:r>
              <a:rPr lang="en-US" altLang="ko-KR" sz="2600" b="1" dirty="0" smtClean="0"/>
              <a:t>)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ko-KR" sz="2600" b="1" dirty="0" smtClean="0"/>
              <a:t>- </a:t>
            </a:r>
            <a:r>
              <a:rPr lang="ko-KR" altLang="en-US" sz="2600" b="1" dirty="0" smtClean="0"/>
              <a:t>협조단원</a:t>
            </a:r>
            <a:r>
              <a:rPr lang="en-US" altLang="ko-KR" sz="2600" b="1" dirty="0" smtClean="0"/>
              <a:t>,  </a:t>
            </a:r>
            <a:r>
              <a:rPr lang="ko-KR" altLang="en-US" sz="2600" b="1" dirty="0" err="1" smtClean="0"/>
              <a:t>아듀또리움</a:t>
            </a:r>
            <a:r>
              <a:rPr lang="ko-KR" altLang="en-US" sz="2600" b="1" dirty="0" smtClean="0"/>
              <a:t>  단원 모집에 대한  단원 지도</a:t>
            </a:r>
            <a:endParaRPr lang="en-US" altLang="ko-KR" sz="2600" b="1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ko-KR" sz="2800" b="1" dirty="0" smtClean="0"/>
              <a:t> </a:t>
            </a:r>
            <a:endParaRPr lang="ko-KR" altLang="en-US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ko-KR" altLang="en-US" sz="3600" b="1" dirty="0" smtClean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682699"/>
              </p:ext>
            </p:extLst>
          </p:nvPr>
        </p:nvGraphicFramePr>
        <p:xfrm>
          <a:off x="0" y="0"/>
          <a:ext cx="9108504" cy="6844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36504"/>
              </a:tblGrid>
              <a:tr h="6844312"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✞ 성부와 성자와 성령의 이름으로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거룩하신 천주의 성모님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저희를 지켜 주시고</a:t>
                      </a:r>
                      <a:endParaRPr lang="en-US" altLang="ko-KR" sz="15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어려울 때 저희가 드리는 간절한 기도를</a:t>
                      </a:r>
                      <a:endParaRPr lang="en-US" altLang="ko-KR" sz="1500" b="1" spc="-15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물리치지 마소서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또한 온갖 위험에서 언제나 저희를 지켜 주소서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영화롭고 복되신 동정녀여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티없이 깨끗하신 마리아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모든 은총의 중개자시여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성 </a:t>
                      </a:r>
                      <a:r>
                        <a:rPr lang="ko-KR" altLang="en-US" sz="15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미카엘과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성 </a:t>
                      </a:r>
                      <a:r>
                        <a:rPr lang="ko-KR" altLang="en-US" sz="15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가브리엘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성모님의 천상 군단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모든 천사들이여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세례자 성 요한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○ 성 베드로와 성 </a:t>
                      </a:r>
                      <a:r>
                        <a:rPr lang="ko-KR" altLang="en-US" sz="1500" b="1" spc="-15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바오로</a:t>
                      </a:r>
                      <a:r>
                        <a:rPr lang="en-US" altLang="ko-KR" sz="1500" b="1" spc="-15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● 저희를 위하여 빌어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주님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마리아의 깃발 아래 모여 봉사하는 저희에게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주님께 대한 온전한 믿음과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마리아께 대한 굳은 신뢰심을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이로써 저희는 세상을 정복하렵니다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사랑으로 불타는 힘찬 믿음을 저희에게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 믿음으로써 주님을 사랑하는 순수한 지향으로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저희의 모든 사명을 완수하고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이웃 안에서 항상 주님을 뵙고 섬기렵니다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72000" marR="0" marT="36000" marB="36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바위와 같이 튼튼하고 흔들리지 않는 믿음을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저희에게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 튼튼한 믿음을 통하여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삶의 십자가와 노고와 실패 속에서도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평온하고 꿋꿋하게 나아가렵니다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저희 힘을 북돋우는 용감한 믿음을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 용감한 믿음에 힘입어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하느님의 영광과 영혼들의 구원을 위해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큰 일을 서슴지 않고 떠맡아 완수하렵니다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저희 </a:t>
                      </a:r>
                      <a:r>
                        <a:rPr lang="ko-KR" altLang="en-US" sz="15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레지오의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불기둥이 될 믿음을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 믿음으로써 저희가 한데 뭉쳐 나아가며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하느님의 무한한 사랑의 불을 온 누리에 밝히어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어둠과 죽음의 그늘 밑에 있는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모든 이를 깨우치렵니다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또한 미지근한 이들을 열정으로 불태우고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죄로 죽은 영혼들을 다시 살아나게 하렵니다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그리하여 마침내 한평생 싸움이 끝난 다음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저희 </a:t>
                      </a:r>
                      <a:r>
                        <a:rPr lang="ko-KR" altLang="en-US" sz="15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레지오가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한 사람도 빠짐없이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주님의 사랑과 영광의 나라에서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다시 모일 수 있도록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저희의 발걸음을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lvl="1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평화의 길로 인도하는 믿음을 주소서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 세상을 떠난 저희 </a:t>
                      </a:r>
                      <a:r>
                        <a:rPr lang="ko-KR" altLang="en-US" sz="1500" b="1" spc="-15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레지오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단원들과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세상을 떠난 모든 신자들의 영혼이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하느님의 자비로 평화의 안식을 얻게 하소서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◎ 아멘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✞ 성부와 성자와 성령의 이름으로</a:t>
                      </a:r>
                      <a:r>
                        <a:rPr lang="en-US" altLang="ko-KR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500" b="1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아멘</a:t>
                      </a:r>
                      <a:endParaRPr lang="en-US" altLang="ko-KR" sz="1500" b="1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0" marT="36000" marB="36000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1449183" y="279217"/>
            <a:ext cx="1322617" cy="341471"/>
          </a:xfrm>
          <a:prstGeom prst="roundRect">
            <a:avLst>
              <a:gd name="adj" fmla="val 48137"/>
            </a:avLst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 lIns="180000" tIns="0" rIns="180000" bIns="0" anchor="ctr" anchorCtr="0">
            <a:spAutoFit/>
          </a:bodyPr>
          <a:lstStyle/>
          <a:p>
            <a:pPr algn="dist"/>
            <a:r>
              <a:rPr lang="ko-KR" altLang="en-US" sz="16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마침 기도</a:t>
            </a:r>
            <a:endParaRPr lang="ko-KR" altLang="en-US" sz="1600" b="1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슬라이드 번호 개체 틀 2"/>
          <p:cNvSpPr txBox="1">
            <a:spLocks/>
          </p:cNvSpPr>
          <p:nvPr/>
        </p:nvSpPr>
        <p:spPr>
          <a:xfrm>
            <a:off x="6974904" y="6617245"/>
            <a:ext cx="2133600" cy="19613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0116B-23DC-4EBA-945C-072B9B1C5D87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181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1833</TotalTime>
  <Words>1983</Words>
  <Application>Microsoft Office PowerPoint</Application>
  <PresentationFormat>화면 슬라이드 쇼(4:3)</PresentationFormat>
  <Paragraphs>329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2" baseType="lpstr">
      <vt:lpstr>굴림</vt:lpstr>
      <vt:lpstr>Arial</vt:lpstr>
      <vt:lpstr>맑은 고딕</vt:lpstr>
      <vt:lpstr>HY견고딕</vt:lpstr>
      <vt:lpstr>한양견고딕</vt:lpstr>
      <vt:lpstr>바탕</vt:lpstr>
      <vt:lpstr>HY동녘M</vt:lpstr>
      <vt:lpstr>휴먼옛체</vt:lpstr>
      <vt:lpstr>휴먼엑스포</vt:lpstr>
      <vt:lpstr>Wingdings 2</vt:lpstr>
      <vt:lpstr>HY견명조</vt:lpstr>
      <vt:lpstr>기본 디자인</vt:lpstr>
      <vt:lpstr>강남지구 정의의 거울 꼬미씨움 꾸리아 서기, 회계 교육 (2016. 2. 21)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정의의 거울 Co.  2016년  활동목표</vt:lpstr>
      <vt:lpstr>PowerPoint 프레젠테이션</vt:lpstr>
      <vt:lpstr>2016. 1월  본당별  단원 현황 </vt:lpstr>
      <vt:lpstr>2015년  꾸리아 활동 실적 현황 </vt:lpstr>
      <vt:lpstr>2016년도  교육 안내 </vt:lpstr>
      <vt:lpstr>PowerPoint 프레젠테이션</vt:lpstr>
      <vt:lpstr>PowerPoint 프레젠테이션</vt:lpstr>
      <vt:lpstr>PowerPoint 프레젠테이션</vt:lpstr>
      <vt:lpstr>PowerPoint 프레젠테이션</vt:lpstr>
      <vt:lpstr>쁘레시디움 단장의 Pr.주회합 시 준비사항</vt:lpstr>
      <vt:lpstr>PowerPoint 프레젠테이션</vt:lpstr>
      <vt:lpstr>PowerPoint 프레젠테이션</vt:lpstr>
    </vt:vector>
  </TitlesOfParts>
  <Company>구라당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gura</dc:creator>
  <cp:lastModifiedBy>serena</cp:lastModifiedBy>
  <cp:revision>122</cp:revision>
  <dcterms:created xsi:type="dcterms:W3CDTF">2008-11-29T01:37:56Z</dcterms:created>
  <dcterms:modified xsi:type="dcterms:W3CDTF">2016-02-21T06:09:40Z</dcterms:modified>
</cp:coreProperties>
</file>