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notesMasterIdLst>
    <p:notesMasterId r:id="rId34"/>
  </p:notesMasterIdLst>
  <p:sldIdLst>
    <p:sldId id="287" r:id="rId2"/>
    <p:sldId id="288" r:id="rId3"/>
    <p:sldId id="289" r:id="rId4"/>
    <p:sldId id="290" r:id="rId5"/>
    <p:sldId id="291" r:id="rId6"/>
    <p:sldId id="292" r:id="rId7"/>
    <p:sldId id="256" r:id="rId8"/>
    <p:sldId id="272" r:id="rId9"/>
    <p:sldId id="261" r:id="rId10"/>
    <p:sldId id="262" r:id="rId11"/>
    <p:sldId id="274" r:id="rId12"/>
    <p:sldId id="275" r:id="rId13"/>
    <p:sldId id="263" r:id="rId14"/>
    <p:sldId id="276" r:id="rId15"/>
    <p:sldId id="264" r:id="rId16"/>
    <p:sldId id="277" r:id="rId17"/>
    <p:sldId id="265" r:id="rId18"/>
    <p:sldId id="266" r:id="rId19"/>
    <p:sldId id="278" r:id="rId20"/>
    <p:sldId id="267" r:id="rId21"/>
    <p:sldId id="279" r:id="rId22"/>
    <p:sldId id="280" r:id="rId23"/>
    <p:sldId id="281" r:id="rId24"/>
    <p:sldId id="268" r:id="rId25"/>
    <p:sldId id="269" r:id="rId26"/>
    <p:sldId id="282" r:id="rId27"/>
    <p:sldId id="284" r:id="rId28"/>
    <p:sldId id="283" r:id="rId29"/>
    <p:sldId id="270" r:id="rId30"/>
    <p:sldId id="271" r:id="rId31"/>
    <p:sldId id="286" r:id="rId32"/>
    <p:sldId id="285" r:id="rId33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F8C8"/>
    <a:srgbClr val="C7F6B4"/>
    <a:srgbClr val="F8E2E0"/>
    <a:srgbClr val="F4D0CC"/>
    <a:srgbClr val="3C9A3C"/>
    <a:srgbClr val="FFFFCC"/>
    <a:srgbClr val="B2F298"/>
    <a:srgbClr val="6BE7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23648E0-4BFC-4B89-85CC-D65A4AC65D48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77A3DDB-69ED-42DB-82E3-7F365566875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7733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53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5468E718-8D24-488B-AB75-4E4935077A0D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17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A1A21B9-FD47-4BBB-B6BA-3BF028084015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18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734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916C8A71-8B3F-4C41-9FEF-1E363F1C0431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19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837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C7B513E2-D2F6-4582-BA21-4617B4F94EDD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20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93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AB0873D4-E7D0-42D2-9143-766AE18F7ABE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21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99C6E84D-7363-4CDD-9CFD-E106A3C358A1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27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14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3B52EDB0-7DFF-4AEE-8C38-93C7744926AE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28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24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04810116-AECF-450A-80B4-6B990B3F13CF}" type="slidenum">
              <a:rPr lang="ko-KR" altLang="en-US" smtClean="0">
                <a:latin typeface="굴림" charset="-127"/>
                <a:ea typeface="굴림" charset="-127"/>
              </a:rPr>
              <a:pPr eaLnBrk="1" hangingPunct="1">
                <a:spcBef>
                  <a:spcPct val="0"/>
                </a:spcBef>
              </a:pPr>
              <a:t>29</a:t>
            </a:fld>
            <a:endParaRPr lang="ko-KR" altLang="en-US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각 삼각형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latinLnBrk="0">
              <a:defRPr/>
            </a:pPr>
            <a:endParaRPr kumimoji="0" lang="en-US"/>
          </a:p>
        </p:txBody>
      </p:sp>
      <p:grpSp>
        <p:nvGrpSpPr>
          <p:cNvPr id="5" name="그룹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자유형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kumimoji="0" lang="en-US"/>
            </a:p>
          </p:txBody>
        </p:sp>
        <p:sp>
          <p:nvSpPr>
            <p:cNvPr id="7" name="자유형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5760 w 5760"/>
                <a:gd name="T3" fmla="*/ 0 h 528"/>
                <a:gd name="T4" fmla="*/ 5760 w 5760"/>
                <a:gd name="T5" fmla="*/ 528 h 528"/>
                <a:gd name="T6" fmla="*/ 48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latinLnBrk="0">
                <a:defRPr/>
              </a:pPr>
              <a:endParaRPr kumimoji="0" lang="en-US"/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11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AC9694-C025-44FC-A482-99D1FCFC7C57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12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CF97B81-4ADD-4F19-AE75-FD8526C62B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456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898C7-A554-44C2-B71C-5B08B8E7CFB4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A999E-97DE-42CB-8666-BE9845E4399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684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갈매기형 수장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latinLnBrk="0">
              <a:defRPr/>
            </a:pPr>
            <a:endParaRPr kumimoji="0" lang="en-US"/>
          </a:p>
        </p:txBody>
      </p:sp>
      <p:sp>
        <p:nvSpPr>
          <p:cNvPr id="5" name="갈매기형 수장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latinLnBrk="0"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BD5304-E5B5-437B-91B5-0BD35A9060A3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4D794B-5E3C-4E70-AB15-DCAC1488B02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5377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4CF9A8-C9ED-4C15-B235-4563CF530790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AE7AB4-2D9E-4635-9019-2C61EA8AA0F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9650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55CDC7-54DD-4F0C-84E9-0BD4E6FBA7F4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ED54D8-D830-40E0-A633-66A6572D83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569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8D5B0C-DDBF-4940-8F9A-7AACB3230F69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635B9E-4B23-41FD-BDAA-63BFC4F0163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537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7FBCC-A799-4696-BD96-12451826CC12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3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9FF07-1DB8-4A74-B6F3-D508560D1EB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0247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A587CD-D15A-48CB-AD40-0849A93B494D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9DFD9F-DE5C-475A-BE03-F43EBBF4999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6164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자유형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6" name="자유형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" name="직각 삼각형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latinLnBrk="0">
              <a:defRPr/>
            </a:pPr>
            <a:endParaRPr kumimoji="0" 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갈매기형 수장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latinLnBrk="0">
              <a:defRPr/>
            </a:pPr>
            <a:endParaRPr kumimoji="0" lang="en-US"/>
          </a:p>
        </p:txBody>
      </p:sp>
      <p:sp>
        <p:nvSpPr>
          <p:cNvPr id="10" name="갈매기형 수장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D23DD4-1C3E-4966-8BA7-306A1A57EEB0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12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E79F04D-7A28-499C-ABE2-349E908C189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8135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9DF3F-039B-4352-824D-754C6C904631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2D6CD-E5A4-4859-994C-DF1AD0FF22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20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8106-7327-4FC9-8089-B3A58E6F768B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D5B4F-4E41-42AB-8F15-BE97D710434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523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kumimoji="0" lang="en-US"/>
          </a:p>
        </p:txBody>
      </p:sp>
      <p:sp>
        <p:nvSpPr>
          <p:cNvPr id="1027" name="자유형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latinLnBrk="0">
              <a:defRPr/>
            </a:pPr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33" name="텍스트 개체 틀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BEFBCD7-1E8C-491E-A42C-08F2A31EBDBF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32FAC3E-0A24-478B-9262-9E7A54A575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7" r:id="rId1"/>
    <p:sldLayoutId id="2147484643" r:id="rId2"/>
    <p:sldLayoutId id="2147484648" r:id="rId3"/>
    <p:sldLayoutId id="2147484649" r:id="rId4"/>
    <p:sldLayoutId id="2147484650" r:id="rId5"/>
    <p:sldLayoutId id="2147484651" r:id="rId6"/>
    <p:sldLayoutId id="2147484644" r:id="rId7"/>
    <p:sldLayoutId id="2147484652" r:id="rId8"/>
    <p:sldLayoutId id="2147484653" r:id="rId9"/>
    <p:sldLayoutId id="2147484645" r:id="rId10"/>
    <p:sldLayoutId id="2147484646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9pPr>
      <a:extLst/>
    </p:titleStyle>
    <p:bodyStyle>
      <a:lvl1pPr marL="365125" indent="-255588" algn="l" rtl="0" eaLnBrk="0" fontAlgn="base" latinLnBrk="1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latinLnBrk="1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1800225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1116137" y="1988840"/>
            <a:ext cx="7272287" cy="172819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성모마리아의 </a:t>
            </a:r>
            <a:r>
              <a:rPr lang="ko-KR" altLang="en-US" sz="4000" dirty="0" err="1" smtClean="0">
                <a:latin typeface="HY동녘M" pitchFamily="18" charset="-127"/>
                <a:ea typeface="HY동녘M" pitchFamily="18" charset="-127"/>
              </a:rPr>
              <a:t>첫번째</a:t>
            </a: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 교의</a:t>
            </a: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latin typeface="HY동녘M" pitchFamily="18" charset="-127"/>
                <a:ea typeface="HY동녘M" pitchFamily="18" charset="-127"/>
              </a:rPr>
            </a:b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“</a:t>
            </a: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영원한 동정이신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성모마리아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”</a:t>
            </a:r>
            <a:endParaRPr lang="ko-KR" altLang="en-US" sz="4000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9460" name="부제목 2"/>
          <p:cNvSpPr>
            <a:spLocks noGrp="1"/>
          </p:cNvSpPr>
          <p:nvPr>
            <p:ph type="subTitle" idx="1"/>
          </p:nvPr>
        </p:nvSpPr>
        <p:spPr>
          <a:xfrm>
            <a:off x="3635375" y="5661025"/>
            <a:ext cx="4608513" cy="693738"/>
          </a:xfrm>
        </p:spPr>
        <p:txBody>
          <a:bodyPr/>
          <a:lstStyle/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서울 무염시태 세나뚜스</a:t>
            </a:r>
            <a:endParaRPr lang="en-US" altLang="ko-KR" sz="200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이정록 예로니모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28625" y="1143000"/>
            <a:ext cx="3857625" cy="5500688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1123" y="357166"/>
            <a:ext cx="8247091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Ⅰ.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영원한 동정이신 성모 마리아</a:t>
            </a:r>
          </a:p>
        </p:txBody>
      </p:sp>
      <p:sp>
        <p:nvSpPr>
          <p:cNvPr id="20484" name="직사각형 5"/>
          <p:cNvSpPr>
            <a:spLocks noChangeArrowheads="1"/>
          </p:cNvSpPr>
          <p:nvPr/>
        </p:nvSpPr>
        <p:spPr bwMode="auto">
          <a:xfrm>
            <a:off x="1185863" y="18462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28625" y="1357313"/>
            <a:ext cx="3929063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동정의 개념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구약성경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불임성과 관련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축복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 보다 저주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불명예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굴욕적인 것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① 창세기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29,31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야곱아내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라헬이야기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② </a:t>
            </a:r>
            <a:r>
              <a:rPr kumimoji="0"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판관기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11,37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길앗사람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입타의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딸  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혼인을 준비하는 과정에서 중요성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-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창세기</a:t>
            </a:r>
            <a:r>
              <a:rPr kumimoji="0"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24,16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이삭의 아내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레베카이야기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처녀나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불임녀는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선택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권능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드러내는 통로임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- </a:t>
            </a:r>
            <a:r>
              <a:rPr kumimoji="0"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세례자요한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엘리사벳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1,57~58)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종교적 동기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에서 동정 선택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에레미아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유딧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드보라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② 구약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에언자들은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이스라엘을 처녀라 부름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③ 신약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바오로사도는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교회를 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처녀라함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      (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혼인과 연결되어 있음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④ 그리스도와 혼인이 완성되는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하느님을 바라보도록 우리를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이끔</a:t>
            </a:r>
            <a:endParaRPr kumimoji="0" lang="ko-KR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86313" y="1143000"/>
            <a:ext cx="3929062" cy="55006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786313" y="1357313"/>
            <a:ext cx="4071937" cy="5048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동정성의</a:t>
            </a: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의미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성모마리아의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동정성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구약시대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저주가 축복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으로 바뀜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인간의 지성으로 이해불가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하느님이  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요셉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1.18~25),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1,26~38)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에게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천사를 통해 계시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② 교회는 하느님께 봉헌되어야 할 동정의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모습을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마리아에게서 찾음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③ 한 인간이 오롯이 마음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몸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자신의 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체를 하느님께 봉헌하는 것을 동정으로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이해하면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동정인 한 인간 마리아를 만남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동정성에 대한 교회의 가치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신체적 온전함을 보전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② 예수님 탄생이전 요셉과 성적관계 없음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③ 종교적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신앙차원에서 마리아가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하느님께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온전히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속해있음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④ 자발적인 봉헌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(FIAT)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214313" y="357188"/>
            <a:ext cx="4000500" cy="6286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507" name="직사각형 5"/>
          <p:cNvSpPr>
            <a:spLocks noChangeArrowheads="1"/>
          </p:cNvSpPr>
          <p:nvPr/>
        </p:nvSpPr>
        <p:spPr bwMode="auto">
          <a:xfrm>
            <a:off x="1042988" y="21336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4313" y="849313"/>
            <a:ext cx="3857625" cy="55086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성서적 근거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이사야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7,14)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이사야 예언자가 사용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알마</a:t>
            </a:r>
            <a:r>
              <a:rPr kumimoji="0" lang="en-US" altLang="ko-KR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Almah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처녀나 동정보다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젊은 여인으로 번역되는 단어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(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동정이란 단어 </a:t>
            </a:r>
            <a:r>
              <a:rPr kumimoji="0" lang="en-US" altLang="ko-KR" sz="14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4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베툴라</a:t>
            </a:r>
            <a:r>
              <a:rPr kumimoji="0" lang="en-US" altLang="ko-KR" sz="14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Betula</a:t>
            </a:r>
            <a:r>
              <a:rPr kumimoji="0" lang="en-US" altLang="ko-KR" sz="14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그러나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젊은 여인이 처녀나 동정으로 번역되는 것을 배제하지 않음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① 이 사건을 하나의 표징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즉 기적이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되기위해서는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동정으로 아이를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낳는 일이 더 적합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②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마태오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복음 사가는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이사야의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이 예언에서 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알마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를 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파르테노스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동정녀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로 해석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1,18~25)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약혼시절 예수님을 성령으로 말미암아 이뤄진 사건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1,26~38)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이사야 예언을 상기시키며 예수님의 탄생이 요셉과 상관없이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성령으로 말미암아 성취된 사건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임을 제시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(</a:t>
            </a:r>
            <a:r>
              <a:rPr kumimoji="0"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마태오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1,18~25)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예수그리스도의 동정 탄생을 암시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(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요한 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1,13)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572000" y="357188"/>
            <a:ext cx="4286250" cy="6286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714875" y="466725"/>
            <a:ext cx="4214813" cy="6278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교회전승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유스티노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성모마리아의 동정은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예수님이 그리스도라는 사실을 증언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안티오키아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이냐시오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예수님의 동정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출산은 그리스도의 세례와 죽음과 더불어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하느님이 이루신 세가지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신비중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하나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이레네오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성인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동정성이란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교회가 물려받은 유산이며 교회가 정통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이냐 아니냐를 판단하는 기준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클레멘스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성인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외경이던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야고보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복음서를 인용하면서 출산중의 동정을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옹호하면서 성모님의 평생 동정을 주장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출산하였지만 출산하지 않았다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이는 성모</a:t>
            </a:r>
            <a:endParaRPr kumimoji="0" lang="en-US" altLang="ko-KR" sz="16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마리아가 예수님을 잉태하고 출산한 것은 </a:t>
            </a:r>
            <a:endParaRPr kumimoji="0" lang="en-US" altLang="ko-KR" sz="16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사실이지만 남자와의 성관계를 통하여 잉태 </a:t>
            </a:r>
            <a:endParaRPr kumimoji="0" lang="en-US" altLang="ko-KR" sz="16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하고 출산한 것이 아니라는 의미로 해석</a:t>
            </a:r>
            <a:endParaRPr kumimoji="0" lang="en-US" altLang="ko-KR" sz="16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오리게네스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예수그리스도께서 모든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인간의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첫번째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동정이시라면 성모마리아는 모든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여성가운데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첫번째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동정이심을 주장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①하느님은 전능하시고 ②생물 가운데 단성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으로 출산하고 번식하는 경우가 있으며 ③예수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님의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원죄없으신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잉태가 보증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되기에 성모님의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출산중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동정은 보존된다고 분명하게 주장 주장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285750" y="428625"/>
            <a:ext cx="3929063" cy="62388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531" name="직사각형 5"/>
          <p:cNvSpPr>
            <a:spLocks noChangeArrowheads="1"/>
          </p:cNvSpPr>
          <p:nvPr/>
        </p:nvSpPr>
        <p:spPr bwMode="auto">
          <a:xfrm>
            <a:off x="1042988" y="21336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5750" y="774700"/>
            <a:ext cx="3714750" cy="61547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교회전승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아타나시오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에수님이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십자가 아래서 성모님을 사랑하는 제자 요한에게 맡긴 까닭은 성모 마리아에게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예수님외에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다른 자녀가 없었기 때문</a:t>
            </a:r>
            <a:endParaRPr kumimoji="0"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바실리오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구원 계획을 위해서도 성모 마리아의 동정은 매우 적합한 것이었으며 신자들은 한 순간도 성모마리아가 동정인 것을 멈추는 것을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원치않은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신자들의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신앙감</a:t>
            </a:r>
            <a:r>
              <a:rPr kumimoji="0" lang="en-US" altLang="ko-KR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Sensus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fidelium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성모 마리아의 동정을 증언하는 근거의 하나로 함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평생 동정은 하느님의 구원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게획인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육화의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신비를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완성하기위해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필요한 것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8)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예로니모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성인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동정에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이의를 제기했던 성경 구절 하나하나를 풀이하면서 성모마리아의 평생 동정을 옹호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성경에서 언급된 예수님의 형제들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마르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3,31~35)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은 외경 야고보 복음에서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처럼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요셉의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첫번째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결혼에서 얻은 자녀들이라는 사실을 거부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714875" y="428625"/>
            <a:ext cx="4143375" cy="6286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786313" y="714375"/>
            <a:ext cx="4071937" cy="58785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아델포스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형제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라는 단어는 사촌이나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이복형제를 아우르는 단어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헤로데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동생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필리포스는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이복동생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-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여기서도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아델포스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라는 단어사용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③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살기전에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마태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1,18)’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는 단순히 결혼시기가  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가까웠고 이미 부인이 되려고 기다리던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약혼자에게 어떤 일이 있어났음을 의도할 뿐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④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첫아들을 낳았다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2,7)’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에서는 다른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형제들이 있어서 첫아들을 낳았다라는 뜻이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아니라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처음으로 태어났기때문에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그렇게 불림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9)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아우구스티노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성인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동정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은 인간의 지성으로 이해할 수 없는 것이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지만 마치 부활하신 예수님이 잠겨진 문을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문을 통해 제자들에게 나타나신 것과 마찬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가지로 신앙으로 받아들일 수 있는 신비로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설명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10) 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교부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치릴로</a:t>
            </a: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디디모</a:t>
            </a:r>
            <a:r>
              <a:rPr kumimoji="0" lang="en-US" altLang="ko-KR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에피파니오</a:t>
            </a:r>
            <a:r>
              <a:rPr kumimoji="0" lang="ko-KR" altLang="en-US" b="1" dirty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동정이란 사람들에게 이해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하기어려운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신비이지만 하느님에게는 쉬운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일이라는 점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 9"/>
          <p:cNvSpPr/>
          <p:nvPr/>
        </p:nvSpPr>
        <p:spPr>
          <a:xfrm>
            <a:off x="500063" y="2857500"/>
            <a:ext cx="3786187" cy="3786188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err="1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동정성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28688" y="4540250"/>
            <a:ext cx="2857500" cy="1746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*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논쟁의 초점 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*</a:t>
            </a:r>
          </a:p>
          <a:p>
            <a:pPr marL="342900" indent="-342900" algn="ct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accent4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</a:t>
            </a:r>
            <a:r>
              <a:rPr kumimoji="0" lang="en-US" altLang="ko-KR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 출생이 남자성적 관계</a:t>
            </a:r>
            <a:endParaRPr kumimoji="0" lang="en-US" altLang="ko-KR" sz="1600" b="1" dirty="0">
              <a:solidFill>
                <a:schemeClr val="accent4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없이 어떻게</a:t>
            </a:r>
            <a:r>
              <a:rPr kumimoji="0" lang="en-US" altLang="ko-KR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이뤄질 수 있느냐</a:t>
            </a:r>
            <a:r>
              <a:rPr kumimoji="0" lang="en-US" altLang="ko-KR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?</a:t>
            </a:r>
          </a:p>
          <a:p>
            <a:pPr marL="342900" indent="-342900"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 그 출생이 어떻게 마리아의 </a:t>
            </a:r>
            <a:endParaRPr kumimoji="0" lang="en-US" altLang="ko-KR" sz="1600" b="1" dirty="0">
              <a:solidFill>
                <a:schemeClr val="accent4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신체적 온전함을 보전할 수</a:t>
            </a:r>
            <a:r>
              <a:rPr kumimoji="0" lang="en-US" altLang="ko-KR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342900" indent="-342900"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있느냐</a:t>
            </a:r>
            <a:r>
              <a:rPr kumimoji="0" lang="en-US" altLang="ko-KR" sz="1600" b="1" dirty="0">
                <a:solidFill>
                  <a:schemeClr val="accent4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?</a:t>
            </a:r>
          </a:p>
        </p:txBody>
      </p:sp>
      <p:sp>
        <p:nvSpPr>
          <p:cNvPr id="23556" name="직사각형 5"/>
          <p:cNvSpPr>
            <a:spLocks noChangeArrowheads="1"/>
          </p:cNvSpPr>
          <p:nvPr/>
        </p:nvSpPr>
        <p:spPr bwMode="auto">
          <a:xfrm>
            <a:off x="5648325" y="21336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8625" y="500063"/>
            <a:ext cx="4000500" cy="2778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00063" y="928688"/>
            <a:ext cx="4071937" cy="283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마침내 교회는 교부들의 입장을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수용하여 성모 마리아의 평생 동정을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553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차 콘스탄티노플 공의회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를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통하여 선언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649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라테란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공의회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(DS422,427)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에서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재천명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② 제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차 바티칸 공의회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교회헌장 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52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항</a:t>
            </a:r>
            <a:r>
              <a:rPr kumimoji="0"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를</a:t>
            </a:r>
            <a:endParaRPr kumimoji="0"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통해서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신앙의 진리로 선포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14875" y="500063"/>
            <a:ext cx="3929063" cy="6215062"/>
          </a:xfrm>
          <a:prstGeom prst="rect">
            <a:avLst/>
          </a:prstGeom>
          <a:solidFill>
            <a:srgbClr val="B2F2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4786313" y="836613"/>
            <a:ext cx="3714750" cy="5848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5.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신학적 가치와 의미</a:t>
            </a:r>
            <a:endParaRPr kumimoji="0" lang="en-US" altLang="ko-KR" sz="2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초자연적 현상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과학적 증명으로 확인되는 것이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아니라 신앙으로 수용되는 것이다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 기적이 신앙을 갖게 하는 것이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아니라 신앙이 초자연적 기적을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기적으로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볼수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있게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하기때문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육체적 차원을 포함하지만 무엇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보다도 생리적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신체적 차원을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넘어 윤리적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영적 차원까지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성취하고 있다는 사실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제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차 바티칸 공의회 교회헌장은 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동정을 완전한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동정성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(57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항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이라 언급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동정은 성령에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의한 은총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성경과 교회가 주장하는 성모 마리아의 예수님 동정 잉태와 탄생은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성령에 의한 것으로 이방인들이 주장하는 신의 성적 개입도 배제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57188" y="428625"/>
            <a:ext cx="4000500" cy="6215063"/>
          </a:xfrm>
          <a:prstGeom prst="rect">
            <a:avLst/>
          </a:prstGeom>
          <a:solidFill>
            <a:srgbClr val="B2F2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4579" name="직사각형 5"/>
          <p:cNvSpPr>
            <a:spLocks noChangeArrowheads="1"/>
          </p:cNvSpPr>
          <p:nvPr/>
        </p:nvSpPr>
        <p:spPr bwMode="auto">
          <a:xfrm>
            <a:off x="1114425" y="21336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28625" y="836613"/>
            <a:ext cx="3857625" cy="61912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 마리아에게 일어난 사건은 성령에 의한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잉태요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성령에 의한 출산이며 성령에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의한 동정임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동정은 신비임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신비이며 성모마리아의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비밀임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계시 이외에는 성모 마리아만이 밝힐 수 있는 일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동정을 통해 성경이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진술하고자 하는 것은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전능성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성모마리아가 동정이 아니더라도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예수님은 하느님의 아들일 수 있고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또 성모님이 동정이 아니더라도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전능성을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드러낼 수 있음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 그러나 동정으로 예수님을 잉태하고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출산하는 것이 더 적합함 까닭이라는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것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동정 잉태와 출산은 </a:t>
            </a:r>
            <a:endParaRPr kumimoji="0" lang="en-US" altLang="ko-KR" sz="16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은총이요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은총의 상징이다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572000" y="428625"/>
            <a:ext cx="4214813" cy="6215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714875" y="571500"/>
            <a:ext cx="3890963" cy="59705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6. </a:t>
            </a:r>
            <a:r>
              <a:rPr kumimoji="0" lang="ko-KR" altLang="en-US" sz="200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결론</a:t>
            </a:r>
            <a:endParaRPr kumimoji="0" lang="en-US" altLang="ko-KR" sz="200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성모마리아의 동정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은 하느님이 참으로 전능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하신 분이시며 성모마리아가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낳은 예수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그리스도가 하느님의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아들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이라는 진실을 알려줌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하느님은 인간에게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놀라운 은총을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베풀어 주신다는 사실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즉 인간은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사랑받는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존재임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마리아는 하느님의 사랑을 받는 사람들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즉 교회가 본받아야 할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훌륭한 모범임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이는 우리에게 전해주는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그리스도론적 의미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를 지님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또 하느님이 인간에게 큰 은총을 베풀어 주셨다는 점에서 인간학적 차원의 뜻을 지니고 교회가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본받아야할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모델이라는 점에서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교회론적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의미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 지님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1800225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1116137" y="1988840"/>
            <a:ext cx="7272287" cy="172819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성모마리아의 </a:t>
            </a:r>
            <a:r>
              <a:rPr lang="ko-KR" altLang="en-US" sz="4000" dirty="0" err="1" smtClean="0">
                <a:latin typeface="HY동녘M" pitchFamily="18" charset="-127"/>
                <a:ea typeface="HY동녘M" pitchFamily="18" charset="-127"/>
              </a:rPr>
              <a:t>두번째</a:t>
            </a: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 교의</a:t>
            </a: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latin typeface="HY동녘M" pitchFamily="18" charset="-127"/>
                <a:ea typeface="HY동녘M" pitchFamily="18" charset="-127"/>
              </a:rPr>
            </a:b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“</a:t>
            </a: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하느님의 어머니이신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성모마리아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”</a:t>
            </a:r>
            <a:endParaRPr lang="ko-KR" altLang="en-US" sz="4000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5604" name="부제목 2"/>
          <p:cNvSpPr>
            <a:spLocks noGrp="1"/>
          </p:cNvSpPr>
          <p:nvPr>
            <p:ph type="subTitle" idx="1"/>
          </p:nvPr>
        </p:nvSpPr>
        <p:spPr>
          <a:xfrm>
            <a:off x="3635375" y="5661025"/>
            <a:ext cx="4608513" cy="693738"/>
          </a:xfrm>
        </p:spPr>
        <p:txBody>
          <a:bodyPr/>
          <a:lstStyle/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서울 무염시태 세나뚜스</a:t>
            </a:r>
            <a:endParaRPr lang="en-US" altLang="ko-KR" sz="200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이정록 예로니모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95288" y="1358900"/>
            <a:ext cx="4176712" cy="3294063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0825" y="782612"/>
            <a:ext cx="7561263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Ⅱ.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하느님의 어머니이신 성모 마리아</a:t>
            </a:r>
          </a:p>
        </p:txBody>
      </p:sp>
      <p:sp>
        <p:nvSpPr>
          <p:cNvPr id="26628" name="직사각형 5"/>
          <p:cNvSpPr>
            <a:spLocks noChangeArrowheads="1"/>
          </p:cNvSpPr>
          <p:nvPr/>
        </p:nvSpPr>
        <p:spPr bwMode="auto">
          <a:xfrm>
            <a:off x="1042988" y="23669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68313" y="1768475"/>
            <a:ext cx="4103687" cy="2181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메시아 모친에 관한 구약성경의 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언급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아담과 하와를 유혹한 뱀을 짓밟는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메시아와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창세기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3,15)</a:t>
            </a: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엠마누엘과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이사야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7,14~15)</a:t>
            </a: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 startAt="3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메시아의 탄생지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베들레햄과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그 어머니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5,1~4)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643438" y="1358900"/>
            <a:ext cx="4105275" cy="3294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643438" y="1549400"/>
            <a:ext cx="4032250" cy="2976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신약성경에서 메시아의 모친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한결같이 예수그리스도를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나자렛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사람 마리아의 아들로 소개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바오로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사도는 마리아를 언급하지 않지만 예수 그리스도가 한 여인에게서 태어난다는 사실을 전하고 있음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갈라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4.4~5)</a:t>
            </a: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누가 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어미니이고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형제들이냐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?”(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3,31~35)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하느님뜻을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실행하는 사람이 바로 내 형제요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누이요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어머니이다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  <p:sp>
        <p:nvSpPr>
          <p:cNvPr id="4" name="타원 3"/>
          <p:cNvSpPr/>
          <p:nvPr/>
        </p:nvSpPr>
        <p:spPr>
          <a:xfrm>
            <a:off x="539750" y="4508500"/>
            <a:ext cx="7777163" cy="2160588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천주의 </a:t>
            </a:r>
            <a:r>
              <a:rPr kumimoji="0" lang="ko-KR" altLang="en-US" dirty="0" err="1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모친성</a:t>
            </a:r>
            <a:r>
              <a:rPr kumimoji="0" lang="en-US" altLang="ko-KR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en-US" altLang="ko-KR" b="1" dirty="0" err="1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Theotokos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” 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(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그리스어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)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하느님의 어머니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“Meter Dei”  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(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라틴어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)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하느님의 어머니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Symbol"/>
              <a:buChar char="Þ"/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밀라노의 </a:t>
            </a:r>
            <a:r>
              <a:rPr kumimoji="0"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암브로시오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Symbol"/>
              <a:buChar char="Þ"/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성모마리아가 혈연적 의미에서 예수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그리스도의 어머니임은 명백한 사실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sz="14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663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49275"/>
            <a:ext cx="64770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직사각형 5"/>
          <p:cNvSpPr>
            <a:spLocks noChangeArrowheads="1"/>
          </p:cNvSpPr>
          <p:nvPr/>
        </p:nvSpPr>
        <p:spPr bwMode="auto">
          <a:xfrm>
            <a:off x="1042988" y="-17145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288" y="1916113"/>
            <a:ext cx="4176712" cy="38179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68313" y="2325688"/>
            <a:ext cx="3887787" cy="27590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성모마리아의 신적 모성 기원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마리아를 하느님의 어머니라 부른 것은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세기때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부터임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일을 마치며 드리는 기도문에 나옴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히폴리토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오리게네스가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처음 불렀다고 하나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정확하지 않음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알렉산드리아 주교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알렉산델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그의 제자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아타나시오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치릴로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바실리오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교부들에게서 분명히 나타남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45025" y="1916113"/>
            <a:ext cx="4103688" cy="3817937"/>
          </a:xfrm>
          <a:prstGeom prst="rect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645025" y="2174875"/>
            <a:ext cx="4032250" cy="34147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신적 모성 논쟁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논쟁시작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: 428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12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31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콘스탄티노플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주교좌성당에서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강론가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프로클로가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강론중에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이 호칭을 사용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네스토리우스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주교가 이의를 제기함으로써 논쟁 시작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훗날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네스토리우스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주교가 알렉산드리아 주교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치릴로에게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서신을 보냄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마리아는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어머니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보다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그리스도의 어머니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en-US" altLang="ko-KR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Christotokos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더 정확하다고 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치릴로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주교는 이 의견에 반대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765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76250"/>
            <a:ext cx="82073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95288" y="1050925"/>
            <a:ext cx="4176712" cy="4322763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675" name="직사각형 5"/>
          <p:cNvSpPr>
            <a:spLocks noChangeArrowheads="1"/>
          </p:cNvSpPr>
          <p:nvPr/>
        </p:nvSpPr>
        <p:spPr bwMode="auto">
          <a:xfrm>
            <a:off x="1042988" y="2276475"/>
            <a:ext cx="20891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68313" y="1339850"/>
            <a:ext cx="4032250" cy="40671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000" b="1" u="sng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에페소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공의회</a:t>
            </a: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(431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에서 논의됨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라고 부르는 것을 논의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문제라기 보다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예수그리스도의 문제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그리스도의 신성과 인성의 결합 문제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마리아가 출산한 것은 예수님의 인성만이냐 아니면 신성까지 포함하느냐 문제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성모님이 낳은 예수 그리스도는 온전한 하느님인 동시에 온전한 인간으로 결정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네스토리우스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주교와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안티오키아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주교들에 의해 반대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거부됨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2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433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안티오키아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 요한이 동방주교의 이름으로 이를 받아 들임으로써 종결 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643438" y="1050925"/>
            <a:ext cx="4105275" cy="4249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643438" y="1308100"/>
            <a:ext cx="4032250" cy="3271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5. </a:t>
            </a:r>
            <a:r>
              <a:rPr kumimoji="0" lang="ko-KR" altLang="en-US" sz="2000" b="1" u="sng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에페소</a:t>
            </a:r>
            <a:r>
              <a:rPr kumimoji="0" lang="ko-KR" altLang="en-US" sz="20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공의회 결론</a:t>
            </a:r>
            <a:endParaRPr kumimoji="0" lang="en-US" altLang="ko-KR" sz="20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칭호는 예수 그리스도의 신성과 인성의 엄격한 위격적 일치에서 비롯되는 문제임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마리아는 예수 그리스도를 낳으셨다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그러므로 마리아는 예수 그리스도의 어머니이시다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둘째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 그리스도는 하느님의 아들이시며 하느님이시다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그러므로 마리아는 하느님의 어머니이시다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  <p:sp>
        <p:nvSpPr>
          <p:cNvPr id="4" name="타원 3"/>
          <p:cNvSpPr/>
          <p:nvPr/>
        </p:nvSpPr>
        <p:spPr>
          <a:xfrm>
            <a:off x="539750" y="5300663"/>
            <a:ext cx="7777163" cy="1223962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천주의 </a:t>
            </a:r>
            <a:r>
              <a:rPr kumimoji="0" lang="ko-KR" altLang="en-US" dirty="0" err="1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모친성</a:t>
            </a:r>
            <a:r>
              <a:rPr kumimoji="0" lang="en-US" altLang="ko-KR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en-US" altLang="ko-KR" b="1" dirty="0" err="1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Theotokos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” 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(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그리스어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)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하느님의 어머니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“Meter Dei”  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(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라틴어</a:t>
            </a: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)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하느님의 어머니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sz="14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868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60350"/>
            <a:ext cx="768350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직사각형 5"/>
          <p:cNvSpPr>
            <a:spLocks noChangeArrowheads="1"/>
          </p:cNvSpPr>
          <p:nvPr/>
        </p:nvSpPr>
        <p:spPr bwMode="auto">
          <a:xfrm>
            <a:off x="1042988" y="18462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288" y="1268413"/>
            <a:ext cx="8280400" cy="5113337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39750" y="1628775"/>
            <a:ext cx="8064500" cy="4529138"/>
          </a:xfrm>
          <a:prstGeom prst="rect">
            <a:avLst/>
          </a:prstGeom>
          <a:solidFill>
            <a:srgbClr val="C7F6B4"/>
          </a:solidFill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6. </a:t>
            </a:r>
            <a:r>
              <a:rPr kumimoji="0" lang="ko-KR" altLang="en-US" sz="2400" b="1" u="sng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결론</a:t>
            </a:r>
            <a:endParaRPr kumimoji="0" lang="en-US" altLang="ko-KR" sz="2400" b="1" u="sng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어머니 칭호를 꺼리는 이유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마리아를 여신으로 섬길 위험성 때문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신성과 인성을 동시에 지닌 예수그리스도의 문제로 마리아가 신성을 지녔다든지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여신이라든지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그리스도의 신성이 마리아로부터 유래한다는 것과는 무관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마리아의 신적 모성은 성모님의 모든 특권의 기반이 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하느님이 마리아에게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무죄한 잉태의 특권을 선사하고 사람을 전적으로 성화한 것은 그 분이 성자의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어머니로 합당한 상태였기 때문임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신학자 </a:t>
            </a:r>
            <a:r>
              <a:rPr kumimoji="0"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필립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특권으로서 신적 모성은 인간이 되신 하느님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육화의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신비를 더욱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드러내며 예수 그리스도의 신성을 강조하는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그리스도론적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의미를 지님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또한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인간이 하느님으로부터 계획되고 선택 됐음을 의미하며 소명에 적극적으로 응답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하고 따름으로써 모든 믿는 자들이 걸어가야 할 여정의 모범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즉 교회의 모범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으로서 </a:t>
            </a:r>
            <a:r>
              <a:rPr kumimoji="0"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교회론적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의미를 지님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그래서 성모 마리아를 교회의 어머니라고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부르기도 함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차 바티칸 공의회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1964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11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21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 교황바오로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 선언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</a:t>
            </a: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1965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11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18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로마의 성모 대성당에서 공의회를 마무리하면서 강론을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통해 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교회의 어머니</a:t>
            </a:r>
            <a:r>
              <a:rPr kumimoji="0"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라는 칭호 사용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970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95288"/>
            <a:ext cx="768350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1800225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1116137" y="1988840"/>
            <a:ext cx="7272287" cy="172819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성모마리아의 </a:t>
            </a:r>
            <a:r>
              <a:rPr lang="ko-KR" altLang="en-US" sz="4000" dirty="0" err="1" smtClean="0">
                <a:latin typeface="HY동녘M" pitchFamily="18" charset="-127"/>
                <a:ea typeface="HY동녘M" pitchFamily="18" charset="-127"/>
              </a:rPr>
              <a:t>세번째</a:t>
            </a: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 교의</a:t>
            </a: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latin typeface="HY동녘M" pitchFamily="18" charset="-127"/>
                <a:ea typeface="HY동녘M" pitchFamily="18" charset="-127"/>
              </a:rPr>
            </a:b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“</a:t>
            </a:r>
            <a:r>
              <a:rPr lang="ko-KR" altLang="en-US" sz="4000" dirty="0" err="1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원죄없이</a:t>
            </a: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 잉태되신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성모마리아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”</a:t>
            </a:r>
            <a:endParaRPr lang="ko-KR" altLang="en-US" sz="4000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30724" name="부제목 2"/>
          <p:cNvSpPr>
            <a:spLocks noGrp="1"/>
          </p:cNvSpPr>
          <p:nvPr>
            <p:ph type="subTitle" idx="1"/>
          </p:nvPr>
        </p:nvSpPr>
        <p:spPr>
          <a:xfrm>
            <a:off x="3635375" y="5661025"/>
            <a:ext cx="4608513" cy="693738"/>
          </a:xfrm>
        </p:spPr>
        <p:txBody>
          <a:bodyPr/>
          <a:lstStyle/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서울 무염시태 세나뚜스</a:t>
            </a:r>
            <a:endParaRPr lang="en-US" altLang="ko-KR" sz="200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이정록 예로니모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95288" y="1730375"/>
            <a:ext cx="5616575" cy="22748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5867400" y="1773238"/>
            <a:ext cx="2881313" cy="4392612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무죄한 잉태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1854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년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월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8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일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교황 비오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세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회칙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형언할 수 없는 성모님</a:t>
            </a:r>
            <a:r>
              <a:rPr kumimoji="0" lang="en-US" altLang="ko-KR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Ineffabilis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Deus”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에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의해 선포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288" y="4076700"/>
            <a:ext cx="5616575" cy="2447925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981546"/>
            <a:ext cx="6840760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Ⅰ. </a:t>
            </a:r>
            <a:r>
              <a:rPr lang="ko-KR" alt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원죄없이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 잉태되신 성모 마리아</a:t>
            </a:r>
          </a:p>
        </p:txBody>
      </p:sp>
      <p:sp>
        <p:nvSpPr>
          <p:cNvPr id="31750" name="직사각형 5"/>
          <p:cNvSpPr>
            <a:spLocks noChangeArrowheads="1"/>
          </p:cNvSpPr>
          <p:nvPr/>
        </p:nvSpPr>
        <p:spPr bwMode="auto">
          <a:xfrm>
            <a:off x="1187450" y="20621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68313" y="4330700"/>
            <a:ext cx="5616575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무염시태의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이해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(Why?)</a:t>
            </a: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초기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교부들도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성경의 관심도 항상 그리스도였고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예수님을 그리스도로 선포하는 데 초점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예수님을 그리스도로 이해하고 그리스도로 선포하는데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성모 마리아의 역할과 성덕이 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도움이 됨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그러면서 성경 작가들은 성모마리아를 언급하고 교부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들은 성모마리아의 성덕을 찾기시작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288" y="2046288"/>
            <a:ext cx="5545137" cy="22463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논쟁의 시작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 교의는 교회안에서 오랫동안 논쟁의 중심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 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교의는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일찍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선포되었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지만 성모님의 죄 없는 잉태는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숱한 논쟁으로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1854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까지 미뤄짐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예수님을 그리스도로 선포하는 데 초점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성모님이 죄 없이 잉태되었다고 복음서에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나오지 않음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175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92150"/>
            <a:ext cx="768350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2916238" y="4005263"/>
            <a:ext cx="5832475" cy="23034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2771" name="직사각형 5"/>
          <p:cNvSpPr>
            <a:spLocks noChangeArrowheads="1"/>
          </p:cNvSpPr>
          <p:nvPr/>
        </p:nvSpPr>
        <p:spPr bwMode="auto">
          <a:xfrm>
            <a:off x="1187450" y="1990725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16238" y="1268413"/>
            <a:ext cx="5832475" cy="252095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203575" y="1524000"/>
            <a:ext cx="5545138" cy="197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근거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?</a:t>
            </a: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죄없는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잉태는 복음서에 나오지 않음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인류구원자이신 예수그리스도의 공로로 인해 하느님의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특별한 권위와 은총으로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복되신 동정녀 마리아가 잉태의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첫 순간에 원죄의 모든 오점으로부터 자유가 보존되었음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형언할 수 없으신 하느님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,32)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43213" y="4308475"/>
            <a:ext cx="5257800" cy="178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4.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성덕의 의미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성덕을 찾아가면 마리아의 무죄한 모습을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찾게 되고 또 예수님의 성전인 성모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마리아는 죄를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갖을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수 없음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이는 하느님이 죄악과 함께 하지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않으심이 증명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23850" y="1484313"/>
            <a:ext cx="2879725" cy="4392612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무죄한 잉태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1854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년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월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8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일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교황 비오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세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회칙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형언할 수 없는 성모님</a:t>
            </a:r>
            <a:r>
              <a:rPr kumimoji="0" lang="en-US" altLang="ko-KR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Ineffabilis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Deus”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에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의해 선포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277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338" y="549275"/>
            <a:ext cx="7683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5653088" y="908050"/>
            <a:ext cx="3240087" cy="5761038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무죄한 잉태</a:t>
            </a:r>
            <a:endParaRPr kumimoji="0" lang="en-US" altLang="ko-KR" sz="20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예수 그리스도의 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인류구원을 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아담의 원죄와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  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관련하여 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dirty="0" err="1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해설하는가운데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하와와 마리아의</a:t>
            </a:r>
            <a:endParaRPr kumimoji="0" lang="en-US" altLang="ko-KR" dirty="0">
              <a:solidFill>
                <a:srgbClr val="3C9A3C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대조가 도움을 줌</a:t>
            </a:r>
            <a:r>
              <a:rPr kumimoji="0" lang="en-US" altLang="ko-KR" dirty="0">
                <a:solidFill>
                  <a:srgbClr val="3C9A3C"/>
                </a:solidFill>
                <a:latin typeface="휴먼엑스포" pitchFamily="18" charset="-127"/>
                <a:ea typeface="휴먼엑스포" pitchFamily="18" charset="-127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마리아의 성덕을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인식하여 무죄한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잉태 교의를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선포하는데 그 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출발점이 됨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3850" y="692150"/>
            <a:ext cx="5761038" cy="5905500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3796" name="직사각형 5"/>
          <p:cNvSpPr>
            <a:spLocks noChangeArrowheads="1"/>
          </p:cNvSpPr>
          <p:nvPr/>
        </p:nvSpPr>
        <p:spPr bwMode="auto">
          <a:xfrm>
            <a:off x="1187450" y="1485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8313" y="987425"/>
            <a:ext cx="5688012" cy="6042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5.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성모마리아의 성덕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성경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창세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3,15 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여자의 후손은 너의 머리에 상처를 입히리라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창세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6,14~19 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너는 방주 한 척을 만들어라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창세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28,12 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땅에 층계가 세워져 있고 그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꼭대기는 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하늘에 닿아 있었는데 하느님의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천사들이 층계를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오르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내리고 있었다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탈출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3,2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떨기가 불에 타는데도 그 떨기는 타서 없어</a:t>
            </a: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지지 않았다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아가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4,4 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다윗 탑 같은 그대의 목은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층층치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잘도 지어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졌구려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아가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4,12 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그대는 닫혀진 정원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나의 누이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나의 신부여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그대는 닫혀진 정원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봉해진 우물</a:t>
            </a: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시편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87,1.3 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거룩한 산 위에 세워진 그 터전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도성아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!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너를 두고 영광스러운 일들이 일컬어지는구나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!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8) 1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열왕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8,10~11 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사제들이 성소에서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나올때에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구름이 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주님의 집을 가득 채웠다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9) </a:t>
            </a:r>
            <a:r>
              <a:rPr kumimoji="0" lang="ko-KR" altLang="en-US" sz="17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루가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1,28 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은총이 가득한 이여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기뻐하여라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주님께서 </a:t>
            </a: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너와 함께 계시다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10) </a:t>
            </a:r>
            <a:r>
              <a:rPr kumimoji="0" lang="ko-KR" altLang="en-US" sz="17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1,42 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당신은 여인들 가운데서 가장 복되시며 </a:t>
            </a: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당신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태중에 아기도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복되십니다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11) </a:t>
            </a:r>
            <a:r>
              <a:rPr kumimoji="0" lang="ko-KR" altLang="en-US" sz="17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1,49 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전능하신 분이 나에게 큰 일을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하셨다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endParaRPr kumimoji="0" lang="en-US" altLang="ko-KR" sz="170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7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379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04813"/>
            <a:ext cx="768350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250825" y="836613"/>
            <a:ext cx="8497888" cy="56880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288" y="1052513"/>
            <a:ext cx="8064500" cy="5735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6.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성덕에 관한 교부들의 증언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유스티노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하와의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불순명이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성모 마리아의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순명으로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극복되는 부분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강조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이레네오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하와와 마리아 대조 이론을 더욱 발전시켜 성모 마리아를 예수 그리스도의 동반자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하와의 변호자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구원의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원인등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명칭사용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히폴리토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마리아가 예수님을 태중에 모셨다는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육화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신비에서 마리아의 육신의 정결을 이해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오리게네스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십자가 곁에 남아있는 성모님의 용기를 높게 평가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영적인간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그리스도의 완벽한 제자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그리스도인의 진정한 모범으로 칭송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아타나시오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신적 모성으로부터 동정과 완벽한 덕성과 무죄함을 이해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디디모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성모님 역시 다윗의 후손이었으며 하느님께서 구원의 역사를 위해 미리 선택하신 분으로 이해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암브로시오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주교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무죄함을 성자 예수님의 무죄함에서 비롯된 것으로 이해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예로니모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성인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세상에 죽음을 가져온 하와와 생명을 가져온 마리아를 비교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성모님의 성덕을 부활의 날에 비교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안치라의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테오도토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천사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가브리엘의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인사에 주목하면서 성모님을 거룩한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죄없으신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어머니로 칭송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로마노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멜로데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휘르투나도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콘스카티노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젤마노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크레타의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안드레아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다마스커스의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요한등</a:t>
            </a:r>
            <a:endParaRPr kumimoji="0" lang="ko-KR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482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333375"/>
            <a:ext cx="7683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580063" y="1557338"/>
            <a:ext cx="3168650" cy="223202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5288" y="1587500"/>
            <a:ext cx="3240087" cy="22320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3132138" y="2087563"/>
            <a:ext cx="3095625" cy="4176712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sz="2000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sz="2000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무죄한 잉태</a:t>
            </a:r>
            <a:endParaRPr kumimoji="0" lang="en-US" altLang="ko-KR" sz="2000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중세시대</a:t>
            </a:r>
            <a:endParaRPr kumimoji="0" lang="en-US" altLang="ko-KR" sz="20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sz="2000" b="1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무염시태에</a:t>
            </a:r>
            <a:endParaRPr kumimoji="0" lang="en-US" altLang="ko-KR" sz="20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관한 논쟁 </a:t>
            </a:r>
            <a:endParaRPr kumimoji="0" lang="en-US" altLang="ko-KR" sz="20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580063" y="3959225"/>
            <a:ext cx="3168650" cy="26654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95288" y="4221163"/>
            <a:ext cx="3240087" cy="2376487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5847" name="직사각형 5"/>
          <p:cNvSpPr>
            <a:spLocks noChangeArrowheads="1"/>
          </p:cNvSpPr>
          <p:nvPr/>
        </p:nvSpPr>
        <p:spPr bwMode="auto">
          <a:xfrm>
            <a:off x="1187450" y="22336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750" y="4437063"/>
            <a:ext cx="3095625" cy="23495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중세시대 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2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무염시태의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이해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마리아의 원죄가 예수님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잉태전에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성화 내지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-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정화되었다는 입장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24525" y="1700213"/>
            <a:ext cx="2808288" cy="197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반대 근거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아우구스티노의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원죄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”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 강한 영향을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받아 마리아의 원죄 없는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잉태를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섣불리 주장할 수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없었음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3850" y="2092325"/>
            <a:ext cx="3168650" cy="19129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1.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주장 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중세 초기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마리아가 하느님의 아들을 잉태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하고 출산하기위하여 합당하게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무죄하고 깨끗하며 성덕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완벽했음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80063" y="4176713"/>
            <a:ext cx="2952750" cy="2413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성화 근거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은총을 가득히 받으신 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–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육신의 승천은 육체가 부패하지 않음을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-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육신부패가 없는 것은 육신이 원죄의 지배하에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있지 않기 때문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585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33375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251520" y="765522"/>
            <a:ext cx="6840760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Ⅱ. 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중세시대의 </a:t>
            </a:r>
            <a:r>
              <a:rPr lang="ko-KR" alt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무염시태에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 관한 논쟁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250825" y="763588"/>
            <a:ext cx="5905500" cy="2016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50825" y="4651375"/>
            <a:ext cx="5976938" cy="20161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5797550" y="836613"/>
            <a:ext cx="3095625" cy="5761037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무죄한 잉태</a:t>
            </a:r>
            <a:endParaRPr kumimoji="0" lang="en-US" altLang="ko-KR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중세시대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무염시태에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관한 논쟁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주교 베다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파스카시오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라드베르트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찬미 시인 요셉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제오메터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요한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클루니의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오딜로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등이 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성모 마리아의 무죄함과 원죄로부터의  면책 특권을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언급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0825" y="2922588"/>
            <a:ext cx="5976938" cy="1584325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0" name="직사각형 5"/>
          <p:cNvSpPr>
            <a:spLocks noChangeArrowheads="1"/>
          </p:cNvSpPr>
          <p:nvPr/>
        </p:nvSpPr>
        <p:spPr bwMode="auto">
          <a:xfrm>
            <a:off x="1042988" y="1412875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23850" y="3211513"/>
            <a:ext cx="5976938" cy="16430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6.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원리론의 토마스아퀴나스 입장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원죄 없는 잉태에는 반대 의견을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보이면서도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마리아가 그의 어머니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안나의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태중애서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성화 되었음을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인정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0825" y="1050925"/>
            <a:ext cx="5905500" cy="2119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5.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논쟁의 출발점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파스카시오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라드베르트와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라트람노의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원죄로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부터의 면책 특권에 관한 논쟁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본격적 논쟁의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출발점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세례자 요한과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예레미아가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어머니 태중에서 성화되었다는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근거를 내세워 요한이나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예레미아보다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성모 마리아가 못한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상황에 있을 수 없다는 이유를 내세움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0825" y="4867275"/>
            <a:ext cx="5976938" cy="22336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7.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논쟁 상황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토마스아퀴나스의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도미니코회와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둔스스코투스의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프란치스코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회간의 대립 양상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교도권은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중립적 자세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교황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식스토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회칙을 반포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논쟁을 중단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시킴과 동시 서로 단죄하지 못하도록 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687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048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059113" y="620713"/>
            <a:ext cx="5834062" cy="12954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180975" y="981075"/>
            <a:ext cx="3095625" cy="5688013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무죄한 잉태</a:t>
            </a:r>
            <a:endParaRPr kumimoji="0" lang="en-US" altLang="ko-KR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중세시대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무염시태에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관한 논쟁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주교 베다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파스카시오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라드베르트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찬미 시인 요셉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제오메터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요한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클루니의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오딜로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등이 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성모 마리아의 무죄함과 원죄로부터의  면책 특권을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언급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987675" y="2133600"/>
            <a:ext cx="5903913" cy="45354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203575" y="765175"/>
            <a:ext cx="5545138" cy="1041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8. 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근대 종교개혁자의 입장</a:t>
            </a: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카톨릭에 반대하는 입장</a:t>
            </a:r>
            <a:r>
              <a:rPr kumimoji="0" lang="en-US" altLang="ko-KR" sz="20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카톨릭의 대중적 경향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성모신심 가열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r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및 승천에 대해서도 비판적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87675" y="2349500"/>
            <a:ext cx="5832475" cy="4195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9. </a:t>
            </a:r>
            <a:r>
              <a:rPr kumimoji="0" lang="ko-KR" altLang="en-US" sz="2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둔스스코트의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주장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프란치스코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수도회 소속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r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사실은 성모님이 예수님의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도움없이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구원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받은 것이 아니라 오히려 예수님 그리스도의 은총으로 말미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암아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원죄에 물들지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않았다고 주장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*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마리아의 원죄 면제 가능성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가지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① 하느님께서는 마리아를 한 순간도 원죄의 지배하에 있지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않게 하실 수 있다는 것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② 마리아를 어느 한 순간만 원죄의 지배하에</a:t>
            </a: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있게 하실 수 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있다는 점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③ 어느 시기가 지난 다음 마리아를 원죄로부터 성화하실 수 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있다는 점</a:t>
            </a:r>
            <a:endParaRPr kumimoji="0" lang="en-US" altLang="ko-KR" b="1" dirty="0">
              <a:solidFill>
                <a:srgbClr val="3C9A3C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Symbol" pitchFamily="18" charset="2"/>
              <a:buChar char="Þ"/>
              <a:defRPr/>
            </a:pP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이 세가지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가능성중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하느님은 어떤 것을 행하셨을까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? </a:t>
            </a: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가장 좋은 것을 행하셨다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하느님은 하실 수 있었고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marL="228600" indent="-228600" algn="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원하셨으며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따라서 하셨다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en-US" altLang="ko-KR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Potuit,voluit,fecit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”</a:t>
            </a:r>
          </a:p>
        </p:txBody>
      </p:sp>
      <p:pic>
        <p:nvPicPr>
          <p:cNvPr id="3789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468313" y="1285875"/>
            <a:ext cx="5472112" cy="30241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5580063" y="1125538"/>
            <a:ext cx="3095625" cy="5327650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성모마리아의 </a:t>
            </a:r>
            <a:endParaRPr kumimoji="0" lang="en-US" altLang="ko-KR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무죄한 잉태</a:t>
            </a:r>
            <a:endParaRPr kumimoji="0" lang="en-US" altLang="ko-KR" b="1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근대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b="1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무염시태에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관한 논쟁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및 교의 선포</a:t>
            </a: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교황 비오 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세 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   1854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년 회칙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형언할 수 없으신   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하느님</a:t>
            </a:r>
            <a:r>
              <a:rPr kumimoji="0" lang="en-US" altLang="ko-KR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”</a:t>
            </a:r>
            <a:r>
              <a:rPr kumimoji="0" lang="ko-KR" altLang="en-US" b="1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선포</a:t>
            </a:r>
            <a:endParaRPr kumimoji="0" lang="en-US" altLang="ko-KR" b="1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313" y="4437063"/>
            <a:ext cx="5472112" cy="2087562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8917" name="직사각형 5"/>
          <p:cNvSpPr>
            <a:spLocks noChangeArrowheads="1"/>
          </p:cNvSpPr>
          <p:nvPr/>
        </p:nvSpPr>
        <p:spPr bwMode="auto">
          <a:xfrm>
            <a:off x="1258888" y="19351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750" y="4776788"/>
            <a:ext cx="5111750" cy="1965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sz="2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교도권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1667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~1799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교황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13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명 중립 견지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축일을 장려하면서도 신앙교의로 선포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안함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1840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10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명의 프랑스 주교가 공동서한으로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그레고리오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16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세에게 교의 선포 청원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8313" y="1565275"/>
            <a:ext cx="5327650" cy="33766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1.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상황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1) 18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세기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지성주의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계몽주의는 반작용을 낳음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카톨릭의 대중신심은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신비주의 경향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 매력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신심 단체 및 수도회 양산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4) 1841.8.22.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한국 교회의 수도자로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원죄없이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잉태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되신 성모 마리아 선포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5)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많은 그리스도교 국가의 왕과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주교들이교황에게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무죄한 잉태를 교의로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선포 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줄것을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요청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323528" y="693514"/>
            <a:ext cx="6840760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Ⅲ. 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근세 </a:t>
            </a:r>
            <a:r>
              <a:rPr lang="ko-KR" alt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무염시태에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 관한 논쟁</a:t>
            </a: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교의 선포</a:t>
            </a:r>
          </a:p>
        </p:txBody>
      </p:sp>
      <p:pic>
        <p:nvPicPr>
          <p:cNvPr id="3892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207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250825" y="476250"/>
            <a:ext cx="8642350" cy="35290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95288" y="750888"/>
            <a:ext cx="8424862" cy="3182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회칙내용 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10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가지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하느님은 마리아를 처음부터 성자의 어머니로 선택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어머니로서 그 분의 권위와 성덕과 조화를 이루며 하느님의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육화에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합당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선대교황들이 성모님께서 모든 죄로부터 무죄함을 경축해 온 바 있음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회칙을 통해 무죄한 잉태 반대 금지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교황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식스토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바오로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그레고리오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15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트리엔트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공의회도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확인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교부들이 성서를 바탕으로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가르치고 있음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교부들이 성모 마리아의 무죄한 잉태를 위해 성서들을 발굴해 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교부들의 신학적 업적은 하와의 불순명과 대조되는 성모 마리아의 순명의 덕임을 밝힘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많은 곳에서 신앙의 진리로 받아 들임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10)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신자들이 성모 마리아에게 희망을 둘 것을 격려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0825" y="4149725"/>
            <a:ext cx="8642350" cy="25923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23850" y="4365625"/>
            <a:ext cx="8640763" cy="22844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신학적 이유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분의 신적 모성에 합당한 특권을 드러내기 때문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은총으로 주어진 영광이지만 다른 한 편으로 그 은총을 상실하지 않고 보존한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성모 마리아의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윤리적 성덕의 결과이기 때문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기도의 법은 믿음의 법이라는 신학적 원칙에 따라 마리아에게 봉헌되는 미사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성무일도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밖의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전례와 신심이 그렇게 증언하기 때문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마리아의 무죄한 잉태의 가장 중요한 근거는 하느님의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전능성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당신의 아들을 </a:t>
            </a:r>
            <a:endParaRPr kumimoji="0" lang="en-US" altLang="ko-KR" b="1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잉태하고 출산 할 마리아에게 가장 좋은 것을</a:t>
            </a:r>
            <a:r>
              <a:rPr kumimoji="0" lang="en-US" altLang="ko-KR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해주실 것이 틀림없기 때문</a:t>
            </a:r>
            <a:endParaRPr kumimoji="0" lang="en-US" altLang="ko-KR" b="1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994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60350"/>
            <a:ext cx="7683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1800225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1116137" y="1988840"/>
            <a:ext cx="7272287" cy="172819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성모마리아의 </a:t>
            </a:r>
            <a:r>
              <a:rPr lang="ko-KR" altLang="en-US" sz="4000" dirty="0" err="1" smtClean="0">
                <a:latin typeface="HY동녘M" pitchFamily="18" charset="-127"/>
                <a:ea typeface="HY동녘M" pitchFamily="18" charset="-127"/>
              </a:rPr>
              <a:t>네번째</a:t>
            </a:r>
            <a:r>
              <a:rPr lang="ko-KR" altLang="en-US" sz="4000" dirty="0" smtClean="0">
                <a:latin typeface="HY동녘M" pitchFamily="18" charset="-127"/>
                <a:ea typeface="HY동녘M" pitchFamily="18" charset="-127"/>
              </a:rPr>
              <a:t> 교의</a:t>
            </a: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latin typeface="HY동녘M" pitchFamily="18" charset="-127"/>
                <a:ea typeface="HY동녘M" pitchFamily="18" charset="-127"/>
              </a:rPr>
            </a:br>
            <a:r>
              <a:rPr lang="en-US" altLang="ko-KR" sz="40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“</a:t>
            </a: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하늘에 올림을 받으신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성모마리아</a:t>
            </a:r>
            <a:r>
              <a:rPr lang="en-US" altLang="ko-KR" sz="40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”</a:t>
            </a:r>
            <a:endParaRPr lang="ko-KR" altLang="en-US" sz="4000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40964" name="부제목 2"/>
          <p:cNvSpPr>
            <a:spLocks noGrp="1"/>
          </p:cNvSpPr>
          <p:nvPr>
            <p:ph type="subTitle" idx="1"/>
          </p:nvPr>
        </p:nvSpPr>
        <p:spPr>
          <a:xfrm>
            <a:off x="3635375" y="5661025"/>
            <a:ext cx="4608513" cy="693738"/>
          </a:xfrm>
        </p:spPr>
        <p:txBody>
          <a:bodyPr/>
          <a:lstStyle/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서울 무염시태 세나뚜스</a:t>
            </a:r>
            <a:endParaRPr lang="en-US" altLang="ko-KR" sz="200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이정록 예로니모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98463" y="1628775"/>
            <a:ext cx="8280400" cy="1008063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95288" y="2781300"/>
            <a:ext cx="8280400" cy="3816350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1053554"/>
            <a:ext cx="6840760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Ⅰ. 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하늘에 올림을 받으신 성모 마리아</a:t>
            </a:r>
          </a:p>
        </p:txBody>
      </p:sp>
      <p:sp>
        <p:nvSpPr>
          <p:cNvPr id="41989" name="직사각형 5"/>
          <p:cNvSpPr>
            <a:spLocks noChangeArrowheads="1"/>
          </p:cNvSpPr>
          <p:nvPr/>
        </p:nvSpPr>
        <p:spPr bwMode="auto">
          <a:xfrm>
            <a:off x="1258888" y="2565400"/>
            <a:ext cx="21272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750" y="3205163"/>
            <a:ext cx="8139113" cy="38242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성모승천을 암시하는 성경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창세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3,15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:”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여자의 후손은 네 머리에 상처를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입히리라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”.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2)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탈출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20,12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아버지와 어머니를 공경하여라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3)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이사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60,1~3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일어나 비추어라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너의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빛이왔다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주님의 영광이 네 위에 떠올랐다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시편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132,8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일어나시어 당신의 안식처로 드소서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당신께서 당신 권능의 궤와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함께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드소서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시편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45,10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제왕의 딸들이 당신의 사랑을 받는 여인들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사이에 있으며 왕비는 </a:t>
            </a:r>
            <a:r>
              <a:rPr kumimoji="0" lang="ko-KR" alt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오피르의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황금으로 단장하고 당신 오른쪽에 서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있습니다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아가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8,5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자기 연인에게 몸을 기댄 채 광야에서 올라오는 저 여인은 누구인가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?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sz="16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1,28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은총이 가득한 이여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기뻐하여라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주님께서 너와 함께 계시다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8) 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묵시</a:t>
            </a:r>
            <a:r>
              <a:rPr kumimoji="0" lang="en-US" altLang="ko-KR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12</a:t>
            </a:r>
            <a:r>
              <a:rPr kumimoji="0" lang="ko-KR" altLang="en-US" sz="16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장 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여인은 이스라엘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백성을 상징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한편으로 여인의 아기가 구세주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여인은 성모님을 </a:t>
            </a:r>
            <a:endParaRPr kumimoji="0"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상징</a:t>
            </a:r>
            <a:endParaRPr kumimoji="0"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288" y="1885950"/>
            <a:ext cx="7915275" cy="11826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승천 교의 선포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교황 비오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12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1950. 11.01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회칙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지극히 관대하신 하느님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”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통해 선언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199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4048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179388" y="1268413"/>
            <a:ext cx="3455987" cy="51847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kumimoji="0" lang="en-US" altLang="ko-KR" sz="28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성모승천</a:t>
            </a:r>
            <a:endParaRPr kumimoji="0"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예수님의승천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Ascensio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(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상승</a:t>
            </a: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오름</a:t>
            </a: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올라감</a:t>
            </a: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=&gt; </a:t>
            </a:r>
            <a:r>
              <a:rPr kumimoji="0"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능동성</a:t>
            </a:r>
            <a:endParaRPr kumimoji="0"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성모님의 승천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en-US" altLang="ko-KR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Assumptio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(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올림을 받음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=&gt;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수동성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=&gt; </a:t>
            </a:r>
            <a:r>
              <a:rPr kumimoji="0" lang="ko-KR" altLang="en-US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한국 교회 </a:t>
            </a: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dirty="0" err="1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몽소승천</a:t>
            </a:r>
            <a:endParaRPr kumimoji="0" lang="en-US" altLang="ko-KR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700338" y="1268413"/>
            <a:ext cx="6192837" cy="5256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700338" y="1492250"/>
            <a:ext cx="6192837" cy="4889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3.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교부들의 언급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sz="17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kumimoji="0" lang="ko-KR" altLang="en-US" sz="17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세기말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에피파니오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교부가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몇가지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가능성을 최초로 언급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자연적 죽음 가능성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순교 가능성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하늘에 불려 올려졌을 가능성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=&gt;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흠숭과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성모님의 공경을 구별하고 지나친 성모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신심을 지적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2) 3</a:t>
            </a:r>
            <a:r>
              <a:rPr kumimoji="0" lang="ko-KR" altLang="en-US" sz="17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세기경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천주의 성모여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당신 보호 하심에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~’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라는 기도문 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마리아에게 전구를 부탁하는 기도문 존재 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성인들의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통공과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일맥상통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에루살렘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디모테오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교부 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2,34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해설 죽기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전에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육신과함께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하늘에 오르셨다고 주장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에루살렘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사제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헤시키오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마리아를 권능의 궤와 동일시하며 하늘에 계신다고 주장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피아첸자의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안토니오라는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작품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=&gt;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겟세마니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부근에 성모 마리아의 집이 있고 거기서 하늘로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올림을 받았으며 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곳에 성전이 세워졌다고 주장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전설 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에우티미아카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이야기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에서도 성모 승천 내용이 있음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=&gt;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다마스커스의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요한 강론을 삽입하면서</a:t>
            </a: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황제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마르치아누스와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황후</a:t>
            </a:r>
            <a:endParaRPr kumimoji="0" lang="en-US" altLang="ko-KR" sz="1700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플케리아가</a:t>
            </a:r>
            <a:r>
              <a:rPr kumimoji="0" lang="ko-KR" alt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에루살렘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주교 </a:t>
            </a:r>
            <a:r>
              <a:rPr kumimoji="0" lang="ko-KR" altLang="en-US" sz="1700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유베날에게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성모 마리아의 시신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인도를 요청 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마리아가 하늘로 오르셨다는</a:t>
            </a:r>
            <a:r>
              <a:rPr kumimoji="0" lang="en-US" altLang="ko-KR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7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이야기를 전해 들음</a:t>
            </a:r>
            <a:endParaRPr kumimoji="0" lang="en-US" altLang="ko-KR" sz="17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301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60350"/>
            <a:ext cx="7683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250825" y="1423988"/>
            <a:ext cx="8569325" cy="46085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50825" y="1712913"/>
            <a:ext cx="8281988" cy="41957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리비아의 주교 </a:t>
            </a:r>
            <a:r>
              <a:rPr kumimoji="0" lang="ko-KR" altLang="en-US" b="1" dirty="0" err="1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테오테크노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 축일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15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강론에서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겟세마니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동산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에서 우도에게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낙원을 선사했다면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당신이 태중에 머물렀던 어머니에게도 낙원을 선사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하셨을 것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콘스탄티노플의 </a:t>
            </a:r>
            <a:r>
              <a:rPr kumimoji="0" lang="ko-KR" altLang="en-US" b="1" dirty="0" err="1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젤마노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운명은 예수님과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똑같음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예수님처럼 죽으시고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부활하시어 승천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하셔야 한다고 주장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 육체 승천은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어머니께 대한 보답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이며 효도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사랑임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8) 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크레타의 </a:t>
            </a:r>
            <a:r>
              <a:rPr kumimoji="0" lang="ko-KR" altLang="en-US" b="1" dirty="0" err="1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안드레아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죽음을 성모님 또한 겪었을 것이다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그러나 순결한 그분은 죄의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벌 때문이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아니라 것 입니다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죽음 후 성모 마리아는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하늘로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올라가셨다고 말합니다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육신과 함께였는지는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말하지 않았지만 무덤이 비었다는 사실을 명확히 언급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) </a:t>
            </a:r>
            <a:r>
              <a:rPr kumimoji="0" lang="ko-KR" altLang="en-US" b="1" dirty="0" err="1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다마스커스의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요한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성모님이 승천 전 죽음을 겪으심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가장 축복받은 무죄한 성모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마리아의 몸이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무덤에서 썩을 수는 없음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출산으로도 오염되지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않고 동정을 보존한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몸은 하느님을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모신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감실로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죽음의 대상이 아님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하느님과인간의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친교를 연결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하는 고귀한 층계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야곱의 사다리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그러므로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마리아는 우리 인간을 위한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중요한 중재자임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403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207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95288" y="1020763"/>
            <a:ext cx="8280400" cy="266541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95288" y="3829050"/>
            <a:ext cx="8280400" cy="2808288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5060" name="직사각형 5"/>
          <p:cNvSpPr>
            <a:spLocks noChangeArrowheads="1"/>
          </p:cNvSpPr>
          <p:nvPr/>
        </p:nvSpPr>
        <p:spPr bwMode="auto">
          <a:xfrm>
            <a:off x="6227763" y="15986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750" y="4117975"/>
            <a:ext cx="8208963" cy="26955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5.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외경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 마리아의 생애 마지막에 대한</a:t>
            </a:r>
            <a:r>
              <a:rPr kumimoji="0" lang="en-US" altLang="ko-KR" sz="16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거룩하신 하느님 어머니 마지막 잠드심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또는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아리마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태아의 요셉의 복되신 동정 마리아의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’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등임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내용은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?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천사가 성모님께 운명의 시간이 다가왔음을 알려줌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 소식을 듣고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제자들이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모임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제자들과 성모님이 함께 하느님께 찬양기도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그리스도께서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오셔서 어머니 마리아를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안심시킴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마침내 운명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미카엘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천사가 성모님 영혼을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모시고 승천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육신은 베드로와 제자들이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사흘동안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지킴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주님이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사흘후에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다시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그때 육신마저 하늘로 올림을 받으심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8313" y="1200150"/>
            <a:ext cx="8064500" cy="28368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4.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 마리아 승천 축일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세기경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테살로니카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요한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15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일이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성모마리아가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하늘에오르심을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경축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하는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축일로 전함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2) 6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세기경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에루살렘에서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시작된 마리아 축일 명칭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어머니 기념일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’: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황후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에우도씨아가동정녀께서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돌아가신 곳이라고 여기는 곳에 교회를 지으면서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시작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황제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마우리치우스는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자신이 다스리는 모든 지역의 교회가 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월 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15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일을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마리아 축일로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거행하도록 명령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이때축일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명칭은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마리아의 잠드심</a:t>
            </a:r>
            <a:r>
              <a:rPr kumimoji="0" lang="en-US" altLang="ko-KR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Koimesis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후에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하늘에 오르심</a:t>
            </a:r>
            <a:r>
              <a:rPr kumimoji="0" lang="en-US" altLang="ko-KR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analephsis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로 바뀜</a:t>
            </a:r>
            <a:endParaRPr kumimoji="0"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506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363" y="333375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타원 16"/>
          <p:cNvSpPr/>
          <p:nvPr/>
        </p:nvSpPr>
        <p:spPr>
          <a:xfrm>
            <a:off x="1042988" y="1341438"/>
            <a:ext cx="6624637" cy="46085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  </a:t>
            </a:r>
            <a:endParaRPr kumimoji="0" lang="en-US" altLang="ko-KR" sz="28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sz="40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성모승천</a:t>
            </a:r>
            <a:endParaRPr kumimoji="0" lang="en-US" altLang="ko-KR" sz="40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“</a:t>
            </a:r>
            <a:r>
              <a:rPr kumimoji="0"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성모승천 교의</a:t>
            </a:r>
            <a:r>
              <a:rPr kumimoji="0"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”</a:t>
            </a:r>
            <a:r>
              <a:rPr kumimoji="0"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도</a:t>
            </a:r>
            <a:endParaRPr kumimoji="0" lang="en-US" altLang="ko-KR" sz="32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“</a:t>
            </a:r>
            <a:r>
              <a:rPr kumimoji="0" lang="ko-KR" alt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무염시태</a:t>
            </a:r>
            <a:r>
              <a:rPr kumimoji="0"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교의</a:t>
            </a:r>
            <a:r>
              <a:rPr kumimoji="0"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”</a:t>
            </a:r>
            <a:r>
              <a:rPr kumimoji="0"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와</a:t>
            </a:r>
            <a:endParaRPr kumimoji="0" lang="en-US" altLang="ko-KR" sz="32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r>
              <a:rPr kumimoji="0" lang="en-US" altLang="ko-KR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마찬가지로</a:t>
            </a:r>
            <a:r>
              <a:rPr kumimoji="0"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kumimoji="0" lang="ko-KR" altLang="en-US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교황이</a:t>
            </a:r>
            <a:endParaRPr kumimoji="0" lang="en-US" altLang="ko-KR" sz="32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  <a:r>
              <a:rPr kumimoji="0" lang="ko-KR" altLang="en-US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주도한 것이 아니라</a:t>
            </a:r>
            <a:endParaRPr kumimoji="0" lang="en-US" altLang="ko-KR" sz="32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</a:t>
            </a:r>
            <a:r>
              <a:rPr kumimoji="0" lang="ko-KR" altLang="en-US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신자들의 청원에</a:t>
            </a:r>
            <a:endParaRPr kumimoji="0" lang="en-US" altLang="ko-KR" sz="32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      의한 것</a:t>
            </a:r>
            <a:endParaRPr kumimoji="0" lang="en-US" altLang="ko-KR" sz="3200" b="1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</a:p>
        </p:txBody>
      </p:sp>
      <p:pic>
        <p:nvPicPr>
          <p:cNvPr id="4608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908050"/>
            <a:ext cx="7683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23850" y="765175"/>
            <a:ext cx="8208963" cy="5688013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7107" name="직사각형 5"/>
          <p:cNvSpPr>
            <a:spLocks noChangeArrowheads="1"/>
          </p:cNvSpPr>
          <p:nvPr/>
        </p:nvSpPr>
        <p:spPr bwMode="auto">
          <a:xfrm>
            <a:off x="1042988" y="16303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3644900"/>
            <a:ext cx="3384550" cy="6826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0825" y="981075"/>
            <a:ext cx="8066088" cy="606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6.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성모승천에 대한 중세 문헌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중세 많은 신학자들은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성모승천에 호의적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① 성모마리아의 무죄성과 관련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육체승천을 주장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② 예수님에게 육을 주신 어머니로서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예수님의 육체와 유사성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들어 승천을 주장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③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에수승천과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장래에 있을 우리 승천의 중간단계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로 성모 마리아의 승천 주장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중세기 성모승천에 관한 라틴어 문헌 속출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가명젤라시아노선언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가명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사르디나의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멜리토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가명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예로니모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가명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아우구스티노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야곱의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황금전설등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가명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아우구스티노의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저자는 성모님의 육체적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승천에 관해 다음 사항을 지적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① 예수님의 육신은 성모님께 취하셨고 그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육신이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원죄에서 벗어나 있으므로 성모님 육신도 당연히 승천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② 성모 마리아는 원죄의 결과로 고통스럽게 성자를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출산한 것이 아니라는 것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③ 그리스도께서 어머니의 동정을 손상하지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않고태어나셨다면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어떻게 그 분의 육체를 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부패로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부터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보존하시지 않겠는가라는 논리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④ 성모 마리아로부터 취하신 거룩한 육체가 다른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사람들과 동일한 운명을 겪으리라고 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말할 수 없음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⑤ </a:t>
            </a:r>
            <a:r>
              <a:rPr kumimoji="0" lang="ko-KR" altLang="en-US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주님말씀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, ‘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내가 있는 곳에 나를 섬기는 사람도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함께 있을 것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’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성모님이야말로 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하느님 말씀을 따르고 은총이 가득하신 분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⑥ 하느님은 거룩한 자들의 머리카락 하나도 안 잃게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하시는 분이심</a:t>
            </a:r>
            <a:r>
              <a:rPr kumimoji="0" lang="en-US" altLang="ko-KR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r>
              <a:rPr kumimoji="0" lang="ko-KR" altLang="en-US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endParaRPr kumimoji="0"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468313" y="715963"/>
            <a:ext cx="8280400" cy="30241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39750" y="981075"/>
            <a:ext cx="7704138" cy="2784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7.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 교의 </a:t>
            </a:r>
            <a:r>
              <a:rPr kumimoji="0" lang="ko-KR" altLang="en-US" sz="2400" b="1" dirty="0" err="1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선포를원했던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당시 교회 분위기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Ⅰ</a:t>
            </a:r>
          </a:p>
          <a:p>
            <a:pPr fontAlgn="auto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교의 선포가 성모승천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교의를 선포하는 데 큰 힘이 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승천교의 선포에 반대한 신학자도 있었음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교회사학자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이냐시오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될링거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교부학자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에른스트등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1869.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라벤나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대주교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는 교황 비오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세에게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 교의 선포 요청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차 바티칸 공의회 교부 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113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명의 서명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으로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 교의 선포 요청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국제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마리아회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교황에게 성모승천 교의 선포요청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(1906.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아이지델른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1908.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사라고사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/1910.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살리스부르고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/ 1912.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트리어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6) 1860~1920, 160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만명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1921~1940 ,647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만명의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신자가 성모승천 교의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선포 요청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68313" y="3860800"/>
            <a:ext cx="8280400" cy="28082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39750" y="4114800"/>
            <a:ext cx="8280400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8.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 교의 선포를 원했던 당시 교회 분위기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Ⅱ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쉐벤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신학자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성모승천신앙이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무염시태와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마찬가지로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교의 선포 가능성 언급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페쉬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(“)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성모승천신앙이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무염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시태보다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더 장애가 없음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추기경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알렉시오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레피시에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 신앙은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계시적 유산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 속한다고 주장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결정적 공헌 신학자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예수회원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휠로그라씨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교회는 독자적 방법에 따라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고유한 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판단과 고유한 권리로 결정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할 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잇다고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주장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현재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교회의신앙의식에서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귀납적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방법으로 신앙의 게시적 성격 도출가능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성모님의신적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모성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완벽한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동정성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온전한 덕성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무죄한 잉태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아들 그리스도와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친밀한 일치가 성모 승천 신앙을 쉽게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이해할 수 있도록 이끌어 줌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813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500063" y="981075"/>
            <a:ext cx="8064500" cy="5327650"/>
          </a:xfrm>
          <a:prstGeom prst="ellipse">
            <a:avLst/>
          </a:prstGeom>
          <a:solidFill>
            <a:srgbClr val="F8E2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800" dirty="0">
              <a:solidFill>
                <a:srgbClr val="FF000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성모승천</a:t>
            </a:r>
            <a:endParaRPr kumimoji="0" lang="en-US" altLang="ko-KR" sz="3600" dirty="0"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kumimoji="0" lang="en-US" altLang="ko-KR" sz="28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교황 비오 </a:t>
            </a:r>
            <a:r>
              <a:rPr kumimoji="0" lang="en-US" altLang="ko-KR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kumimoji="0" lang="ko-KR" altLang="en-US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세</a:t>
            </a:r>
            <a:endParaRPr kumimoji="0" lang="en-US" altLang="ko-KR" sz="28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주교들과 신학자 그리고</a:t>
            </a:r>
            <a:endParaRPr kumimoji="0" lang="en-US" altLang="ko-KR" sz="2800" dirty="0">
              <a:solidFill>
                <a:srgbClr val="0070C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신자들에게 자문을 구함</a:t>
            </a:r>
            <a:r>
              <a:rPr kumimoji="0" lang="en-US" altLang="ko-KR" sz="2800" dirty="0">
                <a:solidFill>
                  <a:srgbClr val="0070C0"/>
                </a:solidFill>
                <a:latin typeface="휴먼엑스포" pitchFamily="18" charset="-127"/>
                <a:ea typeface="휴먼엑스포" pitchFamily="18" charset="-127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3018</a:t>
            </a:r>
            <a:r>
              <a:rPr kumimoji="0"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건의 청원을 분석한</a:t>
            </a:r>
            <a:endParaRPr kumimoji="0" lang="en-US" altLang="ko-KR" sz="2800" dirty="0">
              <a:solidFill>
                <a:schemeClr val="tx1">
                  <a:lumMod val="65000"/>
                  <a:lumOff val="3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결과 </a:t>
            </a:r>
            <a:r>
              <a:rPr kumimoji="0"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96%</a:t>
            </a:r>
            <a:r>
              <a:rPr kumimoji="0" lang="ko-KR" altLang="en-US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가성모승천</a:t>
            </a:r>
            <a:r>
              <a:rPr kumimoji="0"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 교의</a:t>
            </a:r>
            <a:endParaRPr kumimoji="0" lang="en-US" altLang="ko-KR" sz="2800" dirty="0">
              <a:solidFill>
                <a:schemeClr val="tx1">
                  <a:lumMod val="65000"/>
                  <a:lumOff val="3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선포  염원</a:t>
            </a:r>
            <a:r>
              <a:rPr kumimoji="0"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 pitchFamily="18" charset="-127"/>
                <a:ea typeface="휴먼엑스포" pitchFamily="18" charset="-127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1950. </a:t>
            </a:r>
            <a:r>
              <a:rPr kumimoji="0" lang="ko-KR" altLang="en-US" sz="2800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모든 </a:t>
            </a:r>
            <a:r>
              <a:rPr kumimoji="0" lang="ko-KR" altLang="en-US" sz="2800" dirty="0" err="1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성인의축일</a:t>
            </a:r>
            <a:endParaRPr kumimoji="0" lang="en-US" altLang="ko-KR" sz="2800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solidFill>
                  <a:srgbClr val="00B050"/>
                </a:solidFill>
                <a:latin typeface="휴먼엑스포" pitchFamily="18" charset="-127"/>
                <a:ea typeface="휴먼엑스포" pitchFamily="18" charset="-127"/>
              </a:rPr>
              <a:t>성모승천교의  선포</a:t>
            </a:r>
            <a:endParaRPr kumimoji="0" lang="en-US" altLang="ko-KR" sz="2800" dirty="0">
              <a:solidFill>
                <a:srgbClr val="00B050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FF0000"/>
                </a:solidFill>
                <a:latin typeface="휴먼엑스포" pitchFamily="18" charset="-127"/>
                <a:ea typeface="휴먼엑스포" pitchFamily="18" charset="-127"/>
              </a:rPr>
              <a:t>   </a:t>
            </a:r>
          </a:p>
        </p:txBody>
      </p:sp>
      <p:pic>
        <p:nvPicPr>
          <p:cNvPr id="4915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863" y="620713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395288" y="896938"/>
            <a:ext cx="8424862" cy="55943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68313" y="1397000"/>
            <a:ext cx="8351837" cy="52466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9.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 회칙 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“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지극히 관대하신 하느님</a:t>
            </a: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”</a:t>
            </a:r>
          </a:p>
          <a:p>
            <a:pPr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성모 마리아의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은총의 하나로 무죄한 잉태를 확인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이는 마리아의 신체적 승천을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준비한 것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죄 없는 분이 무덤에 머물 수 없다는 것</a:t>
            </a:r>
            <a:r>
              <a:rPr kumimoji="0" lang="en-US" altLang="ko-KR" b="1" dirty="0">
                <a:solidFill>
                  <a:srgbClr val="3C9A3C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신자들의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신앙감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교회의 많은 입장들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즉 주교와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신자들의 지지를 언급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오랫동안 거행되어 왔던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 공경과 전례에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바탕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두고 있다는 점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교부들과 신학자들의 가르침에서도 성모 승천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신앙을 볼 수 있음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계약의 궤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황금으로 단장한 왕후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등의 비유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성서적 근거로 </a:t>
            </a:r>
            <a:r>
              <a:rPr kumimoji="0" lang="ko-KR" altLang="en-US" b="1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하아와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성모 마리아가 대조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될 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있는 창세기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3,15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과 은총의 충만함을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증언하는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루카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1,28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을 언급하고 있음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다양한 이성적 근거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신자들의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신앙감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교회의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다른 계시 진리와의 조화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신학자들의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과학적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연구등을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제시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8)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성모승천 교의는 인류의 축복 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=&gt;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 어머니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 영광은 모든 그리스도인들과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연결되어 있기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때문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승천 교의가 성모신심 향상을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희망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228600" indent="-228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5018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11188"/>
            <a:ext cx="7683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419100" y="500063"/>
            <a:ext cx="8208963" cy="600075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1203" name="직사각형 5"/>
          <p:cNvSpPr>
            <a:spLocks noChangeArrowheads="1"/>
          </p:cNvSpPr>
          <p:nvPr/>
        </p:nvSpPr>
        <p:spPr bwMode="auto">
          <a:xfrm>
            <a:off x="6251575" y="2493963"/>
            <a:ext cx="2089150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63563" y="1071563"/>
            <a:ext cx="7920037" cy="52006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10. </a:t>
            </a:r>
            <a:r>
              <a:rPr kumimoji="0" lang="ko-KR" altLang="en-US" sz="2400" b="1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성모승천의 신학적 근거</a:t>
            </a:r>
            <a:endParaRPr kumimoji="0" lang="en-US" altLang="ko-KR" sz="2400" b="1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마리아는 영적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육적으로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아들 예수 그리스도와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깊이 연관됨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하느님의 어머니라는 특권이 승천을 요구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동정적 육체의 거룩함이 승천을 요구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마리아의 충만한 은총은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다른 모든 사람들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천사들보다 탁월한 위치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있음을 드러내고있으며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성모승천은 그러한 특별한 은총의 한가지 표현임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생명을 주시는 예수 그리스도의 효성을 </a:t>
            </a:r>
            <a:r>
              <a:rPr kumimoji="0" lang="ko-KR" altLang="en-US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고려할때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승천은 예수 그리스도의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어머니에 대한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사랑의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표현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이라는 것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승천은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하느님의 말씀을 듣고 따르는 모든 그리스도인들이 마지막에 얻게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될 영광을 미리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보여 주는 것</a:t>
            </a:r>
            <a:endParaRPr kumimoji="0" lang="en-US" altLang="ko-KR" b="1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7)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성모 승천은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수동적인 것으로서 하느님께 올림을</a:t>
            </a:r>
            <a:r>
              <a:rPr kumimoji="0" lang="en-US" altLang="ko-KR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받게 되는 것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이며 예수님 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승천은 능동적인 사건이라는 점에서 구별됨</a:t>
            </a: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  <p:pic>
        <p:nvPicPr>
          <p:cNvPr id="5120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57188"/>
            <a:ext cx="76835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1198</TotalTime>
  <Words>4538</Words>
  <Application>Microsoft Office PowerPoint</Application>
  <PresentationFormat>화면 슬라이드 쇼(4:3)</PresentationFormat>
  <Paragraphs>840</Paragraphs>
  <Slides>32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46" baseType="lpstr">
      <vt:lpstr>굴림</vt:lpstr>
      <vt:lpstr>Arial</vt:lpstr>
      <vt:lpstr>Lucida Sans Unicode</vt:lpstr>
      <vt:lpstr>맑은 고딕</vt:lpstr>
      <vt:lpstr>Wingdings 3</vt:lpstr>
      <vt:lpstr>Verdana</vt:lpstr>
      <vt:lpstr>Wingdings 2</vt:lpstr>
      <vt:lpstr>나눔고딕</vt:lpstr>
      <vt:lpstr>HY견고딕</vt:lpstr>
      <vt:lpstr>HY동녘M</vt:lpstr>
      <vt:lpstr>휴먼모음T</vt:lpstr>
      <vt:lpstr>휴먼엑스포</vt:lpstr>
      <vt:lpstr>Symbol</vt:lpstr>
      <vt:lpstr>광장</vt:lpstr>
      <vt:lpstr>성모마리아의 첫번째 교의  “영원한 동정이신 성모마리아”</vt:lpstr>
      <vt:lpstr>Ⅰ. 영원한 동정이신 성모 마리아</vt:lpstr>
      <vt:lpstr>PowerPoint 프레젠테이션</vt:lpstr>
      <vt:lpstr>PowerPoint 프레젠테이션</vt:lpstr>
      <vt:lpstr>PowerPoint 프레젠테이션</vt:lpstr>
      <vt:lpstr>PowerPoint 프레젠테이션</vt:lpstr>
      <vt:lpstr>성모마리아의 두번째 교의  “하느님의 어머니이신 성모마리아”</vt:lpstr>
      <vt:lpstr>Ⅱ. 하느님의 어머니이신 성모 마리아</vt:lpstr>
      <vt:lpstr>PowerPoint 프레젠테이션</vt:lpstr>
      <vt:lpstr>PowerPoint 프레젠테이션</vt:lpstr>
      <vt:lpstr>PowerPoint 프레젠테이션</vt:lpstr>
      <vt:lpstr>성모마리아의 세번째 교의  “원죄없이 잉태되신 성모마리아”</vt:lpstr>
      <vt:lpstr>Ⅰ. 원죄없이 잉태되신 성모 마리아</vt:lpstr>
      <vt:lpstr>PowerPoint 프레젠테이션</vt:lpstr>
      <vt:lpstr>PowerPoint 프레젠테이션</vt:lpstr>
      <vt:lpstr>PowerPoint 프레젠테이션</vt:lpstr>
      <vt:lpstr>Ⅱ. 중세시대의 무염시태에 관한 논쟁</vt:lpstr>
      <vt:lpstr>PowerPoint 프레젠테이션</vt:lpstr>
      <vt:lpstr>PowerPoint 프레젠테이션</vt:lpstr>
      <vt:lpstr>Ⅲ. 근세 무염시태에 관한 논쟁, 교의 선포</vt:lpstr>
      <vt:lpstr>PowerPoint 프레젠테이션</vt:lpstr>
      <vt:lpstr>성모마리아의 네번째 교의  “하늘에 올림을 받으신 성모마리아”</vt:lpstr>
      <vt:lpstr>Ⅰ. 하늘에 올림을 받으신 성모 마리아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4부. 성모마리아의 4대 교의</dc:title>
  <dc:creator>sec</dc:creator>
  <cp:lastModifiedBy>Kyoungho</cp:lastModifiedBy>
  <cp:revision>109</cp:revision>
  <dcterms:created xsi:type="dcterms:W3CDTF">2012-02-23T06:04:20Z</dcterms:created>
  <dcterms:modified xsi:type="dcterms:W3CDTF">2014-06-03T08:26:04Z</dcterms:modified>
</cp:coreProperties>
</file>