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524" r:id="rId1"/>
  </p:sldMasterIdLst>
  <p:notesMasterIdLst>
    <p:notesMasterId r:id="rId47"/>
  </p:notesMasterIdLst>
  <p:sldIdLst>
    <p:sldId id="256" r:id="rId2"/>
    <p:sldId id="287" r:id="rId3"/>
    <p:sldId id="323" r:id="rId4"/>
    <p:sldId id="324" r:id="rId5"/>
    <p:sldId id="431" r:id="rId6"/>
    <p:sldId id="325" r:id="rId7"/>
    <p:sldId id="394" r:id="rId8"/>
    <p:sldId id="395" r:id="rId9"/>
    <p:sldId id="396" r:id="rId10"/>
    <p:sldId id="398" r:id="rId11"/>
    <p:sldId id="397" r:id="rId12"/>
    <p:sldId id="399" r:id="rId13"/>
    <p:sldId id="444" r:id="rId14"/>
    <p:sldId id="400" r:id="rId15"/>
    <p:sldId id="401" r:id="rId16"/>
    <p:sldId id="402" r:id="rId17"/>
    <p:sldId id="403" r:id="rId18"/>
    <p:sldId id="404" r:id="rId19"/>
    <p:sldId id="405" r:id="rId20"/>
    <p:sldId id="441" r:id="rId21"/>
    <p:sldId id="406" r:id="rId22"/>
    <p:sldId id="407" r:id="rId23"/>
    <p:sldId id="408" r:id="rId24"/>
    <p:sldId id="409" r:id="rId25"/>
    <p:sldId id="412" r:id="rId26"/>
    <p:sldId id="413" r:id="rId27"/>
    <p:sldId id="414" r:id="rId28"/>
    <p:sldId id="415" r:id="rId29"/>
    <p:sldId id="417" r:id="rId30"/>
    <p:sldId id="418" r:id="rId31"/>
    <p:sldId id="419" r:id="rId32"/>
    <p:sldId id="420" r:id="rId33"/>
    <p:sldId id="422" r:id="rId34"/>
    <p:sldId id="424" r:id="rId35"/>
    <p:sldId id="425" r:id="rId36"/>
    <p:sldId id="427" r:id="rId37"/>
    <p:sldId id="428" r:id="rId38"/>
    <p:sldId id="429" r:id="rId39"/>
    <p:sldId id="430" r:id="rId40"/>
    <p:sldId id="438" r:id="rId41"/>
    <p:sldId id="439" r:id="rId42"/>
    <p:sldId id="440" r:id="rId43"/>
    <p:sldId id="437" r:id="rId44"/>
    <p:sldId id="442" r:id="rId45"/>
    <p:sldId id="443" r:id="rId46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C9CF"/>
    <a:srgbClr val="F7C5C7"/>
    <a:srgbClr val="FFFF66"/>
    <a:srgbClr val="9AE2F0"/>
    <a:srgbClr val="B3FD51"/>
    <a:srgbClr val="8DFB9F"/>
    <a:srgbClr val="C6FE62"/>
    <a:srgbClr val="1F70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78" y="-72"/>
      </p:cViewPr>
      <p:guideLst>
        <p:guide orient="horz" pos="315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latinLnBrk="1" hangingPunct="1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latinLnBrk="1" hangingPunct="1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7375843E-0F94-4150-B4C8-2FD6775B4521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latinLnBrk="1" hangingPunct="1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200"/>
            </a:lvl1pPr>
          </a:lstStyle>
          <a:p>
            <a:pPr>
              <a:defRPr/>
            </a:pPr>
            <a:fld id="{F82BD6FC-7E9A-41DD-B593-279994AA33B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9775014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ㅠㅠ</a:t>
            </a:r>
          </a:p>
        </p:txBody>
      </p:sp>
      <p:sp>
        <p:nvSpPr>
          <p:cNvPr id="5837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09E6675F-BD04-411B-9026-6DC4EB099930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1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593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BAA5C8B4-9F04-460B-B07A-F684D3B01E05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30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6042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061E9684-1616-4D84-B67E-6D5950DE9F89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31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614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029C63D7-3760-42B4-A740-477AF2EC56DD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32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624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260B59AF-2788-4256-82F1-1528936FFDD9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33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ko-KR" altLang="en-US" smtClean="0"/>
          </a:p>
        </p:txBody>
      </p:sp>
      <p:sp>
        <p:nvSpPr>
          <p:cNvPr id="6349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>
              <a:spcBef>
                <a:spcPct val="0"/>
              </a:spcBef>
            </a:pPr>
            <a:fld id="{34344234-C14D-437A-9224-9FC3DF74263C}" type="slidenum">
              <a:rPr lang="ko-KR" altLang="en-US" smtClean="0">
                <a:latin typeface="굴림" pitchFamily="50" charset="-127"/>
                <a:ea typeface="굴림" pitchFamily="50" charset="-127"/>
              </a:rPr>
              <a:pPr>
                <a:spcBef>
                  <a:spcPct val="0"/>
                </a:spcBef>
              </a:pPr>
              <a:t>34</a:t>
            </a:fld>
            <a:endParaRPr lang="en-US" altLang="ko-KR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각 삼각형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kumimoji="0" lang="en-US"/>
          </a:p>
        </p:txBody>
      </p:sp>
      <p:grpSp>
        <p:nvGrpSpPr>
          <p:cNvPr id="5" name="그룹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자유형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eaLnBrk="1" latinLnBrk="1" hangingPunct="1">
                <a:defRPr/>
              </a:pPr>
              <a:endParaRPr kumimoji="0" lang="en-US">
                <a:latin typeface="굴림" charset="-127"/>
                <a:ea typeface="굴림" charset="-127"/>
              </a:endParaRPr>
            </a:p>
          </p:txBody>
        </p:sp>
        <p:sp>
          <p:nvSpPr>
            <p:cNvPr id="7" name="자유형 18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/>
              <a:gdLst>
                <a:gd name="T0" fmla="*/ 0 w 5760"/>
                <a:gd name="T1" fmla="*/ 0 h 528"/>
                <a:gd name="T2" fmla="*/ 2147483647 w 5760"/>
                <a:gd name="T3" fmla="*/ 0 h 528"/>
                <a:gd name="T4" fmla="*/ 2147483647 w 5760"/>
                <a:gd name="T5" fmla="*/ 2147483647 h 528"/>
                <a:gd name="T6" fmla="*/ 2147483647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eaLnBrk="1" hangingPunct="1">
                <a:defRPr/>
              </a:pPr>
              <a:endParaRPr kumimoji="0" lang="en-US"/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11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1EF98AF-790E-439A-A1B1-1172A5261CD5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12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C3C21FA-69A6-42E1-A947-1432825182A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30588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5DCB3-CCE5-498B-AE27-89E2D8E5D5A5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2658D-60EE-4CDB-BCD5-61A25E6A6B3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657731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갈매기형 수장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5" name="갈매기형 수장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DB3D61-D182-4FEC-B94E-9A5BF329F441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53641-6202-47F2-9C61-171489892DB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4749135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38F7E0-8560-4E73-B722-861007268BD1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B76F2-FDEA-48EA-9209-F3C5C856444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322937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761604-1315-4E18-AA6A-AFE49ECDB3B7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1F74B-1419-4E19-94FE-7CD17AADC89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895466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068733-CD64-403E-B70F-4369F69DC62E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90112-4434-4C12-B9C9-3B0CA27C8891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8467073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4770F-B0CB-40ED-AE05-310D2CCAAF91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3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63342-2DA4-46C3-A83E-ABB55B65CF7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06448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5B3DE08-F622-4322-8AEE-89AFF90F3F5E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739E3-ECEE-432B-B4E1-D6989A2B19E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531477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자유형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eaLnBrk="1" latinLnBrk="1" hangingPunct="1">
              <a:defRPr/>
            </a:pPr>
            <a:endParaRPr kumimoji="0" lang="en-US">
              <a:latin typeface="굴림" charset="-127"/>
              <a:ea typeface="굴림" charset="-127"/>
            </a:endParaRPr>
          </a:p>
        </p:txBody>
      </p:sp>
      <p:sp>
        <p:nvSpPr>
          <p:cNvPr id="6" name="자유형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" name="직각 삼각형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kumimoji="0" 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갈매기형 수장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10" name="갈매기형 수장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eaLnBrk="1" hangingPunct="1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7C7B45CB-98C6-4928-ABFD-D10F3F362AF0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12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3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8465C-9D38-4CEC-A600-4D45FCC95ED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672253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03814A-8A69-49AB-9D33-9957369E728F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3E90A-A651-4551-89BD-DD9832D198E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29068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0F789-1F94-4C96-8E1B-AC200C013A50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5" name="바닥글 개체 틀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55CFD-AB64-48C6-A933-6A1FCDEE1AE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41997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D0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eaLnBrk="1" latinLnBrk="1" hangingPunct="1">
              <a:defRPr/>
            </a:pPr>
            <a:endParaRPr kumimoji="0" lang="en-US">
              <a:latin typeface="굴림" charset="-127"/>
              <a:ea typeface="굴림" charset="-127"/>
            </a:endParaRPr>
          </a:p>
        </p:txBody>
      </p:sp>
      <p:sp>
        <p:nvSpPr>
          <p:cNvPr id="1027" name="자유형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33" name="텍스트 개체 틀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extLst/>
          </a:lstStyle>
          <a:p>
            <a:pPr>
              <a:defRPr/>
            </a:pPr>
            <a:fld id="{832E22C3-42B5-49AD-B2F3-D53EFC549C02}" type="datetimeFigureOut">
              <a:rPr lang="ko-KR" altLang="en-US"/>
              <a:pPr>
                <a:defRPr/>
              </a:pPr>
              <a:t>2014-06-03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extLst/>
          </a:lstStyle>
          <a:p>
            <a:pPr>
              <a:defRPr/>
            </a:pP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000"/>
            </a:lvl1pPr>
          </a:lstStyle>
          <a:p>
            <a:pPr>
              <a:defRPr/>
            </a:pPr>
            <a:fld id="{7260C4CF-D165-4435-BA1D-B8AAA214BA28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206" r:id="rId1"/>
    <p:sldLayoutId id="2147485202" r:id="rId2"/>
    <p:sldLayoutId id="2147485207" r:id="rId3"/>
    <p:sldLayoutId id="2147485208" r:id="rId4"/>
    <p:sldLayoutId id="2147485209" r:id="rId5"/>
    <p:sldLayoutId id="2147485210" r:id="rId6"/>
    <p:sldLayoutId id="2147485203" r:id="rId7"/>
    <p:sldLayoutId id="2147485211" r:id="rId8"/>
    <p:sldLayoutId id="2147485212" r:id="rId9"/>
    <p:sldLayoutId id="2147485204" r:id="rId10"/>
    <p:sldLayoutId id="2147485205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  <a:ea typeface="맑은 고딕" pitchFamily="50" charset="-127"/>
        </a:defRPr>
      </a:lvl9pPr>
      <a:extLst/>
    </p:titleStyle>
    <p:bodyStyle>
      <a:lvl1pPr marL="365125" indent="-255588" algn="l" rtl="0" eaLnBrk="0" fontAlgn="base" latinLnBrk="1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latinLnBrk="1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latinLnBrk="1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4675"/>
            <a:ext cx="93345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" name="제목 1"/>
          <p:cNvSpPr>
            <a:spLocks noGrp="1"/>
          </p:cNvSpPr>
          <p:nvPr>
            <p:ph type="ctrTitle"/>
          </p:nvPr>
        </p:nvSpPr>
        <p:spPr>
          <a:xfrm>
            <a:off x="685925" y="1630065"/>
            <a:ext cx="7272286" cy="172819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2</a:t>
            </a:r>
            <a:r>
              <a:rPr lang="ko-KR" altLang="en-US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부 </a:t>
            </a:r>
            <a:r>
              <a:rPr lang="en-US" altLang="ko-KR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“</a:t>
            </a:r>
            <a:r>
              <a:rPr lang="ko-KR" altLang="en-US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성경 에서 만나는  </a:t>
            </a:r>
            <a:r>
              <a:rPr lang="en-US" altLang="ko-KR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/>
            </a:r>
            <a:br>
              <a:rPr lang="en-US" altLang="ko-KR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</a:br>
            <a:r>
              <a:rPr lang="ko-KR" altLang="en-US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성모마리아</a:t>
            </a:r>
            <a:r>
              <a:rPr lang="en-US" altLang="ko-KR" sz="4400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”</a:t>
            </a:r>
            <a:endParaRPr lang="ko-KR" altLang="en-US" sz="4400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</p:txBody>
      </p:sp>
      <p:sp>
        <p:nvSpPr>
          <p:cNvPr id="10244" name="부제목 2"/>
          <p:cNvSpPr>
            <a:spLocks noGrp="1"/>
          </p:cNvSpPr>
          <p:nvPr>
            <p:ph type="subTitle" idx="1"/>
          </p:nvPr>
        </p:nvSpPr>
        <p:spPr>
          <a:xfrm>
            <a:off x="4067175" y="3933825"/>
            <a:ext cx="4608513" cy="693738"/>
          </a:xfrm>
        </p:spPr>
        <p:txBody>
          <a:bodyPr/>
          <a:lstStyle/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강남지구  정의의 거울 꼬미시움</a:t>
            </a:r>
          </a:p>
          <a:p>
            <a:pPr marR="0" eaLnBrk="1" hangingPunct="1">
              <a:buFont typeface="Arial" charset="0"/>
              <a:buNone/>
            </a:pPr>
            <a:r>
              <a:rPr lang="ko-KR" altLang="en-US" sz="20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김동성 대건안드레아</a:t>
            </a:r>
            <a:r>
              <a:rPr lang="ko-KR" altLang="en-US" sz="2000" smtClean="0">
                <a:solidFill>
                  <a:schemeClr val="tx1"/>
                </a:solidFill>
                <a:latin typeface="HY동녘M" pitchFamily="18" charset="-127"/>
                <a:ea typeface="HY동녘M" pitchFamily="18" charset="-127"/>
              </a:rPr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428625" y="1357313"/>
            <a:ext cx="8072438" cy="4786312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Ⅰ.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구약 성경 안의 성모 마리아</a:t>
            </a:r>
            <a:endParaRPr lang="en-US" altLang="ko-KR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1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  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1.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최초의 기쁜 소식에 나오는 연인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(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창세기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3,15)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2.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임마누엘의 모친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(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이사야서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7,14)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3.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베들레헴에서의 출산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(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미카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5,1~4)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4.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시온의 딸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5.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마리아의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예형들과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상징들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6.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마리아와 관계되는 구약의 인물들</a:t>
            </a:r>
            <a:endParaRPr lang="en-US" altLang="ko-KR" sz="36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7.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구약성경 안에서의 마리아에 대한 결론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8.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제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2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차 바티칸 공의회 교회헌장에서의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1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785786" y="428604"/>
            <a:ext cx="1944216" cy="85496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dirty="0" smtClean="0">
                <a:latin typeface="HY동녘B" pitchFamily="18" charset="-127"/>
                <a:ea typeface="HY동녘B" pitchFamily="18" charset="-127"/>
              </a:rPr>
              <a:t>순서</a:t>
            </a:r>
            <a:endParaRPr lang="ko-KR" altLang="en-US" dirty="0">
              <a:latin typeface="HY동녘B" pitchFamily="18" charset="-127"/>
              <a:ea typeface="HY동녘B" pitchFamily="18" charset="-127"/>
            </a:endParaRPr>
          </a:p>
        </p:txBody>
      </p:sp>
      <p:pic>
        <p:nvPicPr>
          <p:cNvPr id="11268" name="Picture 2" descr="http://cfile268.uf.daum.net/image/143AE0484D3024B704D3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0" y="0"/>
            <a:ext cx="5715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357188" y="642938"/>
            <a:ext cx="8286750" cy="5429250"/>
          </a:xfrm>
        </p:spPr>
        <p:txBody>
          <a:bodyPr>
            <a:normAutofit/>
          </a:bodyPr>
          <a:lstStyle/>
          <a:p>
            <a:pPr marL="365760" indent="-256032" eaLnBrk="1" fontAlgn="auto" hangingPunct="1">
              <a:lnSpc>
                <a:spcPct val="15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Ⅱ.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신약성경 안의 성모 마리아</a:t>
            </a:r>
            <a:endParaRPr lang="en-US" altLang="ko-KR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1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  </a:t>
            </a: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1.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사도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바오로가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이해한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2.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마르코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복음사가가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이해한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3.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마태오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복음사가가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이해한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4.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루카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복음사가가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이해한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5.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요한 </a:t>
            </a:r>
            <a:r>
              <a:rPr lang="ko-KR" alt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복음사가가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이해한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  6. </a:t>
            </a:r>
            <a:r>
              <a:rPr lang="ko-KR" alt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묵시록에서 드러나는 성모 마리아</a:t>
            </a:r>
            <a:endParaRPr lang="en-US" altLang="ko-KR" sz="24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endParaRPr lang="en-US" altLang="ko-KR" sz="17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None/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Ⅲ.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성경에 근거한 가톨릭 교회의 성모 공경</a:t>
            </a:r>
            <a:endParaRPr lang="en-US" altLang="ko-KR" sz="3200" dirty="0" smtClean="0">
              <a:solidFill>
                <a:schemeClr val="tx1">
                  <a:lumMod val="65000"/>
                  <a:lumOff val="35000"/>
                </a:schemeClr>
              </a:solidFill>
              <a:latin typeface="HY동녘B" pitchFamily="18" charset="-127"/>
              <a:ea typeface="HY동녘B" pitchFamily="18" charset="-127"/>
            </a:endParaRPr>
          </a:p>
          <a:p>
            <a:pPr marL="365760" indent="-256032" eaLnBrk="1" fontAlgn="auto" hangingPunct="1"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US" altLang="ko-KR" sz="17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B" pitchFamily="18" charset="-127"/>
                <a:ea typeface="HY동녘B" pitchFamily="18" charset="-127"/>
              </a:rPr>
              <a:t>       </a:t>
            </a:r>
          </a:p>
        </p:txBody>
      </p:sp>
      <p:pic>
        <p:nvPicPr>
          <p:cNvPr id="12291" name="Picture 2" descr="http://cfile268.uf.daum.net/image/143AE0484D3024B704D3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2975" y="0"/>
            <a:ext cx="58102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79388" y="1341438"/>
            <a:ext cx="8569325" cy="3600450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lvl="1" eaLnBrk="1" latinLnBrk="1" hangingPunct="1">
              <a:buFontTx/>
              <a:buChar char="•"/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구약성경에는 마리아가 하느님의 구원 계획안에서 깊이 감춰져 있어서 </a:t>
            </a:r>
          </a:p>
          <a:p>
            <a:pPr lvl="1" eaLnBrk="1" latinLnBrk="1" hangingPunct="1">
              <a:defRPr/>
            </a:pPr>
            <a:r>
              <a:rPr lang="en-US" altLang="ko-KR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‘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</a:t>
            </a:r>
            <a:r>
              <a:rPr lang="en-US" altLang="ko-KR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이름이 언급하는 구절이 없다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구약에서 메시아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즉 예수 그리스도에 관한 예언이 있고 그의 어머니에 관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한 구절은 있음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=&gt;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 마리아에 관한 성서적 이해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-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창세기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(3,15),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이사야서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(7,14),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미카서</a:t>
            </a:r>
            <a:r>
              <a:rPr lang="en-US" altLang="ko-KR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(5,1-3)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그리고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‘시온의 딸</a:t>
            </a:r>
            <a:r>
              <a:rPr lang="en-US" altLang="ko-KR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관해 언급하는 예언적 진술들 속에서 성모 마리아에 관하여 간접적으로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시사를 하고 있음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 바티칸 공의회 문헌 교회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 참조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*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구약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약속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준비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: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신약의 것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완성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을 미리 보여주거나 암시해 줌</a:t>
            </a: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7561263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Ⅰ.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구약성경 안의 성모 마리아</a:t>
            </a:r>
          </a:p>
        </p:txBody>
      </p:sp>
      <p:sp>
        <p:nvSpPr>
          <p:cNvPr id="13316" name="직사각형 5"/>
          <p:cNvSpPr>
            <a:spLocks noChangeArrowheads="1"/>
          </p:cNvSpPr>
          <p:nvPr/>
        </p:nvSpPr>
        <p:spPr bwMode="auto">
          <a:xfrm>
            <a:off x="1042988" y="28686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13317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8550" y="0"/>
            <a:ext cx="4254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79388" y="3429000"/>
            <a:ext cx="8640762" cy="26638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원복음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 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최초의 기쁜 소식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뱀의 유혹으로 아담과 하와가 죄를 지음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=&gt;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낙원에서 추방 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=&gt;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구원을 언급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</a:t>
            </a:r>
            <a:endParaRPr lang="ko-KR" altLang="en-US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2)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여자가 누구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  :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 </a:t>
            </a:r>
            <a:r>
              <a:rPr lang="ko-KR" altLang="en-US" b="1" smtClean="0">
                <a:solidFill>
                  <a:srgbClr val="0070C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하와</a:t>
            </a:r>
            <a:r>
              <a:rPr lang="en-US" altLang="ko-KR" b="1" smtClean="0">
                <a:solidFill>
                  <a:srgbClr val="0070C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 </a:t>
            </a:r>
            <a:r>
              <a:rPr lang="en-US" altLang="ko-KR" b="1" smtClean="0">
                <a:solidFill>
                  <a:srgbClr val="0070C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 마리아</a:t>
            </a:r>
            <a:r>
              <a:rPr lang="en-US" altLang="ko-KR" b="1" smtClean="0">
                <a:solidFill>
                  <a:srgbClr val="0070C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지칭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예로니모 성인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악마를 쳐 이긴 분이 예수 그리스도라고 확신한다면 이 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여인이 예수님의 어머니 </a:t>
            </a:r>
            <a:r>
              <a:rPr lang="en-US" altLang="ko-KR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‘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</a:t>
            </a:r>
            <a:r>
              <a:rPr lang="en-US" altLang="ko-KR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’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3)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후손 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그리스도교 전승에서는 </a:t>
            </a:r>
            <a:r>
              <a:rPr lang="ko-KR" altLang="en-US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 그리스도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이해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1433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7"/>
          <p:cNvSpPr/>
          <p:nvPr/>
        </p:nvSpPr>
        <p:spPr>
          <a:xfrm>
            <a:off x="179388" y="2420938"/>
            <a:ext cx="8640762" cy="8636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에덴동산에서의 일화 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선악과 사건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 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로 하느님께서 전쟁을 선포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뱀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악마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과 여자의 후손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메시아적 인물</a:t>
            </a:r>
            <a:r>
              <a:rPr lang="en-US" altLang="ko-KR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ko-KR" altLang="en-US" b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과의 대결 구조</a:t>
            </a:r>
          </a:p>
          <a:p>
            <a:pPr eaLnBrk="1" latinLnBrk="1" hangingPunct="1">
              <a:defRPr/>
            </a:pPr>
            <a:endParaRPr lang="en-US" altLang="ko-KR" b="1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476250"/>
            <a:ext cx="8640762" cy="18002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1.1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최초의 기쁜 소식에 나오는 여인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창세기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3,15)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P42</a:t>
            </a:r>
          </a:p>
          <a:p>
            <a:pPr eaLnBrk="1" latinLnBrk="1" hangingPunct="1">
              <a:defRPr/>
            </a:pPr>
            <a:endParaRPr lang="ko-KR" altLang="en-US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나는 너와 그 여자 사이에 네 후손과 그 여자의 후손 사이에 적개심을 일으키리니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여자의 후손은 너의 머리에 상처를 입히고 너는 그의 발꿈치에 상처를 입히리라</a:t>
            </a:r>
            <a:r>
              <a:rPr lang="en-US" altLang="ko-KR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39750" y="549275"/>
            <a:ext cx="8064500" cy="27352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순명하신 마리아와 예수그리스도로 하느님과의 관계가 복원됨</a:t>
            </a:r>
          </a:p>
          <a:p>
            <a:pPr eaLnBrk="1" latinLnBrk="1" hangingPunct="1">
              <a:defRPr/>
            </a:pPr>
            <a:r>
              <a:rPr lang="ko-KR" altLang="en-US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저는 주님의 종입니다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말씀하신 대로 저에게 이루어지길 바랍니다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.”</a:t>
            </a: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404040"/>
                </a:solidFill>
              </a:rPr>
              <a:t>                                      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루카 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1,38)</a:t>
            </a:r>
            <a:endParaRPr lang="en-US" altLang="ko-KR" b="1" smtClean="0">
              <a:solidFill>
                <a:srgbClr val="0A0EA8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en-US" altLang="ko-KR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“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그러나 제가 원하는 것을 하지 마시고 아버지께서 원하시는 것을 하십시오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                            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마르 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14,36)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539750" y="4005263"/>
            <a:ext cx="3424238" cy="4349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 명령에 불 순종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536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539750" y="4581525"/>
            <a:ext cx="3424238" cy="4413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아담과 하와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9750" y="5157788"/>
            <a:ext cx="3424238" cy="4476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하느님과 관계 멀어짐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148263" y="4005263"/>
            <a:ext cx="3389312" cy="4349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하느님 명령에 순종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148263" y="4581525"/>
            <a:ext cx="3389312" cy="4413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마리아와 예수그리스도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148263" y="5157788"/>
            <a:ext cx="3384550" cy="503237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하느님과 관계 복원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6" name="오른쪽 화살표 15"/>
          <p:cNvSpPr/>
          <p:nvPr/>
        </p:nvSpPr>
        <p:spPr>
          <a:xfrm>
            <a:off x="4140200" y="4149725"/>
            <a:ext cx="863600" cy="2159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4140200" y="4724400"/>
            <a:ext cx="860425" cy="22701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8" name="오른쪽 화살표 17"/>
          <p:cNvSpPr/>
          <p:nvPr/>
        </p:nvSpPr>
        <p:spPr>
          <a:xfrm>
            <a:off x="4140200" y="5300663"/>
            <a:ext cx="863600" cy="2159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79388" y="2205038"/>
            <a:ext cx="8424862" cy="1944687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-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시리아의 침공으로 다윗 왕조가 멸망의 위기에 처해 있을 때 하느님의 징표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를 구하라고 유다 왕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아하즈에게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권고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하느님께 대한 믿음을 요청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 =&gt;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무시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-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시리아와의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전쟁시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유다의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히즈키야왕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탄생으로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(BC736)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다윗왕조의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생존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=&gt;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다윗의 후손으로 예수 그리스도의 탄생으로 다윗 후손의 영원한 통치가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    하느님으로부터 보증됨을 암시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-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후대 학자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성모 마리아와 그의 아들 메시아 탄생 예언으로 재해석</a:t>
            </a: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  <p:sp>
        <p:nvSpPr>
          <p:cNvPr id="16387" name="직사각형 5"/>
          <p:cNvSpPr>
            <a:spLocks noChangeArrowheads="1"/>
          </p:cNvSpPr>
          <p:nvPr/>
        </p:nvSpPr>
        <p:spPr bwMode="auto">
          <a:xfrm>
            <a:off x="1042988" y="28686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404813"/>
            <a:ext cx="8424862" cy="16557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1.2 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임미누엘의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모친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이사야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7,14)                             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P44</a:t>
            </a:r>
          </a:p>
          <a:p>
            <a:pPr eaLnBrk="1" latinLnBrk="1" hangingPunct="1">
              <a:defRPr/>
            </a:pPr>
            <a:endParaRPr lang="ko-KR" altLang="en-US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주님께서 몸소 여러분에게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표징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을 주실 것입니다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보십시오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젊은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여인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잉태하여 아이를 낳고 그 이름을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임마누엘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이라 할 것 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638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050" y="0"/>
            <a:ext cx="361950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1"/>
          <p:cNvSpPr/>
          <p:nvPr/>
        </p:nvSpPr>
        <p:spPr>
          <a:xfrm>
            <a:off x="179388" y="4292600"/>
            <a:ext cx="8424862" cy="21605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z="220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첫째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히브리어 </a:t>
            </a:r>
            <a:r>
              <a:rPr lang="en-US" altLang="ko-KR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알마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(Almah)</a:t>
            </a:r>
            <a:r>
              <a:rPr lang="en-US" altLang="ko-KR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라는 단어 </a:t>
            </a:r>
            <a:endParaRPr lang="en-US" altLang="ko-KR" sz="1600" b="1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일반적 의미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젊은 여인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=&gt;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교회전승은 </a:t>
            </a:r>
            <a:r>
              <a:rPr lang="en-US" altLang="ko-KR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“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처녀</a:t>
            </a:r>
            <a:r>
              <a:rPr lang="en-US" altLang="ko-KR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”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번역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- 70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인역 희랍어 번역본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불가타 번역본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=&gt;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파르테노스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처녀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이사야 예언을 자신의 복음에 그대로 인용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1,23)-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처녀로 번역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예언이 예수 그리스도에게서 이루어진 사건으로 이해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1,18-25)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=&gt;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마리아의 예수 동정 잉태를 분명하게 선언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예언서를 염두에 두고 마리아의 예수 동정 잉태를 전함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1,26-)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직사각형 5"/>
          <p:cNvSpPr>
            <a:spLocks noChangeArrowheads="1"/>
          </p:cNvSpPr>
          <p:nvPr/>
        </p:nvSpPr>
        <p:spPr bwMode="auto">
          <a:xfrm>
            <a:off x="1042988" y="258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1741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0825" y="765175"/>
            <a:ext cx="8569325" cy="1943100"/>
          </a:xfrm>
          <a:prstGeom prst="rect">
            <a:avLst/>
          </a:prstGeom>
          <a:solidFill>
            <a:srgbClr val="D4F2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20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220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둘째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징표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기적적인 일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 관한 해석</a:t>
            </a:r>
            <a:endParaRPr lang="en-US" altLang="ko-KR" sz="1600" b="1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직접적으로 메시아적 징표를 지시하는 사건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 그리스도의 탄생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이냐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간접적으로 메시아적 징표가 되는 사건이냐</a:t>
            </a:r>
            <a:r>
              <a:rPr lang="en-US" altLang="ko-KR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예언자 자신의 아들 탄생</a:t>
            </a:r>
            <a:r>
              <a:rPr lang="en-US" altLang="ko-KR" b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에서 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혹자는 아하즈 왕의 </a:t>
            </a:r>
            <a:r>
              <a:rPr lang="ko-KR" altLang="en-US" b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아들 히즈키야</a:t>
            </a:r>
            <a:r>
              <a:rPr lang="en-US" altLang="ko-KR" b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(BC736)</a:t>
            </a:r>
            <a:r>
              <a:rPr lang="ko-KR" altLang="en-US" b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 탄생을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가리키며 다윗 왕조의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지속을 의미하는 사건으로도 해석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많은 학자들이 훗날 성모 마리아와 예수 그리스도를 지시하는 사건으로 이해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" name="직사각형 5"/>
          <p:cNvSpPr/>
          <p:nvPr/>
        </p:nvSpPr>
        <p:spPr>
          <a:xfrm>
            <a:off x="250825" y="2924175"/>
            <a:ext cx="8569325" cy="1009650"/>
          </a:xfrm>
          <a:prstGeom prst="rect">
            <a:avLst/>
          </a:prstGeom>
          <a:solidFill>
            <a:srgbClr val="D4F2F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20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220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임미누엘 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우리와 함께 계시는 하느님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600" b="1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우리를 도와주기 위해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말씀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사제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신앙공동체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전례를 통해서     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79388" y="3284538"/>
            <a:ext cx="8640762" cy="3168650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b="1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미카서는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미래의 메시아 탄생이 다윗 가문에서 이루어진다는 것을 강조</a:t>
            </a:r>
            <a:endParaRPr lang="en-US" altLang="ko-KR" sz="2000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메시아의 집안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다윗 가문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 탄생지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베들레헴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까지 예언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베들레헴의 옛 지명인 시온은 가난한 이들이 모여 사는 곳을 의미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남은 자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들은 오랜 바빌론 유배 생활에서 고향으로 돌아와 예루살렘을 재건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하는데 이바지한 사람들을 의미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타국 문화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종교와 타협하지 않고 야훼 하느님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께 대한 믿음으로 가난한 삶을 택했던 사람들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-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가난한 이는 행복하다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5,1)</a:t>
            </a:r>
            <a:r>
              <a:rPr lang="en-US" altLang="ko-KR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남은 자들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시온 사람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가난 한 사람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아나빔</a:t>
            </a:r>
            <a:endParaRPr lang="en-US" altLang="ko-KR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en-US" altLang="ko-KR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anavim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):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돈과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명예보다 하느님을 소중히 여기는 사람들이란 뜻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휴먼옛체" panose="02010504000101010101" pitchFamily="2" charset="-127"/>
                <a:ea typeface="휴먼옛체" panose="02010504000101010101" pitchFamily="2" charset="-127"/>
              </a:rPr>
              <a:t>* </a:t>
            </a:r>
            <a:r>
              <a:rPr lang="ko-KR" altLang="en-US" dirty="0" smtClean="0">
                <a:solidFill>
                  <a:srgbClr val="404040"/>
                </a:solidFill>
                <a:latin typeface="휴먼옛체" panose="02010504000101010101" pitchFamily="2" charset="-127"/>
                <a:ea typeface="휴먼옛체" panose="02010504000101010101" pitchFamily="2" charset="-127"/>
              </a:rPr>
              <a:t>바빌론 유배</a:t>
            </a:r>
            <a:r>
              <a:rPr lang="en-US" altLang="ko-KR" dirty="0" smtClean="0">
                <a:solidFill>
                  <a:srgbClr val="404040"/>
                </a:solidFill>
                <a:latin typeface="휴먼옛체" panose="02010504000101010101" pitchFamily="2" charset="-127"/>
                <a:ea typeface="휴먼옛체" panose="02010504000101010101" pitchFamily="2" charset="-127"/>
              </a:rPr>
              <a:t>: BC587-538</a:t>
            </a: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8435" name="직사각형 5"/>
          <p:cNvSpPr>
            <a:spLocks noChangeArrowheads="1"/>
          </p:cNvSpPr>
          <p:nvPr/>
        </p:nvSpPr>
        <p:spPr bwMode="auto">
          <a:xfrm>
            <a:off x="1042988" y="3011488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333375"/>
            <a:ext cx="8640762" cy="28082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1.3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베들레헴에서의 메시아 탄생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미카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5,1-3)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P46</a:t>
            </a:r>
            <a:endParaRPr lang="en-US" altLang="ko-KR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ko-KR" altLang="en-US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너 </a:t>
            </a:r>
            <a:r>
              <a:rPr lang="ko-KR" altLang="en-US" b="1" dirty="0" err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에프라타의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베들레헴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</a:t>
            </a:r>
            <a:r>
              <a:rPr lang="en-US" altLang="ko-KR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너는 유다 부족들 가운데에서 보잘것없지만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나를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위하여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이스라엘을 다스릴 이가 너에게서 나오리라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그의 뿌리는 옛날로 아득한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시절로 거슬러 올라간다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그러므로 </a:t>
            </a:r>
            <a:r>
              <a:rPr lang="ko-KR" altLang="en-US" b="1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해산하는 여인이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아이를 낳을 때까지 주님은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그들을 내버려 두리라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뒤에 그의 형제들 가운데 남은 자들이 이스라엘 자손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들에게 돌아오리라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그는 주님의 능력에 힘입어 주 그의 하느님 이름의 위엄에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힘입어 목자로 나서리라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8437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2050" y="0"/>
            <a:ext cx="361950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79388" y="1700213"/>
            <a:ext cx="8569325" cy="1512887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1.5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즈카르야 예언서의 성모 마리아 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즈카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9,9)</a:t>
            </a:r>
            <a:endParaRPr lang="en-US" altLang="ko-KR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딸 시온아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한껏 기뻐하여라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딸 예루살렘아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환성을 올려라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보라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너의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임금님이 너에게 오신다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분은 의로우시며 승리하시는 분이시다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그분은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겸손하시어 나귀를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어린 나귀를 타고 오신다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9459" name="직사각형 5"/>
          <p:cNvSpPr>
            <a:spLocks noChangeArrowheads="1"/>
          </p:cNvSpPr>
          <p:nvPr/>
        </p:nvSpPr>
        <p:spPr bwMode="auto">
          <a:xfrm>
            <a:off x="1042988" y="28686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333375"/>
            <a:ext cx="8569325" cy="12239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1.4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시온의 딸 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스바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3,14)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P47</a:t>
            </a:r>
            <a:endParaRPr lang="en-US" altLang="ko-KR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딸 시온아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환성을 올려라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이스라엘아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크게 소리쳐라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딸 예루살렘아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마음껏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기뻐하고 즐거워하여라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946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338" y="0"/>
            <a:ext cx="3476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79388" y="3357563"/>
            <a:ext cx="8569325" cy="3167062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0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딸 시온이 커다란 기쁨으로 초대되고 있음</a:t>
            </a:r>
            <a:endParaRPr lang="en-US" altLang="ko-KR" sz="2000" smtClean="0">
              <a:solidFill>
                <a:srgbClr val="0A0EA8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-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어린 나귀를 타고 오시는 겸손한 임금님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-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예루살렘 성전에 나귀를 타고 입성하시는 예수님을 기억할 수 있음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-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딸 시온은 메시아 왕이 태어나는데 야훼 하느님의 중요한 협력자로 등장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-‘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기뻐하라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는 가브리엘 천사의 인사말임을 기억할 수 있음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-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마리아는 베들레헴에서 구세주의 출산으로 기쁨을 맞음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-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갈바리아 산상의 십자가 아래에서 하느님의 말씀에 순종하는 교회 탄생의 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기쁨을 맞음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* </a:t>
            </a:r>
            <a:r>
              <a:rPr lang="ko-KR" altLang="en-US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마리아는 메시아 왕권을 확립하려는 이스라엘 백성</a:t>
            </a:r>
            <a:r>
              <a:rPr lang="en-US" altLang="ko-KR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하느님 나라를 이 땅에</a:t>
            </a:r>
            <a:endParaRPr lang="en-US" altLang="ko-KR" b="1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r>
              <a:rPr lang="ko-KR" altLang="en-US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실현하려는 하느님의 백성인 모든 그리스도인들에게 모범적 모델이 되고 있는 셈</a:t>
            </a:r>
            <a:endParaRPr lang="en-US" altLang="ko-KR" b="1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250825" y="1484313"/>
            <a:ext cx="8497888" cy="1152525"/>
          </a:xfrm>
          <a:prstGeom prst="rect">
            <a:avLst/>
          </a:prstGeom>
          <a:solidFill>
            <a:srgbClr val="D6F8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1.7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계약의 궤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탈출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25,10~22)</a:t>
            </a:r>
            <a:endParaRPr lang="en-US" altLang="ko-KR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하느님의 현존을 드러내는 계약의 궤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마리아야말로 그 태중에 하느님의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아들을 모셨던 썩지 않는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‘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계약의 궤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라고 할 수 있다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0483" name="직사각형 5"/>
          <p:cNvSpPr>
            <a:spLocks noChangeArrowheads="1"/>
          </p:cNvSpPr>
          <p:nvPr/>
        </p:nvSpPr>
        <p:spPr bwMode="auto">
          <a:xfrm>
            <a:off x="1042988" y="2225675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25" y="404813"/>
            <a:ext cx="8497888" cy="9366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1.6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불타는 떨기나무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탈출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3,2)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아기를 출산함에도 여전히 보존되는 마리아의 동정성을 나타냄</a:t>
            </a: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048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250825" y="2781300"/>
            <a:ext cx="8497888" cy="12239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1.8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기드온의 양털뭉치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판관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6,37~38)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아기적적으로 이슬에 흠뻑 젖은 기드온의 양털뭉치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–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마리아가 하느님으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로부터 은총을 가득히 받아 하느님의 아들을 얻게 됨을 표상하는 것으로 이해</a:t>
            </a: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0825" y="4149725"/>
            <a:ext cx="8497888" cy="10080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1.9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흠잡을 데 하나 없이 아름다운 신부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아가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2,2 :4,7)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원죄 없으신 성모님을 지시하는 것으로 이해</a:t>
            </a:r>
            <a:r>
              <a:rPr lang="en-US" altLang="ko-KR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성무일도 저녁기도 후렴으로 사용</a:t>
            </a: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50825" y="5300663"/>
            <a:ext cx="8497888" cy="9366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1.10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닫혀진 정원과 봉해진 샘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아가</a:t>
            </a:r>
            <a:r>
              <a:rPr lang="en-US" altLang="ko-KR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4,12)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하느님께 전적으로 속해 있는 성모 마리아를 지시하는 것으로 해석</a:t>
            </a: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직사각형 5"/>
          <p:cNvSpPr>
            <a:spLocks noChangeArrowheads="1"/>
          </p:cNvSpPr>
          <p:nvPr/>
        </p:nvSpPr>
        <p:spPr bwMode="auto">
          <a:xfrm>
            <a:off x="1042988" y="2082800"/>
            <a:ext cx="208915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404813"/>
            <a:ext cx="8569325" cy="15113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1.11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마리아와 관계되는 구약의 대표적 인물</a:t>
            </a:r>
            <a:endParaRPr lang="ko-KR" altLang="en-US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-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순종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아브라함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신앙의 아버지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    -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마리아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신앙의 어머니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-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신앙을 통한 아들 탄생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창세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12,3)   - (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루카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1,45)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-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아들 봉헌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아브라함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이사악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봉헌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  - 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마리아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예수 봉헌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pic>
        <p:nvPicPr>
          <p:cNvPr id="2150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79388" y="1989138"/>
            <a:ext cx="8569325" cy="46799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1.12 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 바티칸 공의회 교회 헌장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 </a:t>
            </a: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55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P50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성서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성전은 구원 계획안에서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구세주 어머니의 임무를 더욱 더 분명하게 제시</a:t>
            </a:r>
            <a:endParaRPr lang="en-US" altLang="ko-KR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2)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구약성서는 그리스도께서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 세상에 오심을 느린 걸음으로 준비하는 구원의 </a:t>
            </a:r>
            <a:endParaRPr lang="en-US" altLang="ko-KR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역사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서술하고 있음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3)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교회 안에서 마지막 계시에 비추어 이해되는 초기 문서들은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구세주의 어머니</a:t>
            </a:r>
            <a:endParaRPr lang="en-US" altLang="ko-KR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여인의 모습을 더욱 분명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하게 밝혀주고 있음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4)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죄에 떨어진 첫 조상들에게 주어진 약속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뱀을 이기리라는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승리에 대한 약속</a:t>
            </a:r>
            <a:endParaRPr lang="en-US" altLang="ko-KR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안에 그 여인의 모습이 이미 예언적으로 그려지고 있음</a:t>
            </a:r>
            <a:endParaRPr lang="en-US" altLang="ko-KR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5)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 여인은 그 이름이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임마누엘이라 불릴 아들을 잉태하여 낳을 것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이사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7,14/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미카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5,2~3/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마태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1,22~23)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6)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 여인은 신뢰로 주님께 구원을 바라고 받는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주님의 비천하고 가난한 사람들</a:t>
            </a:r>
            <a:endParaRPr lang="en-US" altLang="ko-KR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가운데서 빼어난 분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7)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약속의 오랜 기다림 뒤에</a:t>
            </a: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마침내 빼어난 시온의 딸인 이 여인과 더불어 때가</a:t>
            </a:r>
            <a:endParaRPr lang="en-US" altLang="ko-KR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차고 새로운 계획이 시작되었으며</a:t>
            </a: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 때에 하느님의 아들이 이 여인에게서</a:t>
            </a:r>
            <a:endParaRPr lang="en-US" altLang="ko-KR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</a:t>
            </a:r>
            <a:r>
              <a:rPr lang="ko-KR" altLang="en-US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인성을 받아들이시어 당신 육신의 신비로 인간을 죄에서 해방시키셨다</a:t>
            </a: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.”</a:t>
            </a:r>
            <a:endParaRPr lang="ko-KR" altLang="en-US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ko-KR" altLang="en-US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직사각형 5"/>
          <p:cNvSpPr>
            <a:spLocks noChangeArrowheads="1"/>
          </p:cNvSpPr>
          <p:nvPr/>
        </p:nvSpPr>
        <p:spPr bwMode="auto">
          <a:xfrm>
            <a:off x="1042988" y="2082800"/>
            <a:ext cx="208915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2253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79388" y="620713"/>
            <a:ext cx="8569325" cy="46799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결론</a:t>
            </a:r>
            <a:endParaRPr lang="ko-KR" altLang="en-US" sz="2400" b="1" dirty="0" smtClean="0">
              <a:solidFill>
                <a:srgbClr val="0A0EA8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1)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구약은 세상의 구원자이신 그리스도의 오심과 메시아 왕국의 도래를 준비</a:t>
            </a:r>
          </a:p>
          <a:p>
            <a:pPr eaLnBrk="1" latinLnBrk="1" hangingPunct="1">
              <a:defRPr/>
            </a:pPr>
            <a:endParaRPr lang="ko-KR" altLang="en-US" b="1" dirty="0" smtClean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2)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모든 희망과 예언은 </a:t>
            </a:r>
            <a:r>
              <a:rPr lang="en-US" altLang="ko-KR" b="1" dirty="0" smtClean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“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메시아</a:t>
            </a:r>
            <a:r>
              <a:rPr lang="en-US" altLang="ko-KR" b="1" dirty="0" smtClean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”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 집중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 메시아가 누구인지 서서히 밝혀짐</a:t>
            </a:r>
          </a:p>
          <a:p>
            <a:pPr eaLnBrk="1" latinLnBrk="1" hangingPunct="1">
              <a:defRPr/>
            </a:pPr>
            <a:endParaRPr lang="ko-KR" altLang="en-US" b="1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3)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하와의 후손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임마누엘이라 불릴 아기의 탄생과 함께 그의 어머니로서의 여인</a:t>
            </a:r>
          </a:p>
          <a:p>
            <a:pPr eaLnBrk="1" latinLnBrk="1" hangingPunct="1">
              <a:defRPr/>
            </a:pPr>
            <a:endParaRPr lang="ko-KR" altLang="en-US" b="1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4)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 여인은 그 이름이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임마누엘이라 불릴 아들을 잉태하여 낳을 것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이다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(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이사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7,14/ </a:t>
            </a:r>
            <a:r>
              <a:rPr lang="ko-KR" altLang="en-US" b="1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미카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5,2~3/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마태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1,22~23)</a:t>
            </a:r>
          </a:p>
          <a:p>
            <a:pPr eaLnBrk="1" latinLnBrk="1" hangingPunct="1">
              <a:defRPr/>
            </a:pPr>
            <a:endParaRPr lang="en-US" altLang="ko-KR" b="1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5) 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 여인은 신뢰로 주님께 구원을 바라고 받는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주님의 비천하고 가난한 사람들</a:t>
            </a:r>
            <a:endParaRPr lang="en-US" altLang="ko-KR" b="1" dirty="0" smtClean="0">
              <a:solidFill>
                <a:srgbClr val="0070C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가운데서 빼어난 분</a:t>
            </a:r>
            <a:r>
              <a:rPr lang="en-US" altLang="ko-KR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en-US" altLang="ko-KR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“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시온의 딸</a:t>
            </a:r>
            <a:r>
              <a:rPr lang="en-US" altLang="ko-KR" b="1" dirty="0" smtClean="0">
                <a:solidFill>
                  <a:srgbClr val="0070C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”</a:t>
            </a:r>
            <a:r>
              <a:rPr lang="ko-KR" altLang="en-US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이다</a:t>
            </a:r>
            <a:r>
              <a:rPr lang="en-US" altLang="ko-KR" b="1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b="1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6) 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 여인이 메시아만큼이나 신비에 싸여 있다</a:t>
            </a: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메시아가 바로 예수 그리스도인</a:t>
            </a: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만큼</a:t>
            </a: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 여인은 마리아</a:t>
            </a:r>
            <a:r>
              <a:rPr lang="en-US" altLang="ko-KR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ko-KR" altLang="en-US" b="1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7561263" cy="50323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ko-KR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Ⅱ. </a:t>
            </a:r>
            <a:r>
              <a:rPr lang="ko-KR" alt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동녘M" pitchFamily="18" charset="-127"/>
                <a:ea typeface="HY동녘M" pitchFamily="18" charset="-127"/>
              </a:rPr>
              <a:t>신약성경 이 전해주는  성모 마리아</a:t>
            </a:r>
          </a:p>
        </p:txBody>
      </p:sp>
      <p:sp>
        <p:nvSpPr>
          <p:cNvPr id="23555" name="직사각형 5"/>
          <p:cNvSpPr>
            <a:spLocks noChangeArrowheads="1"/>
          </p:cNvSpPr>
          <p:nvPr/>
        </p:nvSpPr>
        <p:spPr bwMode="auto">
          <a:xfrm>
            <a:off x="1042988" y="2605088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981075"/>
            <a:ext cx="8713787" cy="1584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2.1  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사도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바오로가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이해한 성모 마리아           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P51</a:t>
            </a:r>
          </a:p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 </a:t>
            </a:r>
            <a:r>
              <a:rPr lang="ko-KR" altLang="en-US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육화에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중요한 역할을 하신 어머니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바오로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사도가 서간에서 성모님에 대해 언급한 부분을 찾기란 쉽지 않음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성모님에 대해 잘 모르고 있으며 주목적은 예수 그리스도를 알리는 것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2)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그러나 간접적으로 또는 암시적으로 언급하는 구절들을 찾을 수 있음</a:t>
            </a:r>
          </a:p>
        </p:txBody>
      </p:sp>
      <p:pic>
        <p:nvPicPr>
          <p:cNvPr id="23557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0"/>
            <a:ext cx="328612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79388" y="2708275"/>
            <a:ext cx="8713787" cy="151288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2.1.1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갈라티아서</a:t>
            </a:r>
            <a:r>
              <a:rPr lang="en-US" altLang="ko-KR" sz="16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(4,4~5)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에서 성모 마리아</a:t>
            </a:r>
            <a:endParaRPr lang="en-US" altLang="ko-KR" sz="2000" b="1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2000" b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그러나 때가 차자 하느님께서 당신의 아드님을 보내시어 </a:t>
            </a:r>
            <a:r>
              <a:rPr lang="ko-KR" altLang="en-US" sz="2000" b="1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여인에게서 태어나</a:t>
            </a:r>
          </a:p>
          <a:p>
            <a:pPr eaLnBrk="1" latinLnBrk="1" hangingPunct="1">
              <a:defRPr/>
            </a:pPr>
            <a:r>
              <a:rPr lang="ko-KR" altLang="en-US" sz="200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율법 아래 놓이게 하셨습니다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율법 아래 있는 이들을 속량하시어 우리가 하느님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의 자녀 되는 자격을 얻게 하시려는 것이었습니다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”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9388" y="4365625"/>
            <a:ext cx="8713787" cy="18002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1) </a:t>
            </a:r>
            <a:r>
              <a:rPr lang="en-US" altLang="ko-KR" dirty="0" smtClean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여인에게서 태어나</a:t>
            </a:r>
            <a:r>
              <a:rPr lang="en-US" altLang="ko-KR" dirty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 ‘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-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예수님이 우리와 똑같은 인간이 되심을 강조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참된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인성을 지니게 됐다는 내용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또한 나약한 인간이 되셨음을 의미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2) </a:t>
            </a:r>
            <a:r>
              <a:rPr lang="en-US" altLang="ko-KR" dirty="0" smtClean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여인</a:t>
            </a:r>
            <a:r>
              <a:rPr lang="en-US" altLang="ko-KR" dirty="0" smtClean="0">
                <a:solidFill>
                  <a:srgbClr val="404040"/>
                </a:solidFill>
                <a:latin typeface="Arial" panose="020B0604020202020204" pitchFamily="34" charset="0"/>
                <a:ea typeface="HY동녘M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 우리 구원을 위한 하느님 아들의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육화의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신비에 결정적 역할 담당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3)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교부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바실리오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하느님이 아들이 성모님으로부터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(from)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인성을 얻게 됨을 강조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</a:t>
            </a: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성모님이 단순한 도구가 아니라 </a:t>
            </a:r>
            <a:r>
              <a:rPr lang="ko-KR" altLang="en-US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하느님께 중요한 역할로써 협조한 존재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179388" y="549275"/>
            <a:ext cx="8640762" cy="1511300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2.1.2 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필리피서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(2,6~11) [</a:t>
            </a:r>
            <a:r>
              <a:rPr lang="ko-KR" altLang="en-US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그리스도의 찬가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]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P53</a:t>
            </a:r>
            <a:r>
              <a:rPr lang="ko-KR" altLang="en-US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000" b="1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분께서는  하느님의 모습을 지니셨지만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~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오히려 당신 자신을 비우시어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종의</a:t>
            </a:r>
            <a:endParaRPr lang="en-US" altLang="ko-KR" dirty="0" smtClean="0">
              <a:solidFill>
                <a:schemeClr val="accent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모습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을 취하시고 사람들과 같이 되셨습니다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이렇게 여느 사람처럼 나타나 당신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자신을 낮추시어 죽음에 이르기까지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십자가 죽음에 이르기까지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순종하셨습니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.~”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</p:txBody>
      </p:sp>
      <p:sp>
        <p:nvSpPr>
          <p:cNvPr id="2" name="직사각형 12"/>
          <p:cNvSpPr/>
          <p:nvPr/>
        </p:nvSpPr>
        <p:spPr>
          <a:xfrm>
            <a:off x="179388" y="2133600"/>
            <a:ext cx="8640762" cy="358775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1)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마니피캇에서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성모님이 자신을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여종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표현한 것과 유사한 표현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79388" y="2708275"/>
            <a:ext cx="8607425" cy="1511300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2.1.3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로마서</a:t>
            </a:r>
            <a:r>
              <a:rPr lang="en-US" altLang="ko-KR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(1,3~4)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에서 언급된 성모 마리아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P54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당신 아드님에 관한 말씀입니다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분께서는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육으로는 다윗의 후손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으로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태어나셨고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거룩한 영으로는 죽은 이들 가운데서 부활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하시어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힘을 지니신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하느님의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아드님으로 확인되신 우리 주 예수 그리스도입니다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</p:txBody>
      </p:sp>
      <p:sp>
        <p:nvSpPr>
          <p:cNvPr id="3" name="직사각형 12"/>
          <p:cNvSpPr/>
          <p:nvPr/>
        </p:nvSpPr>
        <p:spPr>
          <a:xfrm>
            <a:off x="179388" y="4292600"/>
            <a:ext cx="8605837" cy="1944688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1)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동정에게서 태어났다는 언급 없이 </a:t>
            </a:r>
            <a:r>
              <a:rPr lang="ko-KR" altLang="en-US" sz="2000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예수님이 다윗의 후손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이고 참된 인간이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되신 예수님이 인간 역사 안에 등장하였음을 증언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2)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다윗의 후손이라는 점과 하느님 아들 이라는 점이 대비되고 있음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3)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바오로 사도의 특유의 대조법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‘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육을 따라서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’, ‘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영을 따라서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라는 표현이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첨가되어 있음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‘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육을 따라서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용법은 예수님이 다윗의 혈통을 지니게 되는데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</a:t>
            </a:r>
            <a:r>
              <a:rPr lang="ko-KR" altLang="en-US" sz="2000" b="1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마리아의 역할이 중요</a:t>
            </a: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하였음을 드러냄</a:t>
            </a: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직사각형 5"/>
          <p:cNvSpPr>
            <a:spLocks noChangeArrowheads="1"/>
          </p:cNvSpPr>
          <p:nvPr/>
        </p:nvSpPr>
        <p:spPr bwMode="auto">
          <a:xfrm>
            <a:off x="1042988" y="24622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2560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0825" y="549275"/>
            <a:ext cx="8497888" cy="3455988"/>
          </a:xfrm>
          <a:prstGeom prst="rect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z="240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결론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0A0EA8"/>
                </a:solidFill>
              </a:rPr>
              <a:t> </a:t>
            </a:r>
            <a:r>
              <a:rPr lang="en-US" altLang="ko-KR" smtClean="0">
                <a:latin typeface="HY동녘M" panose="02030600000101010101" pitchFamily="18" charset="-127"/>
                <a:ea typeface="HY동녘M" panose="02030600000101010101" pitchFamily="18" charset="-127"/>
              </a:rPr>
              <a:t>1)</a:t>
            </a: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바오로 사도에게 복음 선포의 핵심은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 그리스도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였기에 그의 서간에서</a:t>
            </a:r>
            <a:endParaRPr lang="en-US" altLang="ko-KR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성모 마리아를 직접적으로 언급하지 않았음</a:t>
            </a: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2) 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바오로는 예수님이 죽음으로부터 부활하신 분이라는 사실이 더 중요</a:t>
            </a:r>
          </a:p>
          <a:p>
            <a:pPr eaLnBrk="1" latinLnBrk="1" hangingPunct="1">
              <a:defRPr/>
            </a:pPr>
            <a:endParaRPr lang="ko-KR" altLang="en-US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3) 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예수님이 그리스도이시라는 것을 설명하는 과정에서 그의 어머니 마리아를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여인이라는 용어로 갈라티아서에서 단 한번 언급</a:t>
            </a: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 육화 과정에서 우리와 똑같은 참 인간이 되시는 게 중요하고 성모 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마리아가 중요한 역할을 함</a:t>
            </a:r>
            <a:endParaRPr lang="en-US" altLang="ko-KR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직사각형 5"/>
          <p:cNvSpPr>
            <a:spLocks noChangeArrowheads="1"/>
          </p:cNvSpPr>
          <p:nvPr/>
        </p:nvSpPr>
        <p:spPr bwMode="auto">
          <a:xfrm>
            <a:off x="1042988" y="3390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25" y="476250"/>
            <a:ext cx="8569325" cy="15128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2.2 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마르코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복음사가가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이해한 성모 마리아</a:t>
            </a: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 말씀을 듣고 따르신 어머니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복음서 중 가장 먼저 쓰였고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(60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말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빠스카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사건과 예수의 인격에 초점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 마리아와 관련된 이야기가 두 번 정도 나옴</a:t>
            </a:r>
          </a:p>
        </p:txBody>
      </p:sp>
      <p:pic>
        <p:nvPicPr>
          <p:cNvPr id="2662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0825" y="2133600"/>
            <a:ext cx="8569325" cy="1871663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2.2.1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어머니 성모 마리아가 예수님을 찾아 오심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3,31~35)</a:t>
            </a:r>
          </a:p>
          <a:p>
            <a:pPr eaLnBrk="1" latinLnBrk="1" hangingPunct="1">
              <a:defRPr/>
            </a:pPr>
            <a:endParaRPr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그때에 예수님의 어머니와 형제들이 왔다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그러자 예수님께서 그들에게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누가 내 어머니이고 내 형제들이냐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하고 반문하셨다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이들이 내 어머니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이고 내 형제들이다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하느님의 뜻을 실행하는 사람이 바로 내 형제요 누이요 어머니다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4149725"/>
            <a:ext cx="8569325" cy="10080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예수님이 성모 마리아가 </a:t>
            </a:r>
            <a:r>
              <a:rPr lang="ko-KR" altLang="en-US" b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자신을 낳은 어머니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이실 뿐 아니라 </a:t>
            </a:r>
            <a:r>
              <a:rPr lang="ko-KR" altLang="en-US" b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 뜻을 행한 </a:t>
            </a:r>
            <a:endParaRPr lang="en-US" altLang="ko-KR" b="1" smtClean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</a:t>
            </a:r>
            <a:r>
              <a:rPr lang="ko-KR" altLang="en-US" b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분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으로서 </a:t>
            </a:r>
            <a:r>
              <a:rPr lang="en-US" altLang="ko-KR" b="1" smtClean="0">
                <a:solidFill>
                  <a:srgbClr val="0070C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내 어머니 이시다</a:t>
            </a:r>
            <a:r>
              <a:rPr lang="en-US" altLang="ko-KR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  <a:r>
              <a:rPr lang="en-US" altLang="ko-KR" b="1" smtClean="0">
                <a:solidFill>
                  <a:srgbClr val="0070C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라는 것을 강조한 반어법 임</a:t>
            </a:r>
          </a:p>
          <a:p>
            <a:pPr eaLnBrk="1" latinLnBrk="1" hangingPunct="1">
              <a:defRPr/>
            </a:pPr>
            <a:r>
              <a:rPr lang="en-US" altLang="ko-KR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(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새로운 형태의 가족 관계</a:t>
            </a:r>
            <a:r>
              <a:rPr lang="en-US" altLang="ko-KR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:  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혈연관계 </a:t>
            </a:r>
            <a:r>
              <a:rPr lang="en-US" altLang="ko-KR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/ </a:t>
            </a:r>
            <a:r>
              <a:rPr lang="ko-KR" altLang="en-US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하느님의 뜻을 실천하는 가족</a:t>
            </a:r>
            <a:r>
              <a:rPr lang="en-US" altLang="ko-KR" b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직사각형 5"/>
          <p:cNvSpPr>
            <a:spLocks noChangeArrowheads="1"/>
          </p:cNvSpPr>
          <p:nvPr/>
        </p:nvSpPr>
        <p:spPr bwMode="auto">
          <a:xfrm>
            <a:off x="1042988" y="246221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404813"/>
            <a:ext cx="8497888" cy="1584325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24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2.2.2 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어머니 마리아와 그의 형제들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6,1~6)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P57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예수께서 그곳을 떠나 제자들과 함께 고향으로 돌아가셨는데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 사람은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로서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마리아의 아들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이며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야고보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요셉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유다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시몬과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형제간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아닌가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? 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그러면서 그들은 못마땅하게 여겼다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.(…)”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</p:txBody>
      </p:sp>
      <p:pic>
        <p:nvPicPr>
          <p:cNvPr id="2765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직사각형 12"/>
          <p:cNvSpPr/>
          <p:nvPr/>
        </p:nvSpPr>
        <p:spPr>
          <a:xfrm>
            <a:off x="250825" y="2133600"/>
            <a:ext cx="8497888" cy="3887788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1)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마르코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복음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에는 마리아의 아들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(13,55),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루카</a:t>
            </a:r>
            <a:r>
              <a:rPr lang="en-US" altLang="ko-KR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요한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에는 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요셉의 아들</a:t>
            </a:r>
          </a:p>
          <a:p>
            <a:pPr eaLnBrk="1" latinLnBrk="1" hangingPunct="1">
              <a:defRPr/>
            </a:pP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에는 목수의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아들라고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표현 됨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=&gt; </a:t>
            </a:r>
            <a:r>
              <a:rPr lang="ko-KR" altLang="en-US" b="1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십자가에 처형당한 우리와 같은 인간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2) </a:t>
            </a:r>
            <a:r>
              <a:rPr lang="ko-KR" altLang="en-US" b="1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예수님의 형제들로 표기된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야고보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요셉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시몬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마리아의 자녀들인지 확실히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말하기 어려움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형제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라는 단어가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친 형제만을 뜻하는 것이 아님</a:t>
            </a:r>
            <a:r>
              <a:rPr lang="en-US" altLang="ko-KR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-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성경은 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배다른 형제나 사촌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에게도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아델포스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형제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를 사용하고 있음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예수님의 형제들인 것은 사실이나 마리아의 자녀라고 표현되어 있지 않음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예수님의 유년기에 형제들에 대한 언급이 없음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4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명의 형제들 중 </a:t>
            </a:r>
            <a:r>
              <a:rPr lang="ko-KR" altLang="en-US" b="1" dirty="0" err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야고보와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요셉은 다른 마리아의 아들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로 나타남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마르코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복음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(15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장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그들 가운데는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막달라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여자 마리아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작은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야고보와</a:t>
            </a:r>
            <a:endParaRPr lang="ko-KR" altLang="en-US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 요셉의 어머니 마리아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그리고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살로메가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있었다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”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라고 기록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어쩌면 사촌 형제일 수도 있음 </a:t>
            </a:r>
            <a:r>
              <a:rPr lang="en-US" altLang="ko-KR" b="1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=&gt; </a:t>
            </a:r>
            <a:r>
              <a:rPr lang="ko-KR" altLang="en-US" b="1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예수 출산 이후 동정성에 관한 문제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직사각형 5"/>
          <p:cNvSpPr>
            <a:spLocks noChangeArrowheads="1"/>
          </p:cNvSpPr>
          <p:nvPr/>
        </p:nvSpPr>
        <p:spPr bwMode="auto">
          <a:xfrm>
            <a:off x="1042988" y="3390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825" y="404813"/>
            <a:ext cx="8497888" cy="33845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400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결론</a:t>
            </a:r>
            <a:endParaRPr lang="en-US" altLang="ko-KR" sz="2400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예수님이 성모 마리아에게도 알려지지 않은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비밀의 메시아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라는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마르코</a:t>
            </a:r>
            <a:endParaRPr lang="en-US" altLang="ko-KR" sz="2000" b="1" dirty="0" smtClean="0">
              <a:solidFill>
                <a:srgbClr val="0070C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사가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의 기본 입장이 반영되어 있음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여기에는 메시아의 비밀만이 아니라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마리아의 비밀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도 간직되어 있다고 할 수 있음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2)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 그리스도가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목수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마리아의 아들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인간</a:t>
            </a:r>
            <a:r>
              <a:rPr lang="en-US" altLang="ko-KR" dirty="0" smtClean="0">
                <a:solidFill>
                  <a:srgbClr val="404040"/>
                </a:solidFill>
                <a:latin typeface="+mn-ea"/>
                <a:ea typeface="+mn-ea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으로 불리면서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하느님의 아들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메시아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그리스도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라는 신분이 감추어져 있는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것과 마찬가지로 예수님의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새로운</a:t>
            </a:r>
            <a:r>
              <a:rPr lang="en-US" altLang="ko-KR" sz="2000" b="1" dirty="0" smtClean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종말론적 가족</a:t>
            </a:r>
            <a:r>
              <a:rPr lang="en-US" altLang="ko-KR" sz="2000" b="1" dirty="0" smtClean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‘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예수의 형제</a:t>
            </a:r>
            <a:r>
              <a:rPr lang="en-US" altLang="ko-KR" sz="2000" b="1" dirty="0" smtClean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‘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예언자를 환영하지 않는 친척과</a:t>
            </a:r>
            <a:endParaRPr lang="en-US" altLang="ko-KR" sz="2000" b="1" dirty="0" smtClean="0">
              <a:solidFill>
                <a:srgbClr val="0070C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집안</a:t>
            </a:r>
            <a:r>
              <a:rPr lang="en-US" altLang="ko-KR" sz="2000" b="1" dirty="0" smtClean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등의 표현 속에서 성모 마리아가 참으로 하느님의 말씀을 듣고 순종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했던 예수님의 어머니로서 낳을 때까지 만이 아니라 그 후에도 여전히 동정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이라는 사실이 감추어져 있다고 할 수 있음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</p:txBody>
      </p:sp>
      <p:pic>
        <p:nvPicPr>
          <p:cNvPr id="2867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863" y="0"/>
            <a:ext cx="33813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직사각형 5"/>
          <p:cNvSpPr>
            <a:spLocks noChangeArrowheads="1"/>
          </p:cNvSpPr>
          <p:nvPr/>
        </p:nvSpPr>
        <p:spPr bwMode="auto">
          <a:xfrm>
            <a:off x="1042988" y="3390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50825" y="333375"/>
            <a:ext cx="8642350" cy="30241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2.3 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마태오 복음사가가 이해한 성모 마리아</a:t>
            </a:r>
            <a:endParaRPr lang="en-US" altLang="ko-KR" sz="2400" b="1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 의 선택을 받으신 어머니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r>
              <a:rPr lang="ko-KR" altLang="en-US" b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en-US" altLang="ko-KR" b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유년기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이야기하면서 그와 관련된 성모 마리아의 이야기가 나옴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2)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마태오 복음은 </a:t>
            </a:r>
            <a:r>
              <a:rPr lang="ko-KR" altLang="en-US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부활하신 예수님의 증언자로 </a:t>
            </a:r>
            <a:r>
              <a:rPr lang="en-US" altLang="ko-KR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  <a:r>
              <a:rPr lang="ko-KR" altLang="en-US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제자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비롯한 사도들을 내세 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우는 한편 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어린 시절 증언자로서 성모 마리아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내세우고 있음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3)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공생활에서 성모님 모습은 마르코 복음이나 루카 복음에서와 같이 표현만 다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를 뿐 공동으로 전해짐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970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863" y="0"/>
            <a:ext cx="33813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직사각형 5"/>
          <p:cNvSpPr>
            <a:spLocks noChangeArrowheads="1"/>
          </p:cNvSpPr>
          <p:nvPr/>
        </p:nvSpPr>
        <p:spPr bwMode="auto">
          <a:xfrm>
            <a:off x="1042988" y="30400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476250"/>
            <a:ext cx="8497888" cy="1873250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2.3.1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 어린 시절과 성모 마리아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1,2~16)             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P60</a:t>
            </a:r>
          </a:p>
          <a:p>
            <a:pPr eaLnBrk="1" latinLnBrk="1" hangingPunct="1">
              <a:defRPr/>
            </a:pPr>
            <a:endParaRPr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아브라함은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이사악을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낳고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다윗은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우리야의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아내에게서 솔로몬을 낳고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(…)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야곱은 마리아의 남편 요셉을 낳았는데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마리아에게서 그리스도라고 불리는</a:t>
            </a:r>
            <a:endParaRPr lang="en-US" altLang="ko-KR" sz="20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예수님께서 태어나셨다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2565400"/>
            <a:ext cx="8497888" cy="367188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1) 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는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나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낳았다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는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나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에게서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낳았다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는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나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낳았는데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en-US" altLang="ko-KR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다</a:t>
            </a:r>
            <a:r>
              <a:rPr lang="en-US" altLang="ko-KR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에게서 </a:t>
            </a:r>
            <a:r>
              <a:rPr lang="en-US" altLang="ko-KR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&lt;</a:t>
            </a:r>
            <a:r>
              <a:rPr lang="ko-KR" altLang="en-US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라</a:t>
            </a:r>
            <a:r>
              <a:rPr lang="en-US" altLang="ko-KR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&gt;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낳았다는 도식이 사용되었는데 이러한 도식을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통해 예수님은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 마리아에게서 동정으로 태어나셨음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을 암시</a:t>
            </a:r>
            <a:endParaRPr lang="en-US" altLang="ko-KR" dirty="0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2)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주님의 족보에 나타난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4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명의 여성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타마르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라합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룻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바세바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우리야 아내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–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성모님과의 공통점은 모두 결혼에 있어 예사롭지 않았음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–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선택 기준은 하느님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의 권한임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–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너희가 나를 뽑은 것이 아니라 </a:t>
            </a:r>
            <a:r>
              <a:rPr lang="ko-KR" altLang="en-US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내가 너희를 뽑아 세웠다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(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요한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15,16)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3) </a:t>
            </a:r>
            <a:r>
              <a:rPr lang="ko-KR" altLang="en-US" dirty="0" err="1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마태오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복음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장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18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절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예수그리스도께서는 이렇게 태어나셨다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 분의 어머니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마리아가 요셉과 약혼하였는데 그들이 같이 살기 전에 마리아가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성령으로 말미</a:t>
            </a:r>
            <a:endParaRPr lang="en-US" altLang="ko-KR" sz="2000" b="1" dirty="0" smtClean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암아 잉태한 사실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 드러났다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.” – </a:t>
            </a:r>
            <a:r>
              <a:rPr lang="ko-KR" altLang="en-US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성령에 의한 성모 마리아의 예수님 잉태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</a:p>
        </p:txBody>
      </p:sp>
      <p:pic>
        <p:nvPicPr>
          <p:cNvPr id="3072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직사각형 5"/>
          <p:cNvSpPr>
            <a:spLocks noChangeArrowheads="1"/>
          </p:cNvSpPr>
          <p:nvPr/>
        </p:nvSpPr>
        <p:spPr bwMode="auto">
          <a:xfrm>
            <a:off x="1042988" y="30400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549275"/>
            <a:ext cx="8569325" cy="1871663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2.3.2  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동방박사들의 방문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2,10~11)                                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P62</a:t>
            </a:r>
          </a:p>
          <a:p>
            <a:pPr eaLnBrk="1" latinLnBrk="1" hangingPunct="1">
              <a:defRPr/>
            </a:pPr>
            <a:endParaRPr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그들은 그 별을 보고 더없이 기뻐하였다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그리고 그 집에 들어가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어머니 마리아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와 함께 있는 아기를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보고 땅에 엎드려 경배하였다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또 보물 상자를 열고 아기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에게 </a:t>
            </a:r>
            <a:r>
              <a:rPr lang="ko-KR" altLang="en-US" b="1" dirty="0" smtClean="0">
                <a:solidFill>
                  <a:schemeClr val="tx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황금과 유황과 몰약을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예물로 드렸다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565400"/>
            <a:ext cx="8640762" cy="23034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어머니 마리아와 함께 있는 아기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’, 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아기와 그 어머니를 데리고 이집트로 피신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하여 내가 일러줄 때까지 거기에 있어라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마태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2,13)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견고딕" panose="02030600000101010101" pitchFamily="18" charset="-127"/>
              </a:rPr>
              <a:t>–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요셉의 아들과 아내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 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아니라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아기와 그 어머니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 표현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아기가 주인공으로 가운데 있고 그 곁에 어머니 마리아가 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요셉 성인이 아기 예수의 친아버지가 아니라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양 아버지라는 점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을 표현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왕을 보호하는 역할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174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직사각형 5"/>
          <p:cNvSpPr>
            <a:spLocks noChangeArrowheads="1"/>
          </p:cNvSpPr>
          <p:nvPr/>
        </p:nvSpPr>
        <p:spPr bwMode="auto">
          <a:xfrm>
            <a:off x="1042988" y="3390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9388" y="692150"/>
            <a:ext cx="8640762" cy="48244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</a:t>
            </a:r>
            <a:r>
              <a:rPr lang="ko-KR" altLang="en-US" sz="2400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결론</a:t>
            </a:r>
            <a:endParaRPr lang="en-US" altLang="ko-KR" sz="2400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마태오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복음 역시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예수님이 그리스도 임을 알리는 것이 목표 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구약의 전승에 의하면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메시아가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다윗의 후손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이란 점이 중요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베들레헴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서 출생하여야 함 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 메시아는 평화의 왕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정의의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왕의 모습으로 우리와 함께 하시는 </a:t>
            </a:r>
            <a:r>
              <a:rPr lang="ko-KR" altLang="en-US" sz="2000" b="1" dirty="0" smtClean="0">
                <a:solidFill>
                  <a:schemeClr val="accent2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임마누엘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err="1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마태오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복음 사가는 이 메시아에 대한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예언이 예수님에게 성취되었음을 </a:t>
            </a:r>
            <a:endParaRPr lang="en-US" altLang="ko-KR" sz="2000" b="1" dirty="0" smtClean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증명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하고자 함 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 분이 임마누엘이라는 사실을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성모 마리아의 동정 잉태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가 잘 증언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마태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(28,20)  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내가 이 세상 끝날까지 언제나 너희와 함께 있겠다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.”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이사야 예언서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(7,14)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에서 불확실하게 드러났던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젊은 여인</a:t>
            </a:r>
            <a:r>
              <a:rPr lang="en-US" altLang="ko-KR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en-US" altLang="ko-KR" b="1" dirty="0" err="1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Almah</a:t>
            </a:r>
            <a:r>
              <a:rPr lang="en-US" altLang="ko-KR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동정녀</a:t>
            </a:r>
            <a:endParaRPr lang="en-US" altLang="ko-KR" sz="2000" b="1" dirty="0" smtClean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</a:t>
            </a: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파르테노스</a:t>
            </a: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로 분명하게 드러남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–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예언자들의 예언을 고려할 때 성모 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마리아는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하느님의 구원 계획 속에서 일찍부터 선택된 분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이라는 사실을 강조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*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이런 중요한 역할을 담당한 마리아는 예수님의 공생활 속에서 예수 그리스도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의 뒷전에 조용히 머물러 있다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  (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 탄생 이후 마리아의 동정문제는 주 관심사가 아님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)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</p:txBody>
      </p:sp>
      <p:pic>
        <p:nvPicPr>
          <p:cNvPr id="3277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5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직사각형 5"/>
          <p:cNvSpPr>
            <a:spLocks noChangeArrowheads="1"/>
          </p:cNvSpPr>
          <p:nvPr/>
        </p:nvSpPr>
        <p:spPr bwMode="auto">
          <a:xfrm>
            <a:off x="1042988" y="2605088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9388" y="404813"/>
            <a:ext cx="8640762" cy="863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2.4 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루가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복음사가가</a:t>
            </a:r>
            <a:r>
              <a:rPr lang="ko-KR" altLang="en-US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이해한 성모 마리아                    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P65</a:t>
            </a:r>
          </a:p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주님의 종으로서의 어머니</a:t>
            </a: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379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863" y="0"/>
            <a:ext cx="33813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79388" y="1412875"/>
            <a:ext cx="8713787" cy="1584325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2.4.1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탄생예고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1,26~38)                         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P67</a:t>
            </a:r>
          </a:p>
          <a:p>
            <a:pPr eaLnBrk="1" latinLnBrk="1" hangingPunct="1">
              <a:defRPr/>
            </a:pPr>
            <a:endParaRPr lang="en-US" altLang="ko-KR" sz="1600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여섯째 달에 하느님께서는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가브리엘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천사를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갈릴래아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지방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나자렛이라는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고을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보내시어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마리아가 말하였다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보십시오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저는 주님의 종입니다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말씀하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 대로 저에게 이루어지기를 바랍니다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그러자 천사가 마리아에게서 떠나갔다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3068638"/>
            <a:ext cx="8640762" cy="25209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1)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철저한 순종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은 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아담과 하와의 불순종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으로 인해 </a:t>
            </a:r>
            <a:r>
              <a:rPr lang="ko-KR" altLang="en-US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하느님께 등을 돌린 역사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를 다시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되돌려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아버지 하느님께 향하게 하신 것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</a:p>
          <a:p>
            <a:pPr eaLnBrk="1" latinLnBrk="1" hangingPunct="1">
              <a:defRPr/>
            </a:pP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차 바티칸 공의회 교회헌장도 주님의 탄생 예고 때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자발적으로 이루어진</a:t>
            </a:r>
            <a:endParaRPr lang="en-US" altLang="ko-KR" b="1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성모님의 동의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야말로 역사적인 전환점으로서 가장 탁월한 의미를 지닌다고 평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가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교회헌장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장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56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항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직사각형 5"/>
          <p:cNvSpPr>
            <a:spLocks noChangeArrowheads="1"/>
          </p:cNvSpPr>
          <p:nvPr/>
        </p:nvSpPr>
        <p:spPr bwMode="auto">
          <a:xfrm>
            <a:off x="1042988" y="1857375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25" y="549275"/>
            <a:ext cx="8569325" cy="503238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루카</a:t>
            </a:r>
            <a:r>
              <a:rPr lang="ko-KR" altLang="en-US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복음은 요한 세례자 탄생과 예수님의 탄생을 비교함</a:t>
            </a:r>
            <a:r>
              <a:rPr lang="ko-KR" altLang="en-US" sz="2000" dirty="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P68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4572000" y="1196975"/>
            <a:ext cx="4248150" cy="431800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세례자 요한의 탄생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기적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482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/>
          <p:cNvSpPr/>
          <p:nvPr/>
        </p:nvSpPr>
        <p:spPr>
          <a:xfrm>
            <a:off x="4572000" y="1700213"/>
            <a:ext cx="4248150" cy="433387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아이를 가질 수 없는 나이 많음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잉태</a:t>
            </a: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72000" y="2205038"/>
            <a:ext cx="4248150" cy="719137"/>
          </a:xfrm>
          <a:prstGeom prst="rect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즈가리야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늙은 사제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 천사의 말 의심</a:t>
            </a: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의롭게 살아가는 자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50825" y="1196975"/>
            <a:ext cx="4249738" cy="431800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z="200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탄생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더 큰 기적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0825" y="1700213"/>
            <a:ext cx="4249738" cy="433387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동정이신 마리아의 성령으로 잉태</a:t>
            </a:r>
            <a:r>
              <a:rPr lang="ko-KR" altLang="en-US" sz="20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20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0825" y="2205038"/>
            <a:ext cx="4249738" cy="719137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마리아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어린 소녀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):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신앙으로 응답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은총을 가득히 받은 자</a:t>
            </a:r>
            <a:endParaRPr lang="ko-KR" altLang="en-US" sz="20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50825" y="3213100"/>
            <a:ext cx="8569325" cy="1944688"/>
          </a:xfrm>
          <a:prstGeom prst="rect">
            <a:avLst/>
          </a:prstGeom>
          <a:solidFill>
            <a:srgbClr val="D9FD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1)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하느님과 그 분의 말씀에 대한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마리아의 순종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은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목숨을 걸고 받아들인 신앙</a:t>
            </a:r>
            <a:endParaRPr lang="en-US" altLang="ko-KR" b="1" dirty="0" smtClean="0">
              <a:solidFill>
                <a:srgbClr val="0070C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2)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목숨을 걸고 받아들인 마리아는 예수님에게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출생을 통한 어머니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일 뿐만 아니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 라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 말씀에 순종하는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새로운 가족 관계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에서</a:t>
            </a:r>
            <a:r>
              <a:rPr lang="ko-KR" altLang="en-US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내 어머니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’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3)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동정 잉태하는 기적의 핵심은 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하느님의 전지 전능 하심</a:t>
            </a:r>
            <a:r>
              <a:rPr lang="en-US" altLang="ko-KR" dirty="0" smtClean="0">
                <a:solidFill>
                  <a:srgbClr val="404040"/>
                </a:solidFill>
                <a:latin typeface="휴먼모음T" panose="02030504000101010101" pitchFamily="18" charset="-127"/>
                <a:ea typeface="HY동녘M" panose="02030600000101010101" pitchFamily="18" charset="-127"/>
              </a:rPr>
              <a:t>”</a:t>
            </a:r>
            <a:endParaRPr lang="en-US" altLang="ko-KR" dirty="0" smtClean="0">
              <a:solidFill>
                <a:srgbClr val="40404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4)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결론적으로 동정 잉태가 말하고자 하는 초점은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인간에게 불가능한 일도 </a:t>
            </a:r>
            <a:endParaRPr lang="en-US" altLang="ko-KR" sz="2000" b="1" dirty="0" smtClean="0">
              <a:solidFill>
                <a:srgbClr val="FF000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하느님께는 가능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하다는 것임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직사각형 5"/>
          <p:cNvSpPr>
            <a:spLocks noChangeArrowheads="1"/>
          </p:cNvSpPr>
          <p:nvPr/>
        </p:nvSpPr>
        <p:spPr bwMode="auto">
          <a:xfrm>
            <a:off x="1042988" y="3709988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476250"/>
            <a:ext cx="8497888" cy="172878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2.4.2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성모 마리아의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엘리사벳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방문기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1,39~45)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P69</a:t>
            </a:r>
          </a:p>
          <a:p>
            <a:pPr eaLnBrk="1" latinLnBrk="1" hangingPunct="1"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무렵에 마리아는 길을 떠나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서둘러 유다 산악 지방에 있는 한 고을로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(…)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엘리사벳은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성령으로 가득 차 큰 소리로 외쳤다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당신은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여인들 가운데서 가장</a:t>
            </a:r>
            <a:endParaRPr lang="en-US" altLang="ko-KR" dirty="0" smtClean="0">
              <a:solidFill>
                <a:schemeClr val="accent2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chemeClr val="accent2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복되시며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당신 태중의 아기도 복되십니다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행복하십니다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주님께서 하신 말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씀이 이루어 지리라고 믿으신 분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2276475"/>
            <a:ext cx="8497888" cy="13684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성모님을 공경하는 이유는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여인들 중에 가장 복되기 때문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주님께서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하신 말씀이 이루어지리라고 믿으신 분이기 때문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하느님께서 가브리엘 천사를 통해서 우리에게 알려준 계시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HY견고딕" pitchFamily="18" charset="-127"/>
              </a:rPr>
              <a:t>“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은총이 가득한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이여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기뻐하여라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주님께서 너와 함께 계시다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HY견고딕" pitchFamily="18" charset="-127"/>
              </a:rPr>
              <a:t>”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1,28)</a:t>
            </a:r>
          </a:p>
        </p:txBody>
      </p:sp>
      <p:pic>
        <p:nvPicPr>
          <p:cNvPr id="3584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0825" y="3716338"/>
            <a:ext cx="8497888" cy="2952750"/>
          </a:xfrm>
          <a:prstGeom prst="rect">
            <a:avLst/>
          </a:prstGeom>
          <a:solidFill>
            <a:srgbClr val="F7C5C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기도는 하느님 뜻대로 이루어지길 바라는 기도가 진정한 기도임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1800" smtClean="0">
                <a:solidFill>
                  <a:srgbClr val="404040"/>
                </a:solidFill>
                <a:latin typeface="Arial"/>
                <a:ea typeface="HY견고딕" pitchFamily="18" charset="-127"/>
              </a:rPr>
              <a:t>“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저는 주님의 종입니다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말씀하신대로 저에게 이루어지기를 바랍니다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Arial"/>
                <a:ea typeface="HY견고딕" pitchFamily="18" charset="-127"/>
              </a:rPr>
              <a:t>”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생명을 내 놓으면서도 하느님 뜻대로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육화의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주제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: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 나라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 뜻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신앙이란 하느님 마음대로 하라고 자신을 송두리째 그 분께 맡기는 일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루카복음의 마리아는 하느님 나라가 이 땅에 오도록 하는데 가장 </a:t>
            </a:r>
            <a:r>
              <a:rPr lang="ko-KR" altLang="en-US" sz="20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신앙의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모범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보여 줌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–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 복음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장은 성모 마리아에 관한 가장 중요한 자료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마리아를 공경해야 하는 이유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를 알려주는 매우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중요한 성서적 근거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981075"/>
            <a:ext cx="8569325" cy="136683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2.4.3 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마니피캇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Magnificat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1,46~55)  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P71</a:t>
            </a:r>
          </a:p>
          <a:p>
            <a:pPr eaLnBrk="1" latinLnBrk="1" hangingPunct="1"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영혼이 주님을 찬송하고 내 마음이 나의 구원자 하느님 안에서 기뻐 뛰니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그분께서 당신 종의 비천함을 굽어 보셨기 때문입니다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우리 조상들에게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말슴하신대로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그 자비가 아브라함과 그 후손에게 영원히 미칠 것입니다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2420938"/>
            <a:ext cx="8569325" cy="35290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노래에서 성모님의 겸손과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하느님께 대한 애틋한 사랑을 느낄 수 있음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-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성모님은 하느님 때문에 마음속에 늘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설레임이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있었다는 것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(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내 마음이 나의 구원자 하느님 안에서 기뻐 뜁니다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endParaRPr lang="en-US" altLang="ko-KR" sz="1800" b="1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성경은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구원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불행한 상황에서 역전 되는 것을 의미한다고 기록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마리아의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노래는 그런 의미에서 구원의 노래임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통치자들을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끌어 내리시고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비천한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이들을 들어 높이셨으며 굶주린 이들을 좋은 것으로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배불리셨다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비천한 이들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야훼의 가난한 이들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b="1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아나빔</a:t>
            </a:r>
            <a:r>
              <a:rPr lang="en-US" altLang="ko-KR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마음이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가난한 사람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가난한 사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람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이스라엘 전통을 지키고자 타 문화나 삶을 받아 들이지 않고 사는 가난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한 사람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믿음의 사람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하느님만을 신뢰하는 사람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하느님 을 선택한 사람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 마리아는 마음이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가난한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아나빔의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한 사람이 분명함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0825" y="549275"/>
            <a:ext cx="8569325" cy="358775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주님을 찬송하는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3687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908050"/>
            <a:ext cx="8569325" cy="194468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2.4.4  </a:t>
            </a:r>
            <a:r>
              <a:rPr lang="ko-KR" altLang="en-US" sz="20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베들레헴에서의 예수님 탄생 기록 </a:t>
            </a:r>
            <a:r>
              <a:rPr lang="en-US" altLang="ko-KR" sz="16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z="16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2,1~7)                          </a:t>
            </a:r>
            <a:r>
              <a:rPr lang="en-US" altLang="ko-KR" sz="2000" b="1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P73</a:t>
            </a:r>
          </a:p>
          <a:p>
            <a:pPr eaLnBrk="1" latinLnBrk="1" hangingPunct="1">
              <a:defRPr/>
            </a:pPr>
            <a:r>
              <a:rPr lang="en-US" altLang="ko-KR" sz="1600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 무렵 아우구스투스 황제에게서 칙령이 내려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온 세상이 호적 등록을 하게 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되었다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첫 번째 호적 등록은 퀴리니우스가 시리아 총독으로 있을 때 실시</a:t>
            </a:r>
            <a:endParaRPr lang="en-US" altLang="ko-KR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되었다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그들이 거기에 머무르는 동안에 마리아는 해산 날이 되어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첫 아들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을 낳았다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그들은 아기를 포대기에 싸서 구유에 뉘었다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여관에는 그들이 들어</a:t>
            </a:r>
          </a:p>
          <a:p>
            <a:pPr eaLnBrk="1" latinLnBrk="1" hangingPunct="1">
              <a:defRPr/>
            </a:pP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갈 자리가 없었던 것이다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ko-KR" altLang="en-US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924175"/>
            <a:ext cx="8569325" cy="37449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b="1" dirty="0" smtClean="0">
                <a:latin typeface="HY견고딕" pitchFamily="18" charset="-127"/>
                <a:ea typeface="HY견고딕" pitchFamily="18" charset="-127"/>
              </a:rPr>
              <a:t>베들레헴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은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여호수아가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가나안 땅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-12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부족중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유다부족에게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땅을 줌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유다 출신들은 베들레헴에 가서 호적등록을 함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목동들의 경배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지극히 높은 곳에서는 하느님께 영광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땅에서는 그 분 마음에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드는 사람들에게 평화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2,14)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-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하느님께 영광</a:t>
            </a:r>
            <a:r>
              <a:rPr lang="en-US" altLang="ko-KR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?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하느님을 믿는 사람으로서 이 세상을 반듯하게 살 때</a:t>
            </a:r>
            <a:endParaRPr lang="en-US" altLang="ko-KR" sz="1800" b="1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 -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평화란</a:t>
            </a:r>
            <a:r>
              <a:rPr lang="en-US" altLang="ko-KR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?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rgbClr val="1F7083"/>
                </a:solidFill>
                <a:latin typeface="HY견고딕" pitchFamily="18" charset="-127"/>
                <a:ea typeface="HY견고딕" pitchFamily="18" charset="-127"/>
              </a:rPr>
              <a:t>하느님께 온전히 자신을 내어 맡기는 믿음 안에서만 이룰 수 있음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1F7083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복음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장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예수님의 할례와 이름을 얻는 장면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잉태되기 전에 이름이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지어짐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세례명은 우리가 하느님께 속하는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하느님의 사람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임을 드러냄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[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왕조신학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왕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땅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성전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=&gt;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바빌론 유배 후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=&gt;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율법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할례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회당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안식일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]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endParaRPr lang="en-US" altLang="ko-KR" sz="1800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76250"/>
            <a:ext cx="8569325" cy="360363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가난한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3789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908050"/>
            <a:ext cx="8640762" cy="1873250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2.4.5 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시메온과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 한나에게 알려진 아기 예수님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2,25~39)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P73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예루살렘에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시메온이라는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사람이 있었다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 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보십시오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아기는 이스라엘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에서 많은 사람을 쓰러지게도 하고 일어나게도 하며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반대를 받는 표징이 되도록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정해졌습니다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그리하여 당신의 영혼이 칼에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꿰찔리는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가운데 많은 사람의 마음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속 생각이 드러날 것 입니다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한나도 같은 때에 나아와 하느님께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감사드리며</a:t>
            </a:r>
            <a:endParaRPr lang="ko-KR" altLang="en-US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예루살렘의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속량을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기다리는 모든 이에게 그 아기에 대하여 이야기했다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924175"/>
            <a:ext cx="8640762" cy="37449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남자와 여자 모두를 대표하는 모든 부류의 사람들에게 하느님 아들의 탄생을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공적으로 알려준 사건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시메온과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한나는 이스라엘의 경건한 사람들을 대표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당신의 영혼이 칼에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꿰찔리는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가운데</a:t>
            </a:r>
            <a:r>
              <a:rPr lang="en-US" altLang="ko-KR" sz="1800" dirty="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…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”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 역시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신앙의 어두움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겪게 된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다는 예언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예수 그리스도의 수난에 동참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한다는 예언이기도 함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출산과 노동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은 결코 </a:t>
            </a: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원죄의 결과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라고 볼 수 없음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원죄의 대가가 아니라 </a:t>
            </a: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하느님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 의 축복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800" dirty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자식을 많이 낳고 번성하여 땅을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가득채우고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지배하여라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dirty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”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창세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1,28)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4)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성모님은 원죄에 의한 고통이 아니더라도 고통을 겪으셨을 것이다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고통은 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구에게나 필수적인 까닭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수난의 성 금요일 없이 영광의 부활 주일이 없기 때문</a:t>
            </a:r>
            <a:r>
              <a:rPr lang="en-US" altLang="ko-KR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성모님은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아들 수난을 두 눈으로 목격하는 아픔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겪으셔야 했음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고통은 우리가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피하고 싶은 것이지만 그 고통을 통해 주시고자 하는 무엇인가가 분명히 있음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04813"/>
            <a:ext cx="8424862" cy="431800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고통의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3891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981075"/>
            <a:ext cx="8713787" cy="216058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2.4.6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소년시절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빠스카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 축제 참가 이야기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2,41~52)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P80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0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예수님의 부모는 해마다 </a:t>
            </a:r>
            <a:r>
              <a:rPr lang="ko-KR" altLang="en-US" sz="1800" b="1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파스카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축제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때면 예루살렘으로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가곤하였다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예수님이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열두 살 되던 해에도 이 관습에 따라 그리로 올라갔다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사흘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뒤에야 성전에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서 찾아 냈는데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,(…)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얘야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우리에게 왜 이렇게 하였느냐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?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네 아버지와 내가 너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를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애타게 찾았단다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하자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(…)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왜 저를 찾았습니까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?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저는 제 아버지 집에 있어야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하는 줄을 모르셨습니까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?(…)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그의 어머니는 이 모든 일을 마음속에 간직하였다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3284538"/>
            <a:ext cx="8713787" cy="28813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파스카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건너뛰다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라는 의미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과월절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훗날 모세는 이집트에서 탈출할 때 이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파스카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예식을 이용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노예의 삶에서 자유인의 삶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으로 건너뛰는 큰 의미를 지님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예수님의 최후의 만찬을 통해 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유한의 삶에서 무한의 삶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으로 건너뛰는 초월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적인 의미를 지님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우리가 날마다 드리는 미사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파스카로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부터 유래하는 이 미사는 유한의 삶에서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무한의 삶으로 도약하는 우주의 제사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미사는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유한한 우리의 생각과 삶을 영원한 하느님의 영역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으로 옮겨주는 신비의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제사임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전례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그리스도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파스카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신비의 거행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십자가의 죽음과 부활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549275"/>
            <a:ext cx="8496300" cy="358775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인격적인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3994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9388" y="476250"/>
            <a:ext cx="8569325" cy="43926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해매다 파스카 축제에 참여 했다는 것은 요셉과 마리아가 </a:t>
            </a:r>
            <a:r>
              <a:rPr lang="ko-KR" altLang="en-US" sz="18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유다교 율법에 충실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아들도 율법대로 살아가도록 교육을 함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사흘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은 예수님이 죽어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무덤에 묻혀 있던 기간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이며 요나가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물고기 뱃속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에 있었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던 기간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또 아브라함이 이사악을 제물로 바치기 위해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산에 갈때 걸린 기간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또 호세아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6,2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에 따르면 하느님께서는 우리를 치시지만 이틀 뒤에 살려주며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사흘째 되는 날에 </a:t>
            </a:r>
            <a:r>
              <a:rPr lang="ko-KR" altLang="en-US" sz="180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다시 일으켜 주신다고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표현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이런 점에서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사흘은 의인들이 겪는 고통의 최대치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를 표현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하는 것으로 이해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4)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‘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모든 일을 마음속에 간직하였다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’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정말 화가 나는데도 화를 내지 않고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마음에 품어 곰곰히 되새기는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훌륭한 인격적인 성모님의 모습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볼 수 있음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5)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‘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예수님은 지혜와 키가 자랐고 하느님과 사람들의 총애도 더해갔다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’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2,52)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예수님은 결코 겉으로만 인간의 모습을 한 것이 아니라 우리와 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똑같은</a:t>
            </a:r>
            <a:r>
              <a:rPr lang="en-US" altLang="ko-KR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인간이 되신 하느님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알려주는 구절임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</a:p>
        </p:txBody>
      </p:sp>
      <p:pic>
        <p:nvPicPr>
          <p:cNvPr id="4096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836613"/>
            <a:ext cx="8569325" cy="1944687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2.4.8  </a:t>
            </a:r>
            <a:r>
              <a:rPr lang="ko-KR" altLang="en-US" sz="20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예수님의 공생활 </a:t>
            </a:r>
            <a:r>
              <a:rPr lang="en-US" altLang="ko-KR" sz="16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8,19~21)             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P83</a:t>
            </a:r>
          </a:p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0070C0"/>
              </a:solidFill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예수님의 어머니와 형제들이 예수님을 찾아 왔지만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군중 때문에 가까이 갈 수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가 없었다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그래서 누가 예수님께 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스승님의 어머님과 형제들이 스승님을 뵈려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 고 밖에서 계십니다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하고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(…) 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그러자 예수님께서 그들에게 이르셨다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내 어머니와</a:t>
            </a:r>
            <a:r>
              <a:rPr lang="en-US" altLang="ko-KR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형제들은 하느님의 말씀을 듣고 실행</a:t>
            </a:r>
            <a:r>
              <a:rPr lang="ko-KR" altLang="en-US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하는 이 사람들이다</a:t>
            </a:r>
            <a:r>
              <a:rPr lang="en-US" altLang="ko-KR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924175"/>
            <a:ext cx="8569325" cy="31686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200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루카복음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내 어머니와 내 형제들은 하느님의 말씀을 듣고 실행하는 이 사람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들이다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.”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라고 했음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그리스 출신의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복음사가는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철저한 남성중심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제자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중심에서 벗어난 사고방식을 갖고 있었기에 직접적 표현을 쓰지 않음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반면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마태오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마르코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복음은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누가 내 어머니냐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?’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라는 반문을 덧붙여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하느님 말씀을 따르는 것의 중요성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강조 함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세상 그 누군가 하느님 말씀을 아무리 잘 듣고 따라도 예수님의 어머니나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아버지가 될 수는 없음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예수님의 형제나 자매만 될 수 있을 뿐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그렇다면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가 내 어머니냐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?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는 물음은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철저하게 성모 마리아를 위해서만 필요한 </a:t>
            </a:r>
            <a:endParaRPr lang="en-US" altLang="ko-KR" sz="2000" b="1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표현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인 셈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04813"/>
            <a:ext cx="8569325" cy="358775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행복한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4199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3238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836613"/>
            <a:ext cx="8640762" cy="2447925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2.4.10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사도들과 함께 기도하는 성모님 모습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사도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1,12~14)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P86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0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사도들은 올리브 산이라고 하는 그곳을 떠나 예루살렘으로 돌아갔다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 산은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안식일에도 걸어 갈 수 있을 만큼 예루살렘에 가까이 있었다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그들은 베드로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와 요한과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야고보와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안드레아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필립보와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토마스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바르톨로메오와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마태오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알패오</a:t>
            </a:r>
            <a:endParaRPr lang="ko-KR" altLang="en-US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의 아들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야고보와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열혈당원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시몬과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야고보의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아들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유다였다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그들은 모두 여러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여자와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예수님의 어머니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와 그 분의 형제들과 함께 한마음으로 기도에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전념하였</a:t>
            </a:r>
            <a:endParaRPr lang="ko-KR" altLang="en-US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.”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04813"/>
            <a:ext cx="8569325" cy="360362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( </a:t>
            </a:r>
            <a:r>
              <a:rPr lang="ko-KR" altLang="en-US" sz="1800" b="1" smtClean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제자로서의  어머니 </a:t>
            </a:r>
            <a:r>
              <a:rPr lang="en-US" altLang="ko-KR" sz="1800" b="1" smtClean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                                                    </a:t>
            </a:r>
            <a:endParaRPr lang="en-US" altLang="ko-KR" sz="2000" b="1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endParaRPr lang="ko-KR" altLang="en-US" sz="1800" smtClean="0">
              <a:solidFill>
                <a:srgbClr val="40404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4301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575" y="0"/>
            <a:ext cx="352425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179388" y="3429000"/>
            <a:ext cx="8640762" cy="12954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1) </a:t>
            </a: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제자들과 함께 기도하신 성모님은 천사 </a:t>
            </a:r>
            <a:r>
              <a:rPr lang="ko-KR" altLang="en-US" sz="1800" dirty="0" err="1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가브리엘을</a:t>
            </a: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통하여 예수님의 잉태를 예고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 받던 순간부터 예수님이 부활하시고 승천하신 후에도 끝까지 </a:t>
            </a:r>
            <a:r>
              <a:rPr lang="ko-KR" altLang="en-US" sz="1800" dirty="0" err="1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시종여일</a:t>
            </a: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하느님과</a:t>
            </a:r>
            <a:endParaRPr lang="en-US" altLang="ko-KR" sz="1800" dirty="0" smtClean="0">
              <a:solidFill>
                <a:srgbClr val="404040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친교로서의 기도의 모범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찬미와 신뢰의 기도생활’</a:t>
            </a:r>
            <a:r>
              <a:rPr lang="ko-KR" altLang="en-US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에 성실</a:t>
            </a:r>
            <a:r>
              <a:rPr lang="en-US" altLang="ko-KR" sz="1800" dirty="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908050"/>
            <a:ext cx="8713787" cy="1584325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2.4.11 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예수님은 그리스도이시다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루카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1,2~4)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P88</a:t>
            </a:r>
          </a:p>
          <a:p>
            <a:pPr eaLnBrk="1" latinLnBrk="1" hangingPunct="1"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처음부터 목격자로서 말씀의 종이 된 이들이 우리에게 전해 준 것을 그대로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엮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은 것입니다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존귀하온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테오필로스님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모든 일을 처음부터 자세히 살펴본 저</a:t>
            </a: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도 귀하께 순서대로 적어 드리는 것이 좋겠다고 생각하였습니다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이는 귀하께서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배우신 것들이 진실임을 알게 해 드리려는 것입니다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565400"/>
            <a:ext cx="8713787" cy="30956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dirty="0" smtClean="0">
              <a:solidFill>
                <a:srgbClr val="0A0EA8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복음사가는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예수님은 그리스도이심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밝히고자 함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예수님을 그리스도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밝히는 목격 증인들의 증언을 수집하고 정리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성모 마리아는 예수님의 증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b="1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언자로서</a:t>
            </a:r>
            <a:r>
              <a:rPr lang="ko-KR" altLang="en-US" sz="20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중요한 위치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와 역할을 지니고 있음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복음사가는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하느님의 아들에 관한 이야기를 가장 확실하게 전해줄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사람으</a:t>
            </a:r>
            <a:endParaRPr lang="ko-KR" altLang="en-US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모든 일을 마음 속 깊이 새겨 오래 간직</a:t>
            </a:r>
            <a:r>
              <a:rPr lang="en-US" altLang="ko-KR" sz="18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en-US" altLang="ko-KR" sz="1800" dirty="0" smtClean="0">
                <a:solidFill>
                  <a:srgbClr val="595959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2,19.51)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하였던 마리아를 증인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으로 채택하고 있음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/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 마리아는 단순히 예수 그리스도의 증언자에 그치지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않고 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그 분을 믿고 따랐던 분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이셨음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b="1" dirty="0" smtClean="0">
                <a:latin typeface="HY견고딕" pitchFamily="18" charset="-127"/>
                <a:ea typeface="HY견고딕" pitchFamily="18" charset="-127"/>
              </a:rPr>
              <a:t>마리아가 누구인지를 밝히는 것이 예수님이 누구인지를 밝히는데 중요하다는 것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b="1" dirty="0" smtClean="0">
                <a:latin typeface="HY견고딕" pitchFamily="18" charset="-127"/>
                <a:ea typeface="HY견고딕" pitchFamily="18" charset="-127"/>
              </a:rPr>
              <a:t>     을 </a:t>
            </a:r>
            <a:r>
              <a:rPr lang="ko-KR" altLang="en-US" sz="1800" b="1" dirty="0" err="1" smtClean="0"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ko-KR" altLang="en-US" sz="1800" b="1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err="1" smtClean="0">
                <a:latin typeface="HY견고딕" pitchFamily="18" charset="-127"/>
                <a:ea typeface="HY견고딕" pitchFamily="18" charset="-127"/>
              </a:rPr>
              <a:t>복음사가는</a:t>
            </a:r>
            <a:r>
              <a:rPr lang="ko-KR" altLang="en-US" sz="1800" b="1" dirty="0" smtClean="0">
                <a:latin typeface="HY견고딕" pitchFamily="18" charset="-127"/>
                <a:ea typeface="HY견고딕" pitchFamily="18" charset="-127"/>
              </a:rPr>
              <a:t> 깨달음</a:t>
            </a:r>
            <a:endParaRPr lang="en-US" altLang="ko-KR" sz="1800" b="1" dirty="0" smtClean="0"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04813"/>
            <a:ext cx="8569325" cy="360362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증언자로서의 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4403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0" y="0"/>
            <a:ext cx="2857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25" y="333375"/>
            <a:ext cx="8569325" cy="7207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2.5    </a:t>
            </a:r>
            <a:r>
              <a:rPr lang="ko-KR" altLang="en-US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요한복음사가가 이해한 성모 마리아       </a:t>
            </a:r>
            <a:endParaRPr lang="en-US" altLang="ko-KR" sz="2400" b="1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2400" b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믿음으로 기적을 이루신 어머니</a:t>
            </a:r>
            <a:r>
              <a:rPr lang="en-US" altLang="ko-KR" b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</p:txBody>
      </p:sp>
      <p:pic>
        <p:nvPicPr>
          <p:cNvPr id="4506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50825" y="1125538"/>
            <a:ext cx="8642350" cy="1727200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2.5.2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카나의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혼인잔치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요한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2,1~11)                 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P91</a:t>
            </a:r>
          </a:p>
          <a:p>
            <a:pPr eaLnBrk="1" latinLnBrk="1" hangingPunct="1">
              <a:defRPr/>
            </a:pPr>
            <a:r>
              <a:rPr lang="ko-KR" altLang="en-US" sz="2000" b="1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사흘째 되는 날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갈릴래아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카나에서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혼인 잔치가 있었는데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예수님의 어머니도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거기에 계셨다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그런데 포도주가 떨어지자 예수님의 어머니가 예수님께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포도주가 없구나</a:t>
            </a:r>
            <a:r>
              <a:rPr lang="en-US" altLang="ko-KR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하였다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.(…)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이렇게 예수님께서는 처음으로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갈릴래아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카나에서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표징을 일으키시어 당신의 영광을 드러내셨다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그리하여 제자들은 예수님을 </a:t>
            </a:r>
            <a:r>
              <a:rPr lang="ko-KR" altLang="en-US" dirty="0" err="1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믿</a:t>
            </a:r>
            <a:endParaRPr lang="ko-KR" altLang="en-US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게 되었다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2997200"/>
            <a:ext cx="8642350" cy="36004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카나의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혼인잔치는 예수님이 행한 첫 번째 기적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성모님의 믿음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에 의해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예수님은 믿음이 없는 곳에선 기적을 행하지 않으셨음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네 믿음이 너를 구원하였다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.” 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마르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5,34:10,52 </a:t>
            </a:r>
            <a:r>
              <a:rPr lang="ko-KR" altLang="en-US" sz="16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17,19:</a:t>
            </a:r>
            <a:r>
              <a:rPr lang="ko-KR" altLang="en-US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마태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9,22)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끈질기게 기도하는 모습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재판관에게 졸라대는 과부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18,1~5),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끈질기게 요구하는 친구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11,5~8),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하느님과 씨름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야곱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창세</a:t>
            </a: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32,29)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끊임없이 기도하라고 가르쳐 주심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그가 시키는 대로 하여라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하며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가르치는 모습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모세가 하느님 말씀대로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모든 것을 행하면서 이스라엘 백성에게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너희도 하느님이 시키는 대로 하라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.”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4)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모세가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시나이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산에서 하느님과 계약을 맺은 것처럼 </a:t>
            </a: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성모님도 하느님과 하느님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b="1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    백성 사이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의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중재자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로서의 모습을 보여 줌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5)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잔치에 함께 간 제자들은 기적을 보고 예수님을 믿게 됨</a:t>
            </a:r>
            <a:r>
              <a:rPr lang="en-US" altLang="ko-KR" sz="18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800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23850" y="476250"/>
            <a:ext cx="8640763" cy="2376488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2.5.3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 교회 헌장이 언급한 성모님의 전구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P92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제자들의 믿음은 다른 사람들의 어려운 처지를 걱정하고 염려하는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성모님의 </a:t>
            </a:r>
            <a:endParaRPr lang="en-US" altLang="ko-KR" sz="2000" b="1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배려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와 아들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예수에 대한 철저한 신뢰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로부터 얻게 된 기적으로 말미암은 것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임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2)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이처럼 성모님은 우리의 어려움 처지를 누구보다 잘 알고 염려해 주며 주님께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가장 잘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중재해 주시는 분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이심을 알려 줌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3)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그래서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성모송은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다른 사람에 대한 배려가 깊으신 성모님께 전구를 부탁하는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훌륭한 기도임에 틀림없음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3284538"/>
            <a:ext cx="8569325" cy="33845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사도의 말씀대로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우리의 중재자는 한 분뿐이시다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하느님은 한 분뿐이시고 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b="1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하느님과 사람들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사이의 </a:t>
            </a:r>
            <a:r>
              <a:rPr lang="ko-KR" altLang="en-US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중개자도 한 분뿐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이신데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 분이 바로 사람으로 오셨던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그리스도 예수님이시다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 분은 자기 자신을 모든 사람을 위한 </a:t>
            </a:r>
            <a:r>
              <a:rPr lang="ko-KR" altLang="en-US" sz="1800" dirty="0" err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대속물로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바치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셨다</a:t>
            </a:r>
            <a:r>
              <a:rPr lang="en-US" altLang="ko-KR" sz="16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  <a:r>
              <a:rPr lang="en-US" altLang="ko-KR" sz="16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en-US" altLang="ko-KR" sz="16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(1</a:t>
            </a:r>
            <a:r>
              <a:rPr lang="ko-KR" altLang="en-US" sz="1600" dirty="0" err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티모</a:t>
            </a:r>
            <a:r>
              <a:rPr lang="en-US" altLang="ko-KR" sz="16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2,5~6)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사람들에 대한 </a:t>
            </a:r>
            <a:r>
              <a:rPr lang="ko-KR" altLang="en-US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마리아의 어머니 임무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는 </a:t>
            </a:r>
            <a:r>
              <a:rPr lang="ko-KR" altLang="en-US" sz="1800" b="1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그리스도의 이 유일한</a:t>
            </a:r>
            <a:endParaRPr lang="en-US" altLang="ko-KR" sz="1800" b="1" dirty="0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b="1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중개를 절대로 흐리게 하거나 감소 시키지 않고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오히려 그리스도의 힘을 보여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준다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사실 복되신 동정녀께서 사람들에게 미치시는 모든 구원의 영향은 사물의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어떤 필연성이 아니라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하느님의 호의에서 기인하고 또 그리스도의 넘치는</a:t>
            </a:r>
            <a:r>
              <a:rPr lang="en-US" altLang="ko-KR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공로</a:t>
            </a:r>
            <a:endParaRPr lang="en-US" altLang="ko-KR" sz="1800" b="1" dirty="0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에서 흘러나오는 것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이므로 그 영향은 그리스도의 중개에 의지하고 거기에 온전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히 달려 있고 거기에서 모든 힘을 길어 올리며 그리스도와 믿는 이들의 직접 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합을 결코 가로막지 않고 오히려 도와준다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  <a:r>
              <a:rPr lang="en-US" altLang="ko-KR" sz="1800" dirty="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”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교회헌장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60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항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)</a:t>
            </a:r>
          </a:p>
        </p:txBody>
      </p:sp>
      <p:pic>
        <p:nvPicPr>
          <p:cNvPr id="4608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직사각형 5"/>
          <p:cNvSpPr>
            <a:spLocks noChangeArrowheads="1"/>
          </p:cNvSpPr>
          <p:nvPr/>
        </p:nvSpPr>
        <p:spPr bwMode="auto">
          <a:xfrm>
            <a:off x="1042988" y="38528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79388" y="981075"/>
            <a:ext cx="8640762" cy="1727200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2.5.4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예수님 십자가 아래 계신 성모 마리아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요한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19,25~27)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P93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600" b="1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예수님의 십자가 곁에는 그분의 어머니와 이모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예수님께서는 당신의 어머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니와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그 곁에선 사랑하시는 제자를 보시고 어머니에게 말씀하셨다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여인이시여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사람이 어머니의 아들입니다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이어서 제자에게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이분이 네 어머니시다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하고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말씀하셨다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그때부터 그 제자가 그분을 자기 집에 모셨다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179388" y="2852738"/>
            <a:ext cx="8640762" cy="33131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성경에 따르면 예수님이 돌아가신 후 </a:t>
            </a:r>
            <a:r>
              <a:rPr lang="ko-KR" altLang="en-US" sz="20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성모님을 모신 사람은 제자들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이었음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“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그들은 모두 여러 여자와 예수님의 어머니와 그 분의 형제들과 함께 한마음으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로 기도에 전념하였다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견고딕" pitchFamily="18" charset="-127"/>
              </a:rPr>
              <a:t>”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사도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1,14)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공관복음인 마르코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마태오 복음에는 예수님의 십자가 사건에 함께 했던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 마리아가 나타나지 않음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그렇지만 그것을 암시한 대목들이 있음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예수님께서 우리에게 주신 선물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당신 어머니를 우리에게 주심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새 창조의 절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정인 이 시간에 우리를 마리아께 이끄셨음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우리가 어머니없이 걸어가는 것을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바라지 않으셨기에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그리고 어머니의 모습에서 복음의 모든 신비를 읽음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endParaRPr lang="en-US" altLang="ko-KR" sz="1800" smtClean="0">
              <a:solidFill>
                <a:srgbClr val="404040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476250"/>
            <a:ext cx="8569325" cy="360363"/>
          </a:xfrm>
          <a:prstGeom prst="rect">
            <a:avLst/>
          </a:prstGeom>
          <a:solidFill>
            <a:srgbClr val="E5C9C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   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( </a:t>
            </a:r>
            <a:r>
              <a:rPr lang="ko-KR" altLang="en-US" b="1" dirty="0" err="1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사랑받는</a:t>
            </a:r>
            <a:r>
              <a:rPr lang="ko-KR" altLang="en-US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 제자의 어머니 </a:t>
            </a:r>
            <a:r>
              <a:rPr lang="en-US" altLang="ko-KR" b="1" dirty="0">
                <a:solidFill>
                  <a:srgbClr val="FF0000"/>
                </a:solidFill>
                <a:latin typeface="HY태백B" pitchFamily="18" charset="-127"/>
                <a:ea typeface="HY태백B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HY태백B" pitchFamily="18" charset="-127"/>
              <a:ea typeface="HY태백B" pitchFamily="18" charset="-127"/>
            </a:endParaRPr>
          </a:p>
        </p:txBody>
      </p:sp>
      <p:pic>
        <p:nvPicPr>
          <p:cNvPr id="47110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813" y="0"/>
            <a:ext cx="35718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549275"/>
            <a:ext cx="8642350" cy="2087563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2.5.5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요한 </a:t>
            </a:r>
            <a:r>
              <a:rPr lang="ko-KR" altLang="en-US" sz="2000" b="1" dirty="0" err="1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바오로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 회칙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구세주의 어머니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                        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P94</a:t>
            </a:r>
          </a:p>
          <a:p>
            <a:pPr eaLnBrk="1" latinLnBrk="1" hangingPunct="1">
              <a:defRPr/>
            </a:pPr>
            <a:endParaRPr lang="en-US" altLang="ko-KR" sz="2000" b="1" dirty="0" smtClean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예수님이 십자가에서 어머니 마리아를 사랑하는 제자 요한에게 주셨다는 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것은 큰 의미를 지님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2)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일차적으로 당신 어머니께 대한 아들로서의 배려이지만 또한 개인과 인류</a:t>
            </a:r>
            <a:endParaRPr lang="en-US" altLang="ko-KR" dirty="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dirty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r>
              <a:rPr lang="ko-KR" altLang="en-US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모두에게 어머니가 되시는 새로운 관계를 이루게 해주심</a:t>
            </a:r>
            <a:r>
              <a:rPr lang="en-US" altLang="ko-KR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2781300"/>
            <a:ext cx="8713788" cy="309562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 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“</a:t>
            </a:r>
            <a:r>
              <a:rPr lang="ko-KR" altLang="en-US" sz="1800" dirty="0" err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의심없이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(…)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어머니께 대한 아들로서의 특별한 배려의 표현을 볼 수 있다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그러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나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그리스도의 십자가상의 유언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은 이 배려의 의미에 대해 많은 것을 말해준다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개인과 모든 사람들을 포함하는 이 신비의 한가운데에 서 계신 그리스도의 어머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err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니는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개인 모두와 전 인류에게 어머니로 주어지신 것이다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십자가 밑에 있는 사람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은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예수께서 사랑하시던 제자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anose="02030600000101010101" pitchFamily="18" charset="-127"/>
                <a:ea typeface="HY동녘M" panose="02030600000101010101" pitchFamily="18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요한이다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.(…)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전통을 따라서 공의회는 서슴없이 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마리아를 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그리스도의 어머니요 인류의 어머니</a:t>
            </a:r>
            <a:r>
              <a:rPr lang="en-US" altLang="ko-KR" sz="2000" b="1" dirty="0" smtClean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라 부른다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그것은 마리아께서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‘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모든 사람들과 더불어 아담의 혈통에 결합되어 계실뿐더러 참으로 그리스도의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지체들의 어머니이시기 때문이며 사랑으로써 교회 안에 교회의 머리이신 그리스</a:t>
            </a:r>
            <a:endParaRPr lang="en-US" altLang="ko-KR" sz="1800" dirty="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도의 지체들로서 </a:t>
            </a:r>
            <a:r>
              <a:rPr lang="ko-KR" altLang="en-US" sz="2000" b="1" dirty="0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신도들이 태어나도록 협력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하셨기 때문이다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.”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(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구세주의 어머니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23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항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)</a:t>
            </a:r>
            <a:r>
              <a:rPr lang="ko-KR" altLang="en-US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</a:p>
        </p:txBody>
      </p:sp>
      <p:pic>
        <p:nvPicPr>
          <p:cNvPr id="48133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직사각형 5"/>
          <p:cNvSpPr>
            <a:spLocks noChangeArrowheads="1"/>
          </p:cNvSpPr>
          <p:nvPr/>
        </p:nvSpPr>
        <p:spPr bwMode="auto">
          <a:xfrm>
            <a:off x="1042988" y="33909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9388" y="620713"/>
            <a:ext cx="8713787" cy="504031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lang="ko-KR" altLang="en-US" sz="240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결론</a:t>
            </a:r>
            <a:endParaRPr lang="en-US" altLang="ko-KR" sz="2400" smtClean="0">
              <a:solidFill>
                <a:srgbClr val="0A0EA8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*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요한복음은 성모님의 역할을 </a:t>
            </a:r>
            <a:r>
              <a:rPr lang="ko-KR" altLang="en-US" sz="2000" b="1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예수님의 어머니만으로 국한 시키지 않고</a:t>
            </a:r>
            <a:endParaRPr lang="en-US" altLang="ko-KR" sz="2000" b="1" smtClean="0">
              <a:solidFill>
                <a:srgbClr val="0070C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구약에서 인간의 최초 어머니였던 하와가 뱀의 유혹으로 죄에 넘어졌음에도 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불구하고 다시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뱀의 머리를 짓밟는 여인</a:t>
            </a:r>
            <a:r>
              <a:rPr lang="en-US" altLang="ko-KR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메시아를 낳을 여인의 역할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까지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담당하고 있음을 보여 줌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그런 까닭에 어머니 마리아에게</a:t>
            </a:r>
            <a:r>
              <a:rPr lang="en-US" altLang="ko-KR" sz="2000" b="1" smtClean="0">
                <a:solidFill>
                  <a:srgbClr val="FF0000"/>
                </a:solidFill>
                <a:latin typeface="휴먼모음T"/>
                <a:ea typeface="HY동녘M" pitchFamily="18" charset="-127"/>
              </a:rPr>
              <a:t>‘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여인</a:t>
            </a:r>
            <a:r>
              <a:rPr lang="en-US" altLang="ko-KR" sz="2000" b="1" smtClean="0">
                <a:solidFill>
                  <a:srgbClr val="FF0000"/>
                </a:solidFill>
                <a:latin typeface="휴먼모음T"/>
                <a:ea typeface="HY동녘M" pitchFamily="18" charset="-127"/>
              </a:rPr>
              <a:t>’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이란 단어를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사용함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*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성 아타나시오 주교는 십자가 사건을 예수님께서 돌아가시면서 어머니를 부탁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할 </a:t>
            </a:r>
            <a:r>
              <a:rPr lang="ko-KR" altLang="en-US" sz="2000" b="1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형제들이 없어서 사랑하는 제자에게 맡기셨다고 해석</a:t>
            </a:r>
            <a:r>
              <a:rPr lang="en-US" altLang="ko-KR" sz="2000" b="1" smtClean="0">
                <a:solidFill>
                  <a:srgbClr val="0070C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endParaRPr lang="en-US" altLang="ko-KR" sz="16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*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요한 복음에서 반어법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4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장 예수님과 사마리아 여인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 3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장 이스라엘의 스승이면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서도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“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위로부터 태어나야 한다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”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는 예수님의 말씀을 알아듣지 못하는 대목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7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장 예수님의 형제들이 그 분을 믿지 않음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-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예수님을 믿지 못했던 형제들과 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달리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성모 마리아는 처음부터 마지막까지</a:t>
            </a:r>
            <a:r>
              <a:rPr lang="en-US" altLang="ko-KR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하느님 말씀에 순종하고 아들 </a:t>
            </a:r>
            <a:endParaRPr lang="en-US" altLang="ko-KR" sz="2000" b="1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  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예수를 믿었던 분으로 아들 예수님이 누구인지를</a:t>
            </a:r>
            <a:r>
              <a:rPr lang="en-US" altLang="ko-KR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잘 알고 있었던 분으로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    소개되고 있음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000" b="1" smtClean="0">
              <a:solidFill>
                <a:srgbClr val="FF0000"/>
              </a:solidFill>
              <a:latin typeface="HY동녘M" pitchFamily="18" charset="-127"/>
              <a:ea typeface="HY동녘M" pitchFamily="18" charset="-127"/>
            </a:endParaRPr>
          </a:p>
        </p:txBody>
      </p:sp>
      <p:pic>
        <p:nvPicPr>
          <p:cNvPr id="49156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3963" y="0"/>
            <a:ext cx="300037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50825" y="476250"/>
            <a:ext cx="8569325" cy="431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III</a:t>
            </a:r>
            <a:r>
              <a:rPr lang="ko-KR" altLang="en-US" sz="2400" b="1" dirty="0" smtClean="0">
                <a:solidFill>
                  <a:srgbClr val="0A0EA8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성경에 근거한 가톨릭교회의 성모 공경       </a:t>
            </a:r>
            <a:endParaRPr lang="en-US" altLang="ko-KR" sz="2400" b="1" dirty="0" smtClean="0">
              <a:solidFill>
                <a:srgbClr val="0070C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50825" y="1052513"/>
            <a:ext cx="8569325" cy="3240087"/>
          </a:xfrm>
          <a:prstGeom prst="rect">
            <a:avLst/>
          </a:prstGeom>
          <a:solidFill>
            <a:srgbClr val="DFFEA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4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3.1 </a:t>
            </a:r>
            <a:r>
              <a:rPr lang="ko-KR" altLang="en-US" sz="20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  교회헌장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(8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장 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65</a:t>
            </a:r>
            <a:r>
              <a:rPr lang="ko-KR" altLang="en-US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항</a:t>
            </a:r>
            <a:r>
              <a:rPr lang="en-US" altLang="ko-KR" sz="1600" b="1" dirty="0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)                                                                         </a:t>
            </a:r>
            <a:r>
              <a:rPr lang="en-US" altLang="ko-KR" sz="2000" b="1" dirty="0" smtClean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P104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교회는 지극히 복되신 동정녀 안에서 이미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완덕에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이르러 어떠한 티나 주름도 없이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뽑힌 이들의 온 공동체에 덕행과 모범으로 빛나고 계시는 마리아를 바라본다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교회는 자녀다운 효성으로 마리아를 받들고 사람이 되신 말씀의 빛으로 마리아를 바라보며 드높은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강생의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신비를 공경하고 더 깊이 파고 들어 갈수록 더욱더 자기 신랑을 닮아간다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.(…)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사도직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활동에서도 당연히 그리스도를 낳으신 마리아를 우러러보며 바로 성령으로 잉태되시어 동정녀에게서 태어나신 그리스도께서 교회를 통하여 신자들의 마음속에도 태어나시고 자라나시기를 바란다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 동정녀께서는 당신의 생애에서 저 모성애의 모범이 되셨으며 그 모성애로 교회의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사도직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사명안에서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사람들이 새로 나도록 협력하는 모든 이가 활력을 찾아야 한다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.”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50825" y="4437063"/>
            <a:ext cx="8569325" cy="216058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dirty="0" smtClean="0">
                <a:solidFill>
                  <a:srgbClr val="0A0EA8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성경에 나타난 성모님은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교회의</a:t>
            </a:r>
            <a:r>
              <a:rPr lang="ko-KR" altLang="en-US" sz="18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b="1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모범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임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2)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차 바티칸공의회 교회헌장</a:t>
            </a:r>
            <a:r>
              <a:rPr lang="en-US" altLang="ko-KR" sz="14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(8</a:t>
            </a:r>
            <a:r>
              <a:rPr lang="ko-KR" altLang="en-US" sz="14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장</a:t>
            </a:r>
            <a:r>
              <a:rPr lang="en-US" altLang="ko-KR" sz="14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b="1" dirty="0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교회는 성모님이 걸어가셨던 길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을 따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라야 함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800" dirty="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3)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성경은 마리아를 주님의 어머니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그리스도의 어머니 등으로 표현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–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하느님의 어머니로 표현하는 것이 문제 됨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인간이 아닌 신으로 오해할 우려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– </a:t>
            </a:r>
            <a:r>
              <a:rPr lang="ko-KR" altLang="en-US" sz="1800" dirty="0" err="1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에페소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공의회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(431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)-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예수님이 하느님이냐를 논의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–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하느님으로 결론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  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성모님은 여신이 아니라 하느님인 예수님을 낳으신 분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‘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하느님의 어머니</a:t>
            </a:r>
            <a:r>
              <a:rPr lang="en-US" altLang="ko-KR" sz="1800" dirty="0" smtClean="0">
                <a:solidFill>
                  <a:srgbClr val="40404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’</a:t>
            </a:r>
            <a:r>
              <a:rPr lang="en-US" altLang="ko-KR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dirty="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endParaRPr lang="en-US" altLang="ko-KR" sz="2400" b="1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182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338" y="0"/>
            <a:ext cx="3476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직사각형 5"/>
          <p:cNvSpPr>
            <a:spLocks noChangeArrowheads="1"/>
          </p:cNvSpPr>
          <p:nvPr/>
        </p:nvSpPr>
        <p:spPr bwMode="auto">
          <a:xfrm>
            <a:off x="1042988" y="28575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825" y="476250"/>
            <a:ext cx="8569325" cy="54737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b="1" smtClean="0">
                <a:solidFill>
                  <a:srgbClr val="0A0EA8"/>
                </a:solidFill>
                <a:latin typeface="HY견고딕" pitchFamily="18" charset="-127"/>
                <a:ea typeface="HY견고딕" pitchFamily="18" charset="-127"/>
              </a:rPr>
              <a:t>결론</a:t>
            </a:r>
            <a:endParaRPr lang="en-US" altLang="ko-KR" sz="2400" b="1" smtClean="0">
              <a:solidFill>
                <a:srgbClr val="0A0EA8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400" b="1" smtClean="0">
              <a:solidFill>
                <a:srgbClr val="0A0EA8"/>
              </a:solidFill>
              <a:latin typeface="휴먼모음T" pitchFamily="18" charset="-127"/>
              <a:ea typeface="휴먼모음T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b="1" smtClean="0">
                <a:solidFill>
                  <a:srgbClr val="0A0EA8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혈연적으로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예수님의 어머니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이십니다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사람이 되신 성자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의 인성의 근거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1,16/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2,7)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2)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</a:t>
            </a:r>
            <a:r>
              <a:rPr lang="ko-KR" altLang="en-US" sz="2000" b="1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믿음으로도 예수님의 어머니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이십니다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하느님의 말씀을 듣고 따랐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기 때문입니다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3,35/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12,50/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8,21)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–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누가 내 형제요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누이요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   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어머니이냐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000" b="1" smtClean="0">
              <a:solidFill>
                <a:srgbClr val="00206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3)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하느님의 말씀을 듣고 따르는 예수님의 형제자매들에게도 어머니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이십니다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요한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19,27)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–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이분이 네 어머니시다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4)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마리아가 복되신 이유는 하느님 말씀에 순종하신 믿음에 있습니다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1,45)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-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복되십니다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주님의 말씀이 이루어지리라 믿으신 분</a:t>
            </a:r>
            <a:r>
              <a:rPr lang="en-US" altLang="ko-KR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2000" b="1" smtClean="0">
              <a:solidFill>
                <a:srgbClr val="00206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262626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5)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마리아가 동정으로 예수님을 잉태하고 출산하신 것은 성자의 신성을 드러내는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데 중요한 관련성을 지닙니다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1,20/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1,35)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–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성령께서 너에게 내려 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오시고 지극히 높으신 분의 힘이 너를 감싸주실 것이다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</a:p>
        </p:txBody>
      </p:sp>
      <p:pic>
        <p:nvPicPr>
          <p:cNvPr id="51204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338" y="0"/>
            <a:ext cx="347662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직사각형 5"/>
          <p:cNvSpPr>
            <a:spLocks noChangeArrowheads="1"/>
          </p:cNvSpPr>
          <p:nvPr/>
        </p:nvSpPr>
        <p:spPr bwMode="auto">
          <a:xfrm>
            <a:off x="1042988" y="2857500"/>
            <a:ext cx="20891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0825" y="620713"/>
            <a:ext cx="8569325" cy="47529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6)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</a:t>
            </a:r>
            <a:r>
              <a:rPr lang="ko-KR" altLang="en-US" sz="2000" smtClean="0">
                <a:solidFill>
                  <a:srgbClr val="FF0000"/>
                </a:solidFill>
                <a:latin typeface="HY동녘M" pitchFamily="18" charset="-127"/>
                <a:ea typeface="HY동녘M" pitchFamily="18" charset="-127"/>
              </a:rPr>
              <a:t>하느님의 선택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으로 </a:t>
            </a:r>
            <a:r>
              <a:rPr lang="ko-KR" altLang="en-US" sz="2000" b="1" smtClean="0">
                <a:solidFill>
                  <a:srgbClr val="002060"/>
                </a:solidFill>
                <a:latin typeface="HY동녘M" pitchFamily="18" charset="-127"/>
                <a:ea typeface="HY동녘M" pitchFamily="18" charset="-127"/>
              </a:rPr>
              <a:t>예수님의 어머니로 섭리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되신 분입니다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이미 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예언자들을 통해 점지되신 분입니다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창세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3,15/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이사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7,14/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미카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5,1~3/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1,24)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7)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마리아는 은총이 가득하신 분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1,28),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주님이 함께 하시는 분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1,28),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하느님 사랑을 받은 분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1,30) </a:t>
            </a:r>
            <a:r>
              <a:rPr lang="en-US" altLang="ko-KR" sz="1800" smtClean="0">
                <a:solidFill>
                  <a:srgbClr val="404040"/>
                </a:solidFill>
                <a:latin typeface="휴먼모음T"/>
                <a:ea typeface="HY동녘M" pitchFamily="18" charset="-127"/>
              </a:rPr>
              <a:t>–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성모님의 원죄 없으신 잉태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성모 승천</a:t>
            </a: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     </a:t>
            </a:r>
            <a:r>
              <a:rPr lang="ko-KR" altLang="en-US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등은 성모님이 은총을 가득 받으신 분이시기에 선포될 수 있는 교리임</a:t>
            </a:r>
            <a:r>
              <a:rPr lang="en-US" altLang="ko-KR" sz="1800" smtClean="0">
                <a:solidFill>
                  <a:srgbClr val="404040"/>
                </a:solidFill>
                <a:latin typeface="HY동녘M" pitchFamily="18" charset="-127"/>
                <a:ea typeface="HY동녘M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동녘M" pitchFamily="18" charset="-127"/>
              <a:ea typeface="HY동녘M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*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성모송은 가브리엘 천사와 엘리사벳 성녀가 성모님께 한 말을 합한 것으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로</a:t>
            </a: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성경에 분명히 나오는 내용</a:t>
            </a: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성경에 따르면 성모님이 초기 교회 공동체로부터</a:t>
            </a: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공경을 받고 있다는 사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실임</a:t>
            </a:r>
            <a:r>
              <a:rPr lang="en-US" altLang="ko-KR" sz="2000" b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2000" b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2000" b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lang="ko-KR" altLang="en-US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어떻게 이런 성모님을 공경하지 않을 수 있겠습니까</a:t>
            </a:r>
            <a:r>
              <a:rPr lang="en-US" altLang="ko-KR" sz="20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?</a:t>
            </a:r>
          </a:p>
        </p:txBody>
      </p:sp>
      <p:pic>
        <p:nvPicPr>
          <p:cNvPr id="52228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53251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79388" y="620713"/>
            <a:ext cx="8713787" cy="43211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*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성모님은 혈연적으로 예수 그리스도의 어머니이심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마리아가 하느님의 어머니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으로 불리는 것은 마리아가 낳은 예수님이 인간인 동시에 하느님인 까닭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사실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성모님은 </a:t>
            </a:r>
            <a:r>
              <a:rPr lang="ko-KR" altLang="en-US" sz="1800" b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육체적으로뿐 만이라 믿음으로도 예수님의 어머니이심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예수님을 낳은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것은 물론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하느님을 철저히 믿고 따랐기 때문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하느님의 뜻을 실행하는 사람이 바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로 내 형제요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누이요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어머니다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.)(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마르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3,35)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* </a:t>
            </a:r>
            <a:r>
              <a:rPr lang="ko-KR" altLang="en-US" sz="1800" b="1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성모님이 복되신 이유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는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하느님 말씀이 이루어지리라고 믿었기 때문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루카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1,45)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* </a:t>
            </a:r>
            <a:r>
              <a:rPr lang="ko-KR" altLang="en-US" sz="1800" b="1" smtClean="0">
                <a:solidFill>
                  <a:srgbClr val="002060"/>
                </a:solidFill>
                <a:latin typeface="HY견고딕" pitchFamily="18" charset="-127"/>
                <a:ea typeface="HY견고딕" pitchFamily="18" charset="-127"/>
              </a:rPr>
              <a:t>성모님을 공경해야 하는 첫번째 이유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는 성모 마리아가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신앙의 모범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가브리엘 천사방문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FIAT),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그리스도인들이 본 받아야 할 신앙의 자세임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*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 공생활 중에 뒤에 머무시는 성모님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이러한 </a:t>
            </a:r>
            <a:r>
              <a:rPr lang="ko-KR" altLang="en-US" sz="1800" b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겸손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도 본받아야 할 자세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예수님께서는 어머니 마리아가 사람들로부터 사랑받고 공경 받기를 원하셨다는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사실을 충분히 알아들을 수 있음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.(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이 분이 네 어머니이시다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요한 </a:t>
            </a:r>
            <a:r>
              <a:rPr lang="en-US" altLang="ko-KR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19,27)</a:t>
            </a:r>
            <a:r>
              <a:rPr lang="ko-KR" altLang="en-US" sz="1800" smtClean="0">
                <a:solidFill>
                  <a:srgbClr val="40404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1800" smtClean="0">
              <a:solidFill>
                <a:srgbClr val="40404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54275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0825" y="188913"/>
            <a:ext cx="8497888" cy="6192837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동정 성모 마리아님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성령의 이끄심에 따라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겸손한 그 깊은 믿음으로 생명의 말씀을 받아들이시어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영원하신 분께 자신을 온전히 바치셨으니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저희도 예수님의 기쁜 소식을 선포하라는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시급하고 절실한 부르심에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기꺼이 </a:t>
            </a:r>
            <a:r>
              <a:rPr lang="en-US" altLang="ko-KR" sz="1600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“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en-US" altLang="ko-KR" sz="1600" smtClean="0">
                <a:solidFill>
                  <a:srgbClr val="404040"/>
                </a:solidFill>
                <a:latin typeface="Arial" panose="020B0604020202020204" pitchFamily="34" charset="0"/>
                <a:ea typeface="HY견고딕" panose="02030600000101010101" pitchFamily="18" charset="-127"/>
              </a:rPr>
              <a:t>”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라고 응답하도록 도와주소서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그리스도를 태중에 모신 성모님께서는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세례자 요한에게 기쁨을 가져다주시어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그 어머니의 태중에서 뛰놀게 하셨고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성모님께서도 기쁨에 넘쳐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주님의 놀라운 일들을 노래하셨으며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십자가 아래서도 흔들림 없는 믿음으로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꿋꿋하게 서 계시어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기쁨에 넘치는 부활의 위로를 받으셨고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제자들과 함께 성령을 기다리시어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복음을 선포하는 교회가 태어나게 하셨나이다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부활의 새로운 열정을 저희에게 주시어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죽음을 이기는 생명의 복음을 모든 이에게 전하게 하시고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새로운 길을 찾는 거룩한 용기를 주시어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결코 사라지지 않을 아름다움의 은총이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모든 사람에게 다다를  수 있게 하소서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직사각형 5"/>
          <p:cNvSpPr>
            <a:spLocks noChangeArrowheads="1"/>
          </p:cNvSpPr>
          <p:nvPr/>
        </p:nvSpPr>
        <p:spPr bwMode="auto">
          <a:xfrm>
            <a:off x="1042988" y="2214563"/>
            <a:ext cx="2089150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1pPr>
            <a:lvl2pPr marL="742950" indent="-285750" latinLnBrk="1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2pPr>
            <a:lvl3pPr marL="1143000" indent="-228600" latinLnBrk="1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3pPr>
            <a:lvl4pPr marL="16002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4pPr>
            <a:lvl5pPr marL="2057400" indent="-228600" latinLnBrk="1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Lucida Sans Unicode" pitchFamily="34" charset="0"/>
                <a:ea typeface="맑은 고딕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en-US" altLang="ko-KR" sz="1800">
              <a:latin typeface="맑은 고딕" pitchFamily="50" charset="-127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kumimoji="0" lang="ko-KR" altLang="en-US" sz="1800">
              <a:latin typeface="맑은 고딕" pitchFamily="50" charset="-127"/>
            </a:endParaRPr>
          </a:p>
        </p:txBody>
      </p:sp>
      <p:pic>
        <p:nvPicPr>
          <p:cNvPr id="55299" name="Picture 2" descr="http://cfile248.uf.daum.net/image/1950D8164CFA636111B5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438" y="0"/>
            <a:ext cx="309562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79388" y="620713"/>
            <a:ext cx="8713787" cy="58324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lang="en-US" altLang="ko-KR" smtClean="0">
                <a:solidFill>
                  <a:srgbClr val="40404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                </a:t>
            </a:r>
            <a:endParaRPr lang="ko-KR" altLang="en-US" smtClean="0">
              <a:solidFill>
                <a:srgbClr val="40404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경청과 관상의 동정녀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사랑의 어머니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영원한 혼인 잔치의 신부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교회의 지순한 모상이시여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교회를 위하여 전구하시어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교회가 스스로 자기 안에 갇히지 않고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하느님 나라를 세우려는 열정에 불타오르게 하소서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새로운 복음화의 별이시어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친교와 봉사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관대하고 열렬한 믿음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정의와 가난한 이들을 위한 사랑에서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빛나는 증인이 되도록 저희를 도우시어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복음의 기쁨이 땅끝까지 다다라</a:t>
            </a:r>
          </a:p>
          <a:p>
            <a:pPr eaLnBrk="1" latinLnBrk="1" hangingPunct="1">
              <a:defRPr/>
            </a:pP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그 빛이 온 세상을 두루 비추게 하소서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살아 있는 복음의 어머니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작은 이들을 위한 기쁨의 샘이시여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저희를 위하여 빌어 주소서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아멘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알렐루야</a:t>
            </a: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eaLnBrk="1" latinLnBrk="1" hangingPunct="1">
              <a:defRPr/>
            </a:pPr>
            <a:r>
              <a:rPr lang="en-US" altLang="ko-KR" sz="1600" smtClean="0">
                <a:solidFill>
                  <a:srgbClr val="40404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              </a:t>
            </a:r>
            <a:r>
              <a:rPr lang="en-US" altLang="ko-KR" sz="1600" smtClean="0">
                <a:solidFill>
                  <a:srgbClr val="404040"/>
                </a:solidFill>
                <a:latin typeface="Arial" panose="020B0604020202020204" pitchFamily="34" charset="0"/>
                <a:ea typeface="휴먼옛체" panose="02010504000101010101" pitchFamily="2" charset="-127"/>
              </a:rPr>
              <a:t>“</a:t>
            </a:r>
            <a:r>
              <a:rPr lang="ko-KR" altLang="en-US" sz="1600" smtClean="0">
                <a:solidFill>
                  <a:srgbClr val="404040"/>
                </a:solidFill>
                <a:latin typeface="휴먼옛체" panose="02010504000101010101" pitchFamily="2" charset="-127"/>
                <a:ea typeface="휴먼옛체" panose="02010504000101010101" pitchFamily="2" charset="-127"/>
              </a:rPr>
              <a:t>복음의 기쁨</a:t>
            </a:r>
            <a:r>
              <a:rPr lang="en-US" altLang="ko-KR" sz="1600" smtClean="0">
                <a:solidFill>
                  <a:srgbClr val="404040"/>
                </a:solidFill>
                <a:latin typeface="Arial" panose="020B0604020202020204" pitchFamily="34" charset="0"/>
                <a:ea typeface="휴먼옛체" panose="02010504000101010101" pitchFamily="2" charset="-127"/>
              </a:rPr>
              <a:t>”</a:t>
            </a:r>
            <a:r>
              <a:rPr lang="ko-KR" altLang="en-US" sz="1600" smtClean="0">
                <a:solidFill>
                  <a:srgbClr val="404040"/>
                </a:solidFill>
                <a:latin typeface="휴먼옛체" panose="02010504000101010101" pitchFamily="2" charset="-127"/>
                <a:ea typeface="휴먼옛체" panose="02010504000101010101" pitchFamily="2" charset="-127"/>
              </a:rPr>
              <a:t>에서 교황님의 기도문</a:t>
            </a:r>
          </a:p>
          <a:p>
            <a:pPr eaLnBrk="1" latinLnBrk="1" hangingPunct="1">
              <a:defRPr/>
            </a:pPr>
            <a:endParaRPr lang="en-US" altLang="ko-KR" sz="1600" smtClean="0">
              <a:solidFill>
                <a:srgbClr val="40404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광장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6649</TotalTime>
  <Words>6591</Words>
  <Application>Microsoft Office PowerPoint</Application>
  <PresentationFormat>화면 슬라이드 쇼(4:3)</PresentationFormat>
  <Paragraphs>1091</Paragraphs>
  <Slides>45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45</vt:i4>
      </vt:variant>
    </vt:vector>
  </HeadingPairs>
  <TitlesOfParts>
    <vt:vector size="46" baseType="lpstr">
      <vt:lpstr>광장</vt:lpstr>
      <vt:lpstr>2부 “성경 에서 만나는   성모마리아”</vt:lpstr>
      <vt:lpstr>순서</vt:lpstr>
      <vt:lpstr>PowerPoint 프레젠테이션</vt:lpstr>
      <vt:lpstr>Ⅰ. 구약성경 안의 성모 마리아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Ⅱ. 신약성경 이 전해주는  성모 마리아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4부. 성모마리아의 4대 교의</dc:title>
  <dc:creator>sec</dc:creator>
  <cp:lastModifiedBy>Kyoungho</cp:lastModifiedBy>
  <cp:revision>274</cp:revision>
  <dcterms:created xsi:type="dcterms:W3CDTF">2012-02-23T06:04:20Z</dcterms:created>
  <dcterms:modified xsi:type="dcterms:W3CDTF">2014-06-03T08:26:49Z</dcterms:modified>
</cp:coreProperties>
</file>