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584" r:id="rId2"/>
    <p:sldId id="585" r:id="rId3"/>
    <p:sldId id="591" r:id="rId4"/>
    <p:sldId id="573" r:id="rId5"/>
    <p:sldId id="571" r:id="rId6"/>
    <p:sldId id="569" r:id="rId7"/>
    <p:sldId id="592" r:id="rId8"/>
    <p:sldId id="353" r:id="rId9"/>
    <p:sldId id="572" r:id="rId10"/>
    <p:sldId id="587" r:id="rId11"/>
    <p:sldId id="558" r:id="rId12"/>
    <p:sldId id="535" r:id="rId13"/>
    <p:sldId id="485" r:id="rId14"/>
    <p:sldId id="548" r:id="rId15"/>
    <p:sldId id="577" r:id="rId16"/>
    <p:sldId id="486" r:id="rId17"/>
    <p:sldId id="583" r:id="rId18"/>
    <p:sldId id="613" r:id="rId19"/>
    <p:sldId id="539" r:id="rId20"/>
    <p:sldId id="490" r:id="rId21"/>
    <p:sldId id="615" r:id="rId22"/>
    <p:sldId id="593" r:id="rId23"/>
    <p:sldId id="495" r:id="rId24"/>
    <p:sldId id="496" r:id="rId25"/>
    <p:sldId id="594" r:id="rId26"/>
    <p:sldId id="499" r:id="rId27"/>
    <p:sldId id="603" r:id="rId28"/>
    <p:sldId id="500" r:id="rId29"/>
    <p:sldId id="595" r:id="rId30"/>
    <p:sldId id="502" r:id="rId31"/>
    <p:sldId id="604" r:id="rId32"/>
    <p:sldId id="596" r:id="rId33"/>
    <p:sldId id="505" r:id="rId34"/>
    <p:sldId id="605" r:id="rId35"/>
    <p:sldId id="540" r:id="rId36"/>
    <p:sldId id="588" r:id="rId37"/>
    <p:sldId id="597" r:id="rId38"/>
    <p:sldId id="610" r:id="rId39"/>
    <p:sldId id="512" r:id="rId40"/>
    <p:sldId id="513" r:id="rId41"/>
    <p:sldId id="598" r:id="rId42"/>
    <p:sldId id="516" r:id="rId43"/>
    <p:sldId id="606" r:id="rId44"/>
    <p:sldId id="599" r:id="rId45"/>
    <p:sldId id="607" r:id="rId46"/>
    <p:sldId id="520" r:id="rId47"/>
    <p:sldId id="600" r:id="rId48"/>
    <p:sldId id="608" r:id="rId49"/>
    <p:sldId id="523" r:id="rId50"/>
    <p:sldId id="616" r:id="rId51"/>
    <p:sldId id="601" r:id="rId52"/>
    <p:sldId id="617" r:id="rId53"/>
    <p:sldId id="527" r:id="rId54"/>
    <p:sldId id="530" r:id="rId55"/>
    <p:sldId id="589" r:id="rId56"/>
    <p:sldId id="612" r:id="rId57"/>
  </p:sldIdLst>
  <p:sldSz cx="9144000" cy="6858000" type="screen4x3"/>
  <p:notesSz cx="6761163" cy="9942513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9966"/>
    <a:srgbClr val="33A60A"/>
    <a:srgbClr val="460000"/>
    <a:srgbClr val="0066FF"/>
    <a:srgbClr val="DBC9C3"/>
    <a:srgbClr val="2A04CC"/>
    <a:srgbClr val="800000"/>
    <a:srgbClr val="4EFB25"/>
    <a:srgbClr val="D2F98B"/>
    <a:srgbClr val="7DAF0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5238" autoAdjust="0"/>
  </p:normalViewPr>
  <p:slideViewPr>
    <p:cSldViewPr>
      <p:cViewPr varScale="1">
        <p:scale>
          <a:sx n="87" d="100"/>
          <a:sy n="87" d="100"/>
        </p:scale>
        <p:origin x="-10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5" d="100"/>
        <a:sy n="35" d="100"/>
      </p:scale>
      <p:origin x="0" y="12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8F777-7D22-44D6-B41F-CF3F3E5E1C74}" type="doc">
      <dgm:prSet loTypeId="urn:microsoft.com/office/officeart/2005/8/layout/target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E8407DB3-E9BB-4BAB-9601-B7C497EDDC38}">
      <dgm:prSet phldrT="[텍스트]" custT="1"/>
      <dgm:spPr>
        <a:noFill/>
        <a:ln>
          <a:solidFill>
            <a:schemeClr val="accent1"/>
          </a:solidFill>
        </a:ln>
      </dgm:spPr>
      <dgm:t>
        <a:bodyPr/>
        <a:lstStyle/>
        <a:p>
          <a:pPr algn="just" latinLnBrk="1"/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“</a:t>
          </a:r>
          <a:r>
            <a:rPr lang="ko-KR" altLang="en-US" sz="2200" dirty="0" smtClean="0">
              <a:latin typeface="나눔명조" pitchFamily="18" charset="-127"/>
              <a:ea typeface="나눔명조" pitchFamily="18" charset="-127"/>
            </a:rPr>
            <a:t>내가 세상 끝 날까지 언제나 너희와 함께 있겠다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”</a:t>
          </a:r>
          <a:r>
            <a:rPr lang="en-US" altLang="ko-KR" sz="1800" dirty="0" smtClean="0">
              <a:latin typeface="나눔명조" pitchFamily="18" charset="-127"/>
              <a:ea typeface="나눔명조" pitchFamily="18" charset="-127"/>
            </a:rPr>
            <a:t>(</a:t>
          </a:r>
          <a:r>
            <a:rPr lang="ko-KR" altLang="en-US" sz="1800" dirty="0" smtClean="0">
              <a:latin typeface="나눔명조" pitchFamily="18" charset="-127"/>
              <a:ea typeface="나눔명조" pitchFamily="18" charset="-127"/>
            </a:rPr>
            <a:t>마태</a:t>
          </a:r>
          <a:r>
            <a:rPr lang="en-US" altLang="ko-KR" sz="1800" dirty="0" smtClean="0">
              <a:latin typeface="나눔명조" pitchFamily="18" charset="-127"/>
              <a:ea typeface="나눔명조" pitchFamily="18" charset="-127"/>
            </a:rPr>
            <a:t>28,20)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.</a:t>
          </a:r>
          <a:endParaRPr lang="ko-KR" altLang="en-US" sz="2200" dirty="0">
            <a:latin typeface="나눔명조" pitchFamily="18" charset="-127"/>
            <a:ea typeface="나눔명조" pitchFamily="18" charset="-127"/>
          </a:endParaRPr>
        </a:p>
      </dgm:t>
    </dgm:pt>
    <dgm:pt modelId="{105B5AF0-24B9-45D0-9FAB-D52B73A8B3A8}" type="parTrans" cxnId="{AA661522-ED96-4A97-8BF2-D1B5A54BBD25}">
      <dgm:prSet/>
      <dgm:spPr/>
      <dgm:t>
        <a:bodyPr/>
        <a:lstStyle/>
        <a:p>
          <a:pPr latinLnBrk="1"/>
          <a:endParaRPr lang="ko-KR" altLang="en-US"/>
        </a:p>
      </dgm:t>
    </dgm:pt>
    <dgm:pt modelId="{C9FBAA91-1EE5-4EB8-BB3B-E83E158D7550}" type="sibTrans" cxnId="{AA661522-ED96-4A97-8BF2-D1B5A54BBD25}">
      <dgm:prSet/>
      <dgm:spPr/>
      <dgm:t>
        <a:bodyPr/>
        <a:lstStyle/>
        <a:p>
          <a:pPr latinLnBrk="1"/>
          <a:endParaRPr lang="ko-KR" altLang="en-US"/>
        </a:p>
      </dgm:t>
    </dgm:pt>
    <dgm:pt modelId="{8B4010CB-CB3B-4DC4-B7A9-BF05A9373144}">
      <dgm:prSet phldrT="[텍스트]" custT="1"/>
      <dgm:spPr/>
      <dgm:t>
        <a:bodyPr/>
        <a:lstStyle/>
        <a:p>
          <a:pPr algn="just" latinLnBrk="1"/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“</a:t>
          </a:r>
          <a:r>
            <a:rPr lang="ko-KR" altLang="en-US" sz="2200" dirty="0" smtClean="0">
              <a:latin typeface="나눔명조" pitchFamily="18" charset="-127"/>
              <a:ea typeface="나눔명조" pitchFamily="18" charset="-127"/>
            </a:rPr>
            <a:t>내가 이 반석 위에 내 교회를 세울 터인즉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, </a:t>
          </a:r>
          <a:r>
            <a:rPr lang="ko-KR" altLang="en-US" sz="2200" dirty="0" smtClean="0">
              <a:latin typeface="나눔명조" pitchFamily="18" charset="-127"/>
              <a:ea typeface="나눔명조" pitchFamily="18" charset="-127"/>
            </a:rPr>
            <a:t>저승의 세력도 그것을 이기지 못할 것이다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”</a:t>
          </a:r>
          <a:r>
            <a:rPr lang="en-US" altLang="ko-KR" sz="1800" dirty="0" smtClean="0">
              <a:latin typeface="나눔명조" pitchFamily="18" charset="-127"/>
              <a:ea typeface="나눔명조" pitchFamily="18" charset="-127"/>
            </a:rPr>
            <a:t>(</a:t>
          </a:r>
          <a:r>
            <a:rPr lang="ko-KR" altLang="en-US" sz="1800" dirty="0" smtClean="0">
              <a:latin typeface="나눔명조" pitchFamily="18" charset="-127"/>
              <a:ea typeface="나눔명조" pitchFamily="18" charset="-127"/>
            </a:rPr>
            <a:t>마태</a:t>
          </a:r>
          <a:r>
            <a:rPr lang="en-US" altLang="ko-KR" sz="1800" dirty="0" smtClean="0">
              <a:latin typeface="나눔명조" pitchFamily="18" charset="-127"/>
              <a:ea typeface="나눔명조" pitchFamily="18" charset="-127"/>
            </a:rPr>
            <a:t>16,18)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.</a:t>
          </a:r>
          <a:endParaRPr lang="ko-KR" altLang="en-US" sz="2200" dirty="0">
            <a:latin typeface="나눔명조" pitchFamily="18" charset="-127"/>
            <a:ea typeface="나눔명조" pitchFamily="18" charset="-127"/>
          </a:endParaRPr>
        </a:p>
      </dgm:t>
    </dgm:pt>
    <dgm:pt modelId="{AC8B156D-3CAD-476C-AC72-464286441BC2}" type="parTrans" cxnId="{EE2CED9B-AFEF-4BAD-9651-97041588789C}">
      <dgm:prSet/>
      <dgm:spPr/>
      <dgm:t>
        <a:bodyPr/>
        <a:lstStyle/>
        <a:p>
          <a:pPr latinLnBrk="1"/>
          <a:endParaRPr lang="ko-KR" altLang="en-US"/>
        </a:p>
      </dgm:t>
    </dgm:pt>
    <dgm:pt modelId="{74FB4E88-CD87-4BC7-8354-9DA3D23069C7}" type="sibTrans" cxnId="{EE2CED9B-AFEF-4BAD-9651-97041588789C}">
      <dgm:prSet/>
      <dgm:spPr/>
      <dgm:t>
        <a:bodyPr/>
        <a:lstStyle/>
        <a:p>
          <a:pPr latinLnBrk="1"/>
          <a:endParaRPr lang="ko-KR" altLang="en-US"/>
        </a:p>
      </dgm:t>
    </dgm:pt>
    <dgm:pt modelId="{CC72D300-D3CF-414B-9774-F6E6796BA4F9}">
      <dgm:prSet phldrT="[텍스트]" custT="1"/>
      <dgm:spPr/>
      <dgm:t>
        <a:bodyPr/>
        <a:lstStyle/>
        <a:p>
          <a:pPr algn="just" latinLnBrk="1"/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“</a:t>
          </a:r>
          <a:r>
            <a:rPr lang="ko-KR" altLang="en-US" sz="2200" dirty="0" smtClean="0">
              <a:latin typeface="나눔명조" pitchFamily="18" charset="-127"/>
              <a:ea typeface="나눔명조" pitchFamily="18" charset="-127"/>
            </a:rPr>
            <a:t>너희는 세상에서 고난을 겪을 것이다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. </a:t>
          </a:r>
          <a:r>
            <a:rPr lang="ko-KR" altLang="en-US" sz="2200" dirty="0" smtClean="0">
              <a:latin typeface="나눔명조" pitchFamily="18" charset="-127"/>
              <a:ea typeface="나눔명조" pitchFamily="18" charset="-127"/>
            </a:rPr>
            <a:t>그러나 용기를 내어라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. </a:t>
          </a:r>
          <a:r>
            <a:rPr lang="ko-KR" altLang="en-US" sz="2200" dirty="0" smtClean="0">
              <a:latin typeface="나눔명조" pitchFamily="18" charset="-127"/>
              <a:ea typeface="나눔명조" pitchFamily="18" charset="-127"/>
            </a:rPr>
            <a:t>내가 세상을 이겼다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”</a:t>
          </a:r>
          <a:r>
            <a:rPr lang="en-US" altLang="ko-KR" sz="1800" dirty="0" smtClean="0">
              <a:latin typeface="나눔명조" pitchFamily="18" charset="-127"/>
              <a:ea typeface="나눔명조" pitchFamily="18" charset="-127"/>
            </a:rPr>
            <a:t>(</a:t>
          </a:r>
          <a:r>
            <a:rPr lang="ko-KR" altLang="en-US" sz="1800" dirty="0" smtClean="0">
              <a:latin typeface="나눔명조" pitchFamily="18" charset="-127"/>
              <a:ea typeface="나눔명조" pitchFamily="18" charset="-127"/>
            </a:rPr>
            <a:t>요한</a:t>
          </a:r>
          <a:r>
            <a:rPr lang="en-US" altLang="ko-KR" sz="1800" dirty="0" smtClean="0">
              <a:latin typeface="나눔명조" pitchFamily="18" charset="-127"/>
              <a:ea typeface="나눔명조" pitchFamily="18" charset="-127"/>
            </a:rPr>
            <a:t>16,33)</a:t>
          </a:r>
          <a:r>
            <a:rPr lang="en-US" altLang="ko-KR" sz="2200" dirty="0" smtClean="0">
              <a:latin typeface="나눔명조" pitchFamily="18" charset="-127"/>
              <a:ea typeface="나눔명조" pitchFamily="18" charset="-127"/>
            </a:rPr>
            <a:t>.</a:t>
          </a:r>
          <a:endParaRPr lang="ko-KR" altLang="en-US" sz="2200" dirty="0">
            <a:latin typeface="나눔명조" pitchFamily="18" charset="-127"/>
            <a:ea typeface="나눔명조" pitchFamily="18" charset="-127"/>
          </a:endParaRPr>
        </a:p>
      </dgm:t>
    </dgm:pt>
    <dgm:pt modelId="{B4EF5976-4B04-4D87-A5DB-AC1BAE4D3812}" type="parTrans" cxnId="{02BBF984-A12A-4E48-9064-97922CF425D2}">
      <dgm:prSet/>
      <dgm:spPr/>
      <dgm:t>
        <a:bodyPr/>
        <a:lstStyle/>
        <a:p>
          <a:pPr latinLnBrk="1"/>
          <a:endParaRPr lang="ko-KR" altLang="en-US"/>
        </a:p>
      </dgm:t>
    </dgm:pt>
    <dgm:pt modelId="{90B67279-F2F8-4CA2-99C1-2546256887ED}" type="sibTrans" cxnId="{02BBF984-A12A-4E48-9064-97922CF425D2}">
      <dgm:prSet/>
      <dgm:spPr/>
      <dgm:t>
        <a:bodyPr/>
        <a:lstStyle/>
        <a:p>
          <a:pPr latinLnBrk="1"/>
          <a:endParaRPr lang="ko-KR" altLang="en-US"/>
        </a:p>
      </dgm:t>
    </dgm:pt>
    <dgm:pt modelId="{21DB10F3-226F-41CC-BDB6-89CB38BF0D2A}" type="pres">
      <dgm:prSet presAssocID="{6AC8F777-7D22-44D6-B41F-CF3F3E5E1C7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811445-6940-45C2-A8EA-66A7C692849D}" type="pres">
      <dgm:prSet presAssocID="{E8407DB3-E9BB-4BAB-9601-B7C497EDDC38}" presName="circle1" presStyleLbl="node1" presStyleIdx="0" presStyleCnt="3"/>
      <dgm:spPr>
        <a:solidFill>
          <a:schemeClr val="accent1"/>
        </a:solidFill>
      </dgm:spPr>
      <dgm:t>
        <a:bodyPr/>
        <a:lstStyle/>
        <a:p>
          <a:pPr latinLnBrk="1"/>
          <a:endParaRPr lang="ko-KR" altLang="en-US"/>
        </a:p>
      </dgm:t>
    </dgm:pt>
    <dgm:pt modelId="{51BE86FF-A887-4CDC-A871-3A98916ED10F}" type="pres">
      <dgm:prSet presAssocID="{E8407DB3-E9BB-4BAB-9601-B7C497EDDC38}" presName="space" presStyleCnt="0"/>
      <dgm:spPr/>
    </dgm:pt>
    <dgm:pt modelId="{622A855F-B974-465C-9422-A78D2FFDB820}" type="pres">
      <dgm:prSet presAssocID="{E8407DB3-E9BB-4BAB-9601-B7C497EDDC38}" presName="rect1" presStyleLbl="alignAcc1" presStyleIdx="0" presStyleCnt="3" custScaleY="100250"/>
      <dgm:spPr/>
      <dgm:t>
        <a:bodyPr/>
        <a:lstStyle/>
        <a:p>
          <a:pPr latinLnBrk="1"/>
          <a:endParaRPr lang="ko-KR" altLang="en-US"/>
        </a:p>
      </dgm:t>
    </dgm:pt>
    <dgm:pt modelId="{0D03C0DB-78FC-4CAE-A5A6-7CE4FC14AE46}" type="pres">
      <dgm:prSet presAssocID="{8B4010CB-CB3B-4DC4-B7A9-BF05A9373144}" presName="vertSpace2" presStyleLbl="node1" presStyleIdx="0" presStyleCnt="3"/>
      <dgm:spPr/>
    </dgm:pt>
    <dgm:pt modelId="{568985AA-E198-4C14-8312-287DEDFA3F55}" type="pres">
      <dgm:prSet presAssocID="{8B4010CB-CB3B-4DC4-B7A9-BF05A9373144}" presName="circle2" presStyleLbl="node1" presStyleIdx="1" presStyleCnt="3"/>
      <dgm:spPr/>
    </dgm:pt>
    <dgm:pt modelId="{2CFA818C-037B-4ECF-AC44-9EEE5F41B05F}" type="pres">
      <dgm:prSet presAssocID="{8B4010CB-CB3B-4DC4-B7A9-BF05A9373144}" presName="rect2" presStyleLbl="alignAcc1" presStyleIdx="1" presStyleCnt="3" custScaleY="99003"/>
      <dgm:spPr/>
      <dgm:t>
        <a:bodyPr/>
        <a:lstStyle/>
        <a:p>
          <a:pPr latinLnBrk="1"/>
          <a:endParaRPr lang="ko-KR" altLang="en-US"/>
        </a:p>
      </dgm:t>
    </dgm:pt>
    <dgm:pt modelId="{72B19BA7-323B-44D8-BE6A-4C8E5801449C}" type="pres">
      <dgm:prSet presAssocID="{CC72D300-D3CF-414B-9774-F6E6796BA4F9}" presName="vertSpace3" presStyleLbl="node1" presStyleIdx="1" presStyleCnt="3"/>
      <dgm:spPr/>
    </dgm:pt>
    <dgm:pt modelId="{2BF6DD7A-59C7-4138-812F-617421A88BDC}" type="pres">
      <dgm:prSet presAssocID="{CC72D300-D3CF-414B-9774-F6E6796BA4F9}" presName="circle3" presStyleLbl="node1" presStyleIdx="2" presStyleCnt="3"/>
      <dgm:spPr/>
    </dgm:pt>
    <dgm:pt modelId="{5CAA9136-4897-4FA1-98FA-7D2E85529145}" type="pres">
      <dgm:prSet presAssocID="{CC72D300-D3CF-414B-9774-F6E6796BA4F9}" presName="rect3" presStyleLbl="alignAcc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39550945-875D-42D7-BE47-FBEEB3C9B6C1}" type="pres">
      <dgm:prSet presAssocID="{E8407DB3-E9BB-4BAB-9601-B7C497EDDC38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6DCD106-164F-4206-B367-3663762DF8A3}" type="pres">
      <dgm:prSet presAssocID="{8B4010CB-CB3B-4DC4-B7A9-BF05A9373144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CC0D274-C8E3-44DD-B536-15C1421F53B2}" type="pres">
      <dgm:prSet presAssocID="{CC72D300-D3CF-414B-9774-F6E6796BA4F9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3F35FEB-355D-4658-9D6C-2B3B93A695C6}" type="presOf" srcId="{8B4010CB-CB3B-4DC4-B7A9-BF05A9373144}" destId="{96DCD106-164F-4206-B367-3663762DF8A3}" srcOrd="1" destOrd="0" presId="urn:microsoft.com/office/officeart/2005/8/layout/target3"/>
    <dgm:cxn modelId="{EE2CED9B-AFEF-4BAD-9651-97041588789C}" srcId="{6AC8F777-7D22-44D6-B41F-CF3F3E5E1C74}" destId="{8B4010CB-CB3B-4DC4-B7A9-BF05A9373144}" srcOrd="1" destOrd="0" parTransId="{AC8B156D-3CAD-476C-AC72-464286441BC2}" sibTransId="{74FB4E88-CD87-4BC7-8354-9DA3D23069C7}"/>
    <dgm:cxn modelId="{D0657CC6-E22D-4E84-9C6F-6547E785587F}" type="presOf" srcId="{CC72D300-D3CF-414B-9774-F6E6796BA4F9}" destId="{5CAA9136-4897-4FA1-98FA-7D2E85529145}" srcOrd="0" destOrd="0" presId="urn:microsoft.com/office/officeart/2005/8/layout/target3"/>
    <dgm:cxn modelId="{80294CEE-778B-4771-B95F-1DCC868FA5D8}" type="presOf" srcId="{E8407DB3-E9BB-4BAB-9601-B7C497EDDC38}" destId="{39550945-875D-42D7-BE47-FBEEB3C9B6C1}" srcOrd="1" destOrd="0" presId="urn:microsoft.com/office/officeart/2005/8/layout/target3"/>
    <dgm:cxn modelId="{E965DC58-BD47-4FC9-ABD1-2162DF68CFD6}" type="presOf" srcId="{CC72D300-D3CF-414B-9774-F6E6796BA4F9}" destId="{4CC0D274-C8E3-44DD-B536-15C1421F53B2}" srcOrd="1" destOrd="0" presId="urn:microsoft.com/office/officeart/2005/8/layout/target3"/>
    <dgm:cxn modelId="{C289E240-DB4D-484D-94DC-4F620B83C207}" type="presOf" srcId="{6AC8F777-7D22-44D6-B41F-CF3F3E5E1C74}" destId="{21DB10F3-226F-41CC-BDB6-89CB38BF0D2A}" srcOrd="0" destOrd="0" presId="urn:microsoft.com/office/officeart/2005/8/layout/target3"/>
    <dgm:cxn modelId="{AA661522-ED96-4A97-8BF2-D1B5A54BBD25}" srcId="{6AC8F777-7D22-44D6-B41F-CF3F3E5E1C74}" destId="{E8407DB3-E9BB-4BAB-9601-B7C497EDDC38}" srcOrd="0" destOrd="0" parTransId="{105B5AF0-24B9-45D0-9FAB-D52B73A8B3A8}" sibTransId="{C9FBAA91-1EE5-4EB8-BB3B-E83E158D7550}"/>
    <dgm:cxn modelId="{F42FA4F2-5873-44B7-BE05-509607E9BC57}" type="presOf" srcId="{8B4010CB-CB3B-4DC4-B7A9-BF05A9373144}" destId="{2CFA818C-037B-4ECF-AC44-9EEE5F41B05F}" srcOrd="0" destOrd="0" presId="urn:microsoft.com/office/officeart/2005/8/layout/target3"/>
    <dgm:cxn modelId="{02BBF984-A12A-4E48-9064-97922CF425D2}" srcId="{6AC8F777-7D22-44D6-B41F-CF3F3E5E1C74}" destId="{CC72D300-D3CF-414B-9774-F6E6796BA4F9}" srcOrd="2" destOrd="0" parTransId="{B4EF5976-4B04-4D87-A5DB-AC1BAE4D3812}" sibTransId="{90B67279-F2F8-4CA2-99C1-2546256887ED}"/>
    <dgm:cxn modelId="{750A7D79-00C0-4EEA-87B3-1897203E4F78}" type="presOf" srcId="{E8407DB3-E9BB-4BAB-9601-B7C497EDDC38}" destId="{622A855F-B974-465C-9422-A78D2FFDB820}" srcOrd="0" destOrd="0" presId="urn:microsoft.com/office/officeart/2005/8/layout/target3"/>
    <dgm:cxn modelId="{643A271F-CA6E-4D13-9F98-FD3DF88F3AAD}" type="presParOf" srcId="{21DB10F3-226F-41CC-BDB6-89CB38BF0D2A}" destId="{A2811445-6940-45C2-A8EA-66A7C692849D}" srcOrd="0" destOrd="0" presId="urn:microsoft.com/office/officeart/2005/8/layout/target3"/>
    <dgm:cxn modelId="{C97EFCDF-F6BA-4962-880A-A314BB855237}" type="presParOf" srcId="{21DB10F3-226F-41CC-BDB6-89CB38BF0D2A}" destId="{51BE86FF-A887-4CDC-A871-3A98916ED10F}" srcOrd="1" destOrd="0" presId="urn:microsoft.com/office/officeart/2005/8/layout/target3"/>
    <dgm:cxn modelId="{CF15975A-0CC8-44DB-B7C4-8FDF96178AE5}" type="presParOf" srcId="{21DB10F3-226F-41CC-BDB6-89CB38BF0D2A}" destId="{622A855F-B974-465C-9422-A78D2FFDB820}" srcOrd="2" destOrd="0" presId="urn:microsoft.com/office/officeart/2005/8/layout/target3"/>
    <dgm:cxn modelId="{656B915F-51AA-4015-99D1-5FB84F175706}" type="presParOf" srcId="{21DB10F3-226F-41CC-BDB6-89CB38BF0D2A}" destId="{0D03C0DB-78FC-4CAE-A5A6-7CE4FC14AE46}" srcOrd="3" destOrd="0" presId="urn:microsoft.com/office/officeart/2005/8/layout/target3"/>
    <dgm:cxn modelId="{2D32EFE8-DB6A-4A7B-8DC3-0EF726C2385A}" type="presParOf" srcId="{21DB10F3-226F-41CC-BDB6-89CB38BF0D2A}" destId="{568985AA-E198-4C14-8312-287DEDFA3F55}" srcOrd="4" destOrd="0" presId="urn:microsoft.com/office/officeart/2005/8/layout/target3"/>
    <dgm:cxn modelId="{5AD9C1F5-4FAA-4962-8532-CA98D51DC200}" type="presParOf" srcId="{21DB10F3-226F-41CC-BDB6-89CB38BF0D2A}" destId="{2CFA818C-037B-4ECF-AC44-9EEE5F41B05F}" srcOrd="5" destOrd="0" presId="urn:microsoft.com/office/officeart/2005/8/layout/target3"/>
    <dgm:cxn modelId="{B7E03ABA-5C28-4032-A4A4-F82110DDAB56}" type="presParOf" srcId="{21DB10F3-226F-41CC-BDB6-89CB38BF0D2A}" destId="{72B19BA7-323B-44D8-BE6A-4C8E5801449C}" srcOrd="6" destOrd="0" presId="urn:microsoft.com/office/officeart/2005/8/layout/target3"/>
    <dgm:cxn modelId="{87FFA229-A065-44F2-8BAD-66DE0680EE6D}" type="presParOf" srcId="{21DB10F3-226F-41CC-BDB6-89CB38BF0D2A}" destId="{2BF6DD7A-59C7-4138-812F-617421A88BDC}" srcOrd="7" destOrd="0" presId="urn:microsoft.com/office/officeart/2005/8/layout/target3"/>
    <dgm:cxn modelId="{499476A5-0248-4CDE-BDEF-E9D0B9FAD6AA}" type="presParOf" srcId="{21DB10F3-226F-41CC-BDB6-89CB38BF0D2A}" destId="{5CAA9136-4897-4FA1-98FA-7D2E85529145}" srcOrd="8" destOrd="0" presId="urn:microsoft.com/office/officeart/2005/8/layout/target3"/>
    <dgm:cxn modelId="{AC23D962-ED6D-4344-BCC6-0E98D2096DC1}" type="presParOf" srcId="{21DB10F3-226F-41CC-BDB6-89CB38BF0D2A}" destId="{39550945-875D-42D7-BE47-FBEEB3C9B6C1}" srcOrd="9" destOrd="0" presId="urn:microsoft.com/office/officeart/2005/8/layout/target3"/>
    <dgm:cxn modelId="{96B48770-20D9-4667-975C-359DE842A035}" type="presParOf" srcId="{21DB10F3-226F-41CC-BDB6-89CB38BF0D2A}" destId="{96DCD106-164F-4206-B367-3663762DF8A3}" srcOrd="10" destOrd="0" presId="urn:microsoft.com/office/officeart/2005/8/layout/target3"/>
    <dgm:cxn modelId="{AAB37FD6-2B89-445C-8308-C6BF58C84CBC}" type="presParOf" srcId="{21DB10F3-226F-41CC-BDB6-89CB38BF0D2A}" destId="{4CC0D274-C8E3-44DD-B536-15C1421F53B2}" srcOrd="11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55DFAB-B4CA-45F0-9F27-06F9C0CCDB1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8F657E7B-E038-41F4-887E-03BB0EED7F7F}" type="pres">
      <dgm:prSet presAssocID="{D455DFAB-B4CA-45F0-9F27-06F9C0CCDB1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176BDB4-FB2E-491E-8DEC-B0B4D3917B29}" type="presOf" srcId="{D455DFAB-B4CA-45F0-9F27-06F9C0CCDB1C}" destId="{8F657E7B-E038-41F4-887E-03BB0EED7F7F}" srcOrd="0" destOrd="0" presId="urn:microsoft.com/office/officeart/2005/8/layout/hList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63E6E-082C-4D5F-9465-92DF412DF56F}">
      <dsp:nvSpPr>
        <dsp:cNvPr id="0" name=""/>
        <dsp:cNvSpPr/>
      </dsp:nvSpPr>
      <dsp:spPr>
        <a:xfrm>
          <a:off x="815188" y="2999"/>
          <a:ext cx="2894913" cy="1447456"/>
        </a:xfrm>
        <a:prstGeom prst="roundRect">
          <a:avLst>
            <a:gd name="adj" fmla="val 10000"/>
          </a:avLst>
        </a:prstGeom>
        <a:solidFill>
          <a:schemeClr val="accent4">
            <a:lumMod val="85000"/>
            <a:lumOff val="1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/>
            <a:t>산업혁명의 시대</a:t>
          </a:r>
          <a:endParaRPr lang="ko-KR" altLang="en-US" sz="4000" kern="1200" dirty="0"/>
        </a:p>
      </dsp:txBody>
      <dsp:txXfrm>
        <a:off x="857583" y="45394"/>
        <a:ext cx="2810123" cy="1362666"/>
      </dsp:txXfrm>
    </dsp:sp>
    <dsp:sp modelId="{8D86B5BF-F404-43B7-A09D-4ADAC2236411}">
      <dsp:nvSpPr>
        <dsp:cNvPr id="0" name=""/>
        <dsp:cNvSpPr/>
      </dsp:nvSpPr>
      <dsp:spPr>
        <a:xfrm>
          <a:off x="1104679" y="1450456"/>
          <a:ext cx="289491" cy="1085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592"/>
              </a:lnTo>
              <a:lnTo>
                <a:pt x="289491" y="1085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71D64-A3BD-43F1-8837-705FAC52E58C}">
      <dsp:nvSpPr>
        <dsp:cNvPr id="0" name=""/>
        <dsp:cNvSpPr/>
      </dsp:nvSpPr>
      <dsp:spPr>
        <a:xfrm>
          <a:off x="1394171" y="1812320"/>
          <a:ext cx="2315930" cy="1447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marR="0" lvl="0" indent="0" algn="ctr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2800" kern="1200" dirty="0" smtClean="0">
              <a:latin typeface="-윤명조220" pitchFamily="18" charset="-127"/>
              <a:ea typeface="-윤명조220" pitchFamily="18" charset="-127"/>
            </a:rPr>
            <a:t>중심 덕목</a:t>
          </a:r>
          <a:endParaRPr lang="en-US" altLang="ko-KR" sz="2800" kern="1200" dirty="0" smtClean="0">
            <a:latin typeface="-윤명조220" pitchFamily="18" charset="-127"/>
            <a:ea typeface="-윤명조220" pitchFamily="18" charset="-127"/>
          </a:endParaRPr>
        </a:p>
        <a:p>
          <a:pPr marL="0" marR="0" lvl="0" indent="0" algn="ctr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2800" b="1" kern="1200" dirty="0" smtClean="0">
              <a:solidFill>
                <a:srgbClr val="FF0000"/>
              </a:solidFill>
              <a:latin typeface="-윤명조220" pitchFamily="18" charset="-127"/>
              <a:ea typeface="-윤명조220" pitchFamily="18" charset="-127"/>
            </a:rPr>
            <a:t>의무</a:t>
          </a:r>
          <a:r>
            <a:rPr lang="en-US" altLang="ko-KR" sz="2800" b="1" kern="1200" dirty="0" smtClean="0">
              <a:solidFill>
                <a:srgbClr val="FF0000"/>
              </a:solidFill>
              <a:latin typeface="-윤명조220" pitchFamily="18" charset="-127"/>
              <a:ea typeface="-윤명조220" pitchFamily="18" charset="-127"/>
            </a:rPr>
            <a:t>(duty)</a:t>
          </a:r>
          <a:endParaRPr lang="ko-KR" altLang="en-US" sz="2800" kern="1200" dirty="0">
            <a:latin typeface="-윤명조220" pitchFamily="18" charset="-127"/>
            <a:ea typeface="-윤명조220" pitchFamily="18" charset="-127"/>
          </a:endParaRPr>
        </a:p>
      </dsp:txBody>
      <dsp:txXfrm>
        <a:off x="1436566" y="1854715"/>
        <a:ext cx="2231140" cy="1362666"/>
      </dsp:txXfrm>
    </dsp:sp>
    <dsp:sp modelId="{BEADB0B9-897C-4D21-BF1E-E97594D2DAAB}">
      <dsp:nvSpPr>
        <dsp:cNvPr id="0" name=""/>
        <dsp:cNvSpPr/>
      </dsp:nvSpPr>
      <dsp:spPr>
        <a:xfrm>
          <a:off x="1104679" y="1450456"/>
          <a:ext cx="289491" cy="28949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4913"/>
              </a:lnTo>
              <a:lnTo>
                <a:pt x="289491" y="28949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BE2F86-00FC-4E6F-8D32-854540DB0B61}">
      <dsp:nvSpPr>
        <dsp:cNvPr id="0" name=""/>
        <dsp:cNvSpPr/>
      </dsp:nvSpPr>
      <dsp:spPr>
        <a:xfrm>
          <a:off x="1394171" y="3621641"/>
          <a:ext cx="2315930" cy="1447456"/>
        </a:xfrm>
        <a:prstGeom prst="roundRect">
          <a:avLst>
            <a:gd name="adj" fmla="val 10000"/>
          </a:avLst>
        </a:prstGeom>
        <a:solidFill>
          <a:schemeClr val="accent4">
            <a:lumMod val="85000"/>
            <a:lumOff val="1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b="1" kern="1200" baseline="0" dirty="0" smtClean="0">
              <a:solidFill>
                <a:schemeClr val="bg1"/>
              </a:solidFill>
              <a:latin typeface="-윤명조220" pitchFamily="18" charset="-127"/>
              <a:ea typeface="-윤명조220" pitchFamily="18" charset="-127"/>
            </a:rPr>
            <a:t>작업자</a:t>
          </a:r>
          <a:endParaRPr lang="en-US" altLang="ko-KR" sz="2500" b="1" kern="1200" baseline="0" dirty="0" smtClean="0">
            <a:solidFill>
              <a:schemeClr val="bg1"/>
            </a:solidFill>
            <a:latin typeface="-윤명조220" pitchFamily="18" charset="-127"/>
            <a:ea typeface="-윤명조220" pitchFamily="18" charset="-127"/>
          </a:endParaRPr>
        </a:p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500" b="1" kern="1200" baseline="0" dirty="0" smtClean="0">
              <a:solidFill>
                <a:schemeClr val="bg1"/>
              </a:solidFill>
              <a:latin typeface="-윤명조220" pitchFamily="18" charset="-127"/>
              <a:ea typeface="-윤명조220" pitchFamily="18" charset="-127"/>
            </a:rPr>
            <a:t>(Worker)</a:t>
          </a:r>
          <a:endParaRPr lang="ko-KR" altLang="en-US" sz="2500" kern="1200" baseline="0" dirty="0">
            <a:solidFill>
              <a:schemeClr val="bg1"/>
            </a:solidFill>
          </a:endParaRPr>
        </a:p>
      </dsp:txBody>
      <dsp:txXfrm>
        <a:off x="1436566" y="3664036"/>
        <a:ext cx="2231140" cy="1362666"/>
      </dsp:txXfrm>
    </dsp:sp>
    <dsp:sp modelId="{5A727C96-E10F-4FF0-AEE5-02DB8321B21B}">
      <dsp:nvSpPr>
        <dsp:cNvPr id="0" name=""/>
        <dsp:cNvSpPr/>
      </dsp:nvSpPr>
      <dsp:spPr>
        <a:xfrm>
          <a:off x="4433830" y="2999"/>
          <a:ext cx="2894913" cy="1447456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000" kern="1200" dirty="0" smtClean="0"/>
            <a:t>정보혁명의 시대</a:t>
          </a:r>
          <a:endParaRPr lang="ko-KR" altLang="en-US" sz="4000" kern="1200" dirty="0"/>
        </a:p>
      </dsp:txBody>
      <dsp:txXfrm>
        <a:off x="4476225" y="45394"/>
        <a:ext cx="2810123" cy="1362666"/>
      </dsp:txXfrm>
    </dsp:sp>
    <dsp:sp modelId="{53B41072-2D15-4CA5-AAA1-0C252826CF18}">
      <dsp:nvSpPr>
        <dsp:cNvPr id="0" name=""/>
        <dsp:cNvSpPr/>
      </dsp:nvSpPr>
      <dsp:spPr>
        <a:xfrm>
          <a:off x="4723321" y="1450456"/>
          <a:ext cx="289491" cy="1085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592"/>
              </a:lnTo>
              <a:lnTo>
                <a:pt x="289491" y="1085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E9150E-6442-41E9-9E4E-E99D765DB0DA}">
      <dsp:nvSpPr>
        <dsp:cNvPr id="0" name=""/>
        <dsp:cNvSpPr/>
      </dsp:nvSpPr>
      <dsp:spPr>
        <a:xfrm>
          <a:off x="5012812" y="1812320"/>
          <a:ext cx="2315930" cy="1447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-윤명조220" pitchFamily="18" charset="-127"/>
              <a:ea typeface="-윤명조220" pitchFamily="18" charset="-127"/>
            </a:rPr>
            <a:t>중심 덕목</a:t>
          </a:r>
          <a:endParaRPr lang="en-US" altLang="ko-KR" sz="2800" kern="1200" dirty="0" smtClean="0">
            <a:latin typeface="-윤명조220" pitchFamily="18" charset="-127"/>
            <a:ea typeface="-윤명조220" pitchFamily="18" charset="-127"/>
          </a:endParaRPr>
        </a:p>
        <a:p>
          <a:pPr lvl="0" algn="ctr" defTabSz="12446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>
              <a:solidFill>
                <a:srgbClr val="FF0000"/>
              </a:solidFill>
              <a:latin typeface="-윤명조220" pitchFamily="18" charset="-127"/>
              <a:ea typeface="-윤명조220" pitchFamily="18" charset="-127"/>
            </a:rPr>
            <a:t>재미</a:t>
          </a:r>
          <a:r>
            <a:rPr lang="en-US" altLang="ko-KR" sz="2800" b="1" kern="1200" dirty="0" smtClean="0">
              <a:solidFill>
                <a:srgbClr val="FF0000"/>
              </a:solidFill>
              <a:latin typeface="-윤명조220" pitchFamily="18" charset="-127"/>
              <a:ea typeface="-윤명조220" pitchFamily="18" charset="-127"/>
            </a:rPr>
            <a:t>(joy)</a:t>
          </a:r>
          <a:endParaRPr lang="ko-KR" altLang="en-US" sz="2800" kern="1200" dirty="0">
            <a:latin typeface="-윤명조220" pitchFamily="18" charset="-127"/>
            <a:ea typeface="-윤명조220" pitchFamily="18" charset="-127"/>
          </a:endParaRPr>
        </a:p>
      </dsp:txBody>
      <dsp:txXfrm>
        <a:off x="5055207" y="1854715"/>
        <a:ext cx="2231140" cy="1362666"/>
      </dsp:txXfrm>
    </dsp:sp>
    <dsp:sp modelId="{A224F26E-4DC9-4FDA-9C27-0E98F9D704C9}">
      <dsp:nvSpPr>
        <dsp:cNvPr id="0" name=""/>
        <dsp:cNvSpPr/>
      </dsp:nvSpPr>
      <dsp:spPr>
        <a:xfrm>
          <a:off x="4723321" y="1450456"/>
          <a:ext cx="289491" cy="28949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4913"/>
              </a:lnTo>
              <a:lnTo>
                <a:pt x="289491" y="28949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0AE462-7EC0-4466-B724-E4E57F147CD4}">
      <dsp:nvSpPr>
        <dsp:cNvPr id="0" name=""/>
        <dsp:cNvSpPr/>
      </dsp:nvSpPr>
      <dsp:spPr>
        <a:xfrm>
          <a:off x="5012812" y="3621641"/>
          <a:ext cx="2315930" cy="1447456"/>
        </a:xfrm>
        <a:prstGeom prst="roundRect">
          <a:avLst>
            <a:gd name="adj" fmla="val 10000"/>
          </a:avLst>
        </a:prstGeom>
        <a:solidFill>
          <a:schemeClr val="accent6">
            <a:lumMod val="7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b="1" kern="1200" baseline="0" dirty="0" smtClean="0">
              <a:solidFill>
                <a:schemeClr val="bg1"/>
              </a:solidFill>
              <a:latin typeface="-윤명조220" pitchFamily="18" charset="-127"/>
              <a:ea typeface="-윤명조220" pitchFamily="18" charset="-127"/>
            </a:rPr>
            <a:t>일을 즐기는 자</a:t>
          </a:r>
          <a:endParaRPr lang="en-US" altLang="ko-KR" sz="2500" b="1" kern="1200" baseline="0" dirty="0" smtClean="0">
            <a:solidFill>
              <a:schemeClr val="bg1"/>
            </a:solidFill>
            <a:latin typeface="-윤명조220" pitchFamily="18" charset="-127"/>
            <a:ea typeface="-윤명조220" pitchFamily="18" charset="-127"/>
          </a:endParaRPr>
        </a:p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500" b="1" kern="1200" baseline="0" dirty="0" smtClean="0">
              <a:solidFill>
                <a:schemeClr val="bg1"/>
              </a:solidFill>
              <a:latin typeface="-윤명조220" pitchFamily="18" charset="-127"/>
              <a:ea typeface="-윤명조220" pitchFamily="18" charset="-127"/>
            </a:rPr>
            <a:t>(Player)</a:t>
          </a:r>
          <a:endParaRPr lang="ko-KR" altLang="en-US" sz="2500" kern="1200" baseline="0" dirty="0">
            <a:solidFill>
              <a:schemeClr val="bg1"/>
            </a:solidFill>
          </a:endParaRPr>
        </a:p>
      </dsp:txBody>
      <dsp:txXfrm>
        <a:off x="5055207" y="3664036"/>
        <a:ext cx="2231140" cy="13626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811445-6940-45C2-A8EA-66A7C692849D}">
      <dsp:nvSpPr>
        <dsp:cNvPr id="0" name=""/>
        <dsp:cNvSpPr/>
      </dsp:nvSpPr>
      <dsp:spPr>
        <a:xfrm>
          <a:off x="0" y="251613"/>
          <a:ext cx="4457731" cy="4457731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2A855F-B974-465C-9422-A78D2FFDB820}">
      <dsp:nvSpPr>
        <dsp:cNvPr id="0" name=""/>
        <dsp:cNvSpPr/>
      </dsp:nvSpPr>
      <dsp:spPr>
        <a:xfrm>
          <a:off x="2228865" y="251613"/>
          <a:ext cx="5200686" cy="44577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내가 세상 끝 날까지 언제나 너희와 함께 있겠다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(</a:t>
          </a: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마태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28,20).</a:t>
          </a:r>
          <a:endParaRPr lang="ko-KR" altLang="en-US" sz="2500" kern="1200" dirty="0">
            <a:latin typeface="-윤명조220" pitchFamily="18" charset="-127"/>
            <a:ea typeface="-윤명조220" pitchFamily="18" charset="-127"/>
          </a:endParaRPr>
        </a:p>
      </dsp:txBody>
      <dsp:txXfrm>
        <a:off x="2228865" y="251613"/>
        <a:ext cx="5200686" cy="1337322"/>
      </dsp:txXfrm>
    </dsp:sp>
    <dsp:sp modelId="{568985AA-E198-4C14-8312-287DEDFA3F55}">
      <dsp:nvSpPr>
        <dsp:cNvPr id="0" name=""/>
        <dsp:cNvSpPr/>
      </dsp:nvSpPr>
      <dsp:spPr>
        <a:xfrm>
          <a:off x="780104" y="1588935"/>
          <a:ext cx="2897522" cy="2897522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1628512"/>
            <a:satOff val="5598"/>
            <a:lumOff val="-268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FA818C-037B-4ECF-AC44-9EEE5F41B05F}">
      <dsp:nvSpPr>
        <dsp:cNvPr id="0" name=""/>
        <dsp:cNvSpPr/>
      </dsp:nvSpPr>
      <dsp:spPr>
        <a:xfrm>
          <a:off x="2228865" y="1588935"/>
          <a:ext cx="5200686" cy="28975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628512"/>
              <a:satOff val="5598"/>
              <a:lumOff val="-26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내가 이 반석 위에 내 교회를 세울 터인즉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, </a:t>
          </a: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저승의 세력도 그것을 이기지 못할 것이다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(</a:t>
          </a: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마태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16,18).</a:t>
          </a:r>
          <a:endParaRPr lang="ko-KR" altLang="en-US" sz="2500" kern="1200" dirty="0">
            <a:latin typeface="-윤명조220" pitchFamily="18" charset="-127"/>
            <a:ea typeface="-윤명조220" pitchFamily="18" charset="-127"/>
          </a:endParaRPr>
        </a:p>
      </dsp:txBody>
      <dsp:txXfrm>
        <a:off x="2228865" y="1588935"/>
        <a:ext cx="5200686" cy="1337317"/>
      </dsp:txXfrm>
    </dsp:sp>
    <dsp:sp modelId="{2BF6DD7A-59C7-4138-812F-617421A88BDC}">
      <dsp:nvSpPr>
        <dsp:cNvPr id="0" name=""/>
        <dsp:cNvSpPr/>
      </dsp:nvSpPr>
      <dsp:spPr>
        <a:xfrm>
          <a:off x="1560206" y="2926253"/>
          <a:ext cx="1337318" cy="1337318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3257024"/>
            <a:satOff val="11196"/>
            <a:lumOff val="-53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A9136-4897-4FA1-98FA-7D2E85529145}">
      <dsp:nvSpPr>
        <dsp:cNvPr id="0" name=""/>
        <dsp:cNvSpPr/>
      </dsp:nvSpPr>
      <dsp:spPr>
        <a:xfrm>
          <a:off x="2228865" y="2926253"/>
          <a:ext cx="5200686" cy="13373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3257024"/>
              <a:satOff val="11196"/>
              <a:lumOff val="-53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너희는 세상에서 고난을 겪을 것이다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. </a:t>
          </a: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그러나 용기를 내어라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. </a:t>
          </a: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내가 세상을 이겼다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(</a:t>
          </a:r>
          <a:r>
            <a:rPr lang="ko-KR" altLang="en-US" sz="2500" kern="1200" dirty="0" smtClean="0">
              <a:latin typeface="-윤명조220" pitchFamily="18" charset="-127"/>
              <a:ea typeface="-윤명조220" pitchFamily="18" charset="-127"/>
            </a:rPr>
            <a:t>요한</a:t>
          </a:r>
          <a:r>
            <a:rPr lang="en-US" altLang="ko-KR" sz="2500" kern="1200" dirty="0" smtClean="0">
              <a:latin typeface="-윤명조220" pitchFamily="18" charset="-127"/>
              <a:ea typeface="-윤명조220" pitchFamily="18" charset="-127"/>
            </a:rPr>
            <a:t>16,33).</a:t>
          </a:r>
          <a:endParaRPr lang="ko-KR" altLang="en-US" sz="2500" kern="1200" dirty="0">
            <a:latin typeface="-윤명조220" pitchFamily="18" charset="-127"/>
            <a:ea typeface="-윤명조220" pitchFamily="18" charset="-127"/>
          </a:endParaRPr>
        </a:p>
      </dsp:txBody>
      <dsp:txXfrm>
        <a:off x="2228865" y="2926253"/>
        <a:ext cx="5200686" cy="13373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1F1A7-352A-4ACF-AA0B-88FAB18533AC}">
      <dsp:nvSpPr>
        <dsp:cNvPr id="0" name=""/>
        <dsp:cNvSpPr/>
      </dsp:nvSpPr>
      <dsp:spPr>
        <a:xfrm rot="16200000">
          <a:off x="-863432" y="864330"/>
          <a:ext cx="4063999" cy="2335338"/>
        </a:xfrm>
        <a:prstGeom prst="flowChartManualOperati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smtClean="0"/>
            <a:t>성경</a:t>
          </a: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smtClean="0"/>
            <a:t>가정사목</a:t>
          </a: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smtClean="0"/>
            <a:t>기도</a:t>
          </a:r>
          <a:endParaRPr lang="ko-KR" altLang="en-US" sz="2800" kern="1200" dirty="0"/>
        </a:p>
      </dsp:txBody>
      <dsp:txXfrm rot="5400000">
        <a:off x="898" y="812800"/>
        <a:ext cx="2335338" cy="2438399"/>
      </dsp:txXfrm>
    </dsp:sp>
    <dsp:sp modelId="{D1FCD891-0A49-42A8-B9FA-C2C0C7E261F4}">
      <dsp:nvSpPr>
        <dsp:cNvPr id="0" name=""/>
        <dsp:cNvSpPr/>
      </dsp:nvSpPr>
      <dsp:spPr>
        <a:xfrm rot="16200000">
          <a:off x="1647056" y="864330"/>
          <a:ext cx="4063999" cy="2335338"/>
        </a:xfrm>
        <a:prstGeom prst="flowChartManualOperation">
          <a:avLst/>
        </a:prstGeom>
        <a:solidFill>
          <a:schemeClr val="accent5">
            <a:lumMod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smtClean="0"/>
            <a:t>소공동체</a:t>
          </a: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smtClean="0"/>
            <a:t>봉사</a:t>
          </a: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smtClean="0"/>
            <a:t>선교</a:t>
          </a:r>
          <a:endParaRPr lang="ko-KR" altLang="en-US" sz="2800" kern="1200" dirty="0"/>
        </a:p>
      </dsp:txBody>
      <dsp:txXfrm rot="5400000">
        <a:off x="2511386" y="812800"/>
        <a:ext cx="2335338" cy="2438399"/>
      </dsp:txXfrm>
    </dsp:sp>
    <dsp:sp modelId="{85969672-4CF5-45BA-A8EB-DB9F6D1678DB}">
      <dsp:nvSpPr>
        <dsp:cNvPr id="0" name=""/>
        <dsp:cNvSpPr/>
      </dsp:nvSpPr>
      <dsp:spPr>
        <a:xfrm rot="16200000">
          <a:off x="4157546" y="864330"/>
          <a:ext cx="4063999" cy="2335338"/>
        </a:xfrm>
        <a:prstGeom prst="flowChartManualOperation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err="1" smtClean="0"/>
            <a:t>냉담자</a:t>
          </a:r>
          <a:r>
            <a:rPr lang="ko-KR" altLang="en-US" sz="2800" kern="1200" dirty="0" smtClean="0"/>
            <a:t>   권면</a:t>
          </a:r>
          <a:endParaRPr lang="ko-KR" altLang="en-US" sz="2800" kern="1200" dirty="0"/>
        </a:p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kern="1200" dirty="0" err="1" smtClean="0"/>
            <a:t>신자재</a:t>
          </a:r>
          <a:r>
            <a:rPr lang="ko-KR" altLang="en-US" sz="2800" kern="1200" dirty="0" smtClean="0"/>
            <a:t>   교육</a:t>
          </a:r>
          <a:endParaRPr lang="ko-KR" altLang="en-US" sz="2800" kern="1200" dirty="0"/>
        </a:p>
      </dsp:txBody>
      <dsp:txXfrm rot="5400000">
        <a:off x="5021876" y="812800"/>
        <a:ext cx="2335338" cy="24383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1F1A7-352A-4ACF-AA0B-88FAB18533AC}">
      <dsp:nvSpPr>
        <dsp:cNvPr id="0" name=""/>
        <dsp:cNvSpPr/>
      </dsp:nvSpPr>
      <dsp:spPr>
        <a:xfrm rot="16200000">
          <a:off x="-990516" y="992634"/>
          <a:ext cx="4063999" cy="2078730"/>
        </a:xfrm>
        <a:prstGeom prst="flowChartManualOperati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선교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깨어있음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환대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진취성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</dsp:txBody>
      <dsp:txXfrm rot="5400000">
        <a:off x="2118" y="812800"/>
        <a:ext cx="2078730" cy="2438399"/>
      </dsp:txXfrm>
    </dsp:sp>
    <dsp:sp modelId="{D1FCD891-0A49-42A8-B9FA-C2C0C7E261F4}">
      <dsp:nvSpPr>
        <dsp:cNvPr id="0" name=""/>
        <dsp:cNvSpPr/>
      </dsp:nvSpPr>
      <dsp:spPr>
        <a:xfrm rot="16200000">
          <a:off x="1244119" y="992634"/>
          <a:ext cx="4063999" cy="2078730"/>
        </a:xfrm>
        <a:prstGeom prst="flowChartManualOperation">
          <a:avLst/>
        </a:prstGeom>
        <a:solidFill>
          <a:schemeClr val="accent5">
            <a:lumMod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두려워하지 않음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합리적인 규칙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참된 권위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장기근무 사제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</dsp:txBody>
      <dsp:txXfrm rot="5400000">
        <a:off x="2236753" y="812800"/>
        <a:ext cx="2078730" cy="2438399"/>
      </dsp:txXfrm>
    </dsp:sp>
    <dsp:sp modelId="{8FE6F5DC-C39A-4B0D-BBE9-A2738FD1044B}">
      <dsp:nvSpPr>
        <dsp:cNvPr id="0" name=""/>
        <dsp:cNvSpPr/>
      </dsp:nvSpPr>
      <dsp:spPr>
        <a:xfrm rot="16200000">
          <a:off x="3478754" y="992634"/>
          <a:ext cx="4063999" cy="2078730"/>
        </a:xfrm>
        <a:prstGeom prst="flowChartManualOperation">
          <a:avLst/>
        </a:prstGeom>
        <a:solidFill>
          <a:schemeClr val="accent5">
            <a:lumMod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가톨릭적 유대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신자들의 삶에 다가감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다양한 공동체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</dsp:txBody>
      <dsp:txXfrm rot="5400000">
        <a:off x="4471388" y="812800"/>
        <a:ext cx="2078730" cy="2438399"/>
      </dsp:txXfrm>
    </dsp:sp>
    <dsp:sp modelId="{85969672-4CF5-45BA-A8EB-DB9F6D1678DB}">
      <dsp:nvSpPr>
        <dsp:cNvPr id="0" name=""/>
        <dsp:cNvSpPr/>
      </dsp:nvSpPr>
      <dsp:spPr>
        <a:xfrm rot="16200000">
          <a:off x="5713390" y="992634"/>
          <a:ext cx="4063999" cy="2078730"/>
        </a:xfrm>
        <a:prstGeom prst="flowChartManualOperation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평신도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영성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비전공유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질</a:t>
          </a:r>
          <a:r>
            <a:rPr lang="en-US" altLang="ko-KR" sz="1800" kern="1200" dirty="0" smtClean="0">
              <a:latin typeface="-윤명조220" pitchFamily="18" charset="-127"/>
              <a:ea typeface="-윤명조220" pitchFamily="18" charset="-127"/>
            </a:rPr>
            <a:t>(</a:t>
          </a:r>
          <a:r>
            <a:rPr lang="ko-KR" altLang="en-US" sz="1800" kern="1200" dirty="0" smtClean="0">
              <a:latin typeface="-윤명조220" pitchFamily="18" charset="-127"/>
              <a:ea typeface="-윤명조220" pitchFamily="18" charset="-127"/>
            </a:rPr>
            <a:t>質</a:t>
          </a:r>
          <a:r>
            <a:rPr lang="en-US" altLang="ko-KR" sz="1800" kern="1200" dirty="0" smtClean="0">
              <a:latin typeface="-윤명조220" pitchFamily="18" charset="-127"/>
              <a:ea typeface="-윤명조220" pitchFamily="18" charset="-127"/>
            </a:rPr>
            <a:t>)</a:t>
          </a:r>
          <a:endParaRPr lang="ko-KR" altLang="en-US" sz="1800" kern="1200" dirty="0">
            <a:latin typeface="-윤명조220" pitchFamily="18" charset="-127"/>
            <a:ea typeface="-윤명조220" pitchFamily="18" charset="-127"/>
          </a:endParaRPr>
        </a:p>
      </dsp:txBody>
      <dsp:txXfrm rot="5400000">
        <a:off x="6706024" y="812800"/>
        <a:ext cx="2078730" cy="243839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761" y="0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62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117" y="4722694"/>
            <a:ext cx="5408930" cy="447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3662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761" y="9443662"/>
            <a:ext cx="29298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244E2C4-24A6-4F11-B4A9-431E467E9DA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21210026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>
              <a:latin typeface="굴림" charset="-127"/>
              <a:ea typeface="굴림" charset="-127"/>
            </a:endParaRPr>
          </a:p>
        </p:txBody>
      </p:sp>
      <p:sp>
        <p:nvSpPr>
          <p:cNvPr id="6246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206865-53E3-4B4A-A0DB-6E89237A2D5A}" type="slidenum">
              <a:rPr lang="en-US" altLang="ko-KR" smtClean="0">
                <a:latin typeface="굴림" charset="-127"/>
                <a:ea typeface="굴림" charset="-127"/>
              </a:rPr>
              <a:pPr/>
              <a:t>1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언제부터 우리에게 이런 단어들이 익숙하게 되었는가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퓨전</a:t>
            </a:r>
            <a:r>
              <a:rPr lang="en-US" altLang="ko-KR" dirty="0" smtClean="0"/>
              <a:t>(</a:t>
            </a:r>
            <a:r>
              <a:rPr lang="ko-KR" altLang="en-US" dirty="0" smtClean="0"/>
              <a:t>김밥</a:t>
            </a:r>
            <a:r>
              <a:rPr lang="en-US" altLang="ko-KR" dirty="0" smtClean="0"/>
              <a:t>/</a:t>
            </a:r>
            <a:r>
              <a:rPr lang="ko-KR" altLang="en-US" dirty="0" smtClean="0"/>
              <a:t>누드김밥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유니섹스</a:t>
            </a:r>
            <a:r>
              <a:rPr lang="en-US" altLang="ko-KR" dirty="0" smtClean="0"/>
              <a:t>(</a:t>
            </a:r>
            <a:r>
              <a:rPr lang="ko-KR" altLang="en-US" dirty="0" smtClean="0"/>
              <a:t>남녀 구별 안됨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화장실</a:t>
            </a:r>
            <a:r>
              <a:rPr lang="en-US" altLang="ko-KR" dirty="0" smtClean="0"/>
              <a:t>/</a:t>
            </a:r>
            <a:r>
              <a:rPr lang="ko-KR" altLang="en-US" dirty="0" smtClean="0"/>
              <a:t>목욕탕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크로스 오버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프라시도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도밍고</a:t>
            </a:r>
            <a:r>
              <a:rPr lang="en-US" altLang="ko-KR" dirty="0" smtClean="0"/>
              <a:t>/</a:t>
            </a:r>
            <a:r>
              <a:rPr lang="ko-KR" altLang="en-US" dirty="0" smtClean="0"/>
              <a:t>존 </a:t>
            </a:r>
            <a:r>
              <a:rPr lang="ko-KR" altLang="en-US" dirty="0" err="1" smtClean="0"/>
              <a:t>덴버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퍼햅스러브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자연산</a:t>
            </a:r>
            <a:r>
              <a:rPr lang="en-US" altLang="ko-KR" dirty="0" smtClean="0"/>
              <a:t>,</a:t>
            </a:r>
            <a:r>
              <a:rPr lang="ko-KR" altLang="en-US" dirty="0" err="1" smtClean="0"/>
              <a:t>유기농</a:t>
            </a:r>
            <a:r>
              <a:rPr lang="en-US" altLang="ko-KR" dirty="0" smtClean="0"/>
              <a:t>,</a:t>
            </a:r>
            <a:r>
              <a:rPr lang="ko-KR" altLang="en-US" dirty="0" smtClean="0"/>
              <a:t>청국장</a:t>
            </a:r>
            <a:r>
              <a:rPr lang="en-US" altLang="ko-KR" dirty="0" smtClean="0"/>
              <a:t>, ..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44E2C4-24A6-4F11-B4A9-431E467E9DA6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</a:t>
            </a:r>
            <a:r>
              <a:rPr lang="ko-KR" altLang="en-US" dirty="0" smtClean="0"/>
              <a:t>종교환경의 변화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신중심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인간중심</a:t>
            </a:r>
            <a:r>
              <a:rPr lang="en-US" altLang="ko-KR" dirty="0" smtClean="0"/>
              <a:t>- </a:t>
            </a:r>
            <a:r>
              <a:rPr lang="ko-KR" altLang="en-US" dirty="0" smtClean="0"/>
              <a:t>자연중심</a:t>
            </a:r>
            <a:r>
              <a:rPr lang="en-US" altLang="ko-KR" dirty="0" smtClean="0"/>
              <a:t>(</a:t>
            </a:r>
            <a:r>
              <a:rPr lang="ko-KR" altLang="en-US" dirty="0" smtClean="0"/>
              <a:t>종교다원주의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보이지 않는 종교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탈세속화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파란불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영성과종교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계시종교</a:t>
            </a:r>
            <a:r>
              <a:rPr lang="en-US" altLang="ko-KR" dirty="0" smtClean="0"/>
              <a:t>&lt;</a:t>
            </a:r>
            <a:r>
              <a:rPr lang="ko-KR" altLang="en-US" dirty="0" smtClean="0"/>
              <a:t>자연종교</a:t>
            </a:r>
            <a:r>
              <a:rPr lang="en-US" altLang="ko-KR" dirty="0" smtClean="0"/>
              <a:t>(</a:t>
            </a:r>
            <a:r>
              <a:rPr lang="ko-KR" altLang="en-US" dirty="0" smtClean="0"/>
              <a:t>불교</a:t>
            </a:r>
            <a:r>
              <a:rPr lang="en-US" altLang="ko-KR" dirty="0" smtClean="0"/>
              <a:t>/</a:t>
            </a:r>
            <a:r>
              <a:rPr lang="ko-KR" altLang="en-US" dirty="0" smtClean="0"/>
              <a:t>힌두교</a:t>
            </a:r>
            <a:r>
              <a:rPr lang="en-US" altLang="ko-KR" dirty="0" smtClean="0"/>
              <a:t>/</a:t>
            </a:r>
            <a:r>
              <a:rPr lang="ko-KR" altLang="en-US" dirty="0" smtClean="0"/>
              <a:t>유사종교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공동체와 </a:t>
            </a:r>
            <a:r>
              <a:rPr lang="ko-KR" altLang="en-US" dirty="0" err="1" smtClean="0"/>
              <a:t>규범강조하는</a:t>
            </a:r>
            <a:r>
              <a:rPr lang="ko-KR" altLang="en-US" dirty="0" smtClean="0"/>
              <a:t> 전통종교</a:t>
            </a:r>
            <a:r>
              <a:rPr lang="en-US" altLang="ko-KR" dirty="0" smtClean="0"/>
              <a:t>&lt;</a:t>
            </a:r>
            <a:r>
              <a:rPr lang="ko-KR" altLang="en-US" dirty="0" smtClean="0"/>
              <a:t>보이지 않는 종교</a:t>
            </a:r>
            <a:endParaRPr lang="en-US" altLang="ko-KR" dirty="0" smtClean="0"/>
          </a:p>
          <a:p>
            <a:r>
              <a:rPr lang="ko-KR" altLang="en-US" dirty="0" smtClean="0"/>
              <a:t>노동자</a:t>
            </a:r>
            <a:r>
              <a:rPr lang="en-US" altLang="ko-KR" dirty="0" smtClean="0"/>
              <a:t>-</a:t>
            </a:r>
            <a:r>
              <a:rPr lang="ko-KR" altLang="en-US" dirty="0" smtClean="0"/>
              <a:t>작업자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즐기는자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동기부여와신바람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44E2C4-24A6-4F11-B4A9-431E467E9DA6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포스트 모던세대의 특징</a:t>
            </a:r>
            <a:endParaRPr lang="en-US" altLang="ko-KR" dirty="0" smtClean="0"/>
          </a:p>
          <a:p>
            <a:r>
              <a:rPr lang="ko-KR" altLang="en-US" dirty="0" smtClean="0"/>
              <a:t>현세지향</a:t>
            </a:r>
            <a:endParaRPr lang="en-US" altLang="ko-KR" dirty="0" smtClean="0"/>
          </a:p>
          <a:p>
            <a:r>
              <a:rPr lang="ko-KR" altLang="en-US" dirty="0" smtClean="0"/>
              <a:t>이성중심</a:t>
            </a:r>
            <a:r>
              <a:rPr lang="en-US" altLang="ko-KR" dirty="0" smtClean="0"/>
              <a:t>(</a:t>
            </a:r>
            <a:r>
              <a:rPr lang="ko-KR" altLang="en-US" dirty="0" smtClean="0"/>
              <a:t>과학</a:t>
            </a:r>
            <a:r>
              <a:rPr lang="en-US" altLang="ko-KR" dirty="0" smtClean="0"/>
              <a:t>-</a:t>
            </a:r>
            <a:r>
              <a:rPr lang="ko-KR" altLang="en-US" dirty="0" smtClean="0"/>
              <a:t>변화속도 도태</a:t>
            </a:r>
            <a:r>
              <a:rPr lang="en-US" altLang="ko-KR" dirty="0" smtClean="0"/>
              <a:t>,</a:t>
            </a:r>
            <a:r>
              <a:rPr lang="ko-KR" altLang="en-US" dirty="0" smtClean="0"/>
              <a:t>진보와 발전 </a:t>
            </a:r>
            <a:r>
              <a:rPr lang="en-US" altLang="ko-KR" dirty="0" smtClean="0"/>
              <a:t>–</a:t>
            </a:r>
            <a:r>
              <a:rPr lang="ko-KR" altLang="en-US" dirty="0" smtClean="0"/>
              <a:t>무기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/>
              <a:t>1,2</a:t>
            </a:r>
            <a:r>
              <a:rPr lang="ko-KR" altLang="en-US" dirty="0" smtClean="0"/>
              <a:t>차 세계대전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1</a:t>
            </a:r>
            <a:r>
              <a:rPr lang="ko-KR" altLang="en-US" dirty="0" err="1" smtClean="0"/>
              <a:t>줌마레라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내가 행복 가족이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en-US" altLang="ko-KR" dirty="0" smtClean="0"/>
              <a:t>, 2</a:t>
            </a:r>
            <a:r>
              <a:rPr lang="ko-KR" altLang="en-US" dirty="0" err="1" smtClean="0"/>
              <a:t>웰빙</a:t>
            </a:r>
            <a:r>
              <a:rPr lang="en-US" altLang="ko-KR" dirty="0" smtClean="0"/>
              <a:t>(</a:t>
            </a:r>
            <a:r>
              <a:rPr lang="ko-KR" altLang="en-US" dirty="0" smtClean="0"/>
              <a:t>빨리 </a:t>
            </a:r>
            <a:r>
              <a:rPr lang="ko-KR" altLang="en-US" dirty="0" err="1" smtClean="0"/>
              <a:t>천국갔으면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지옥불</a:t>
            </a:r>
            <a:r>
              <a:rPr lang="en-US" altLang="ko-KR" dirty="0" smtClean="0"/>
              <a:t>,</a:t>
            </a:r>
            <a:r>
              <a:rPr lang="ko-KR" altLang="en-US" dirty="0" smtClean="0"/>
              <a:t>성형</a:t>
            </a:r>
            <a:r>
              <a:rPr lang="en-US" altLang="ko-KR" dirty="0" smtClean="0"/>
              <a:t>),3</a:t>
            </a:r>
            <a:r>
              <a:rPr lang="ko-KR" altLang="en-US" dirty="0" smtClean="0"/>
              <a:t>규범</a:t>
            </a:r>
            <a:r>
              <a:rPr lang="en-US" altLang="ko-KR" dirty="0" smtClean="0"/>
              <a:t>(</a:t>
            </a:r>
            <a:r>
              <a:rPr lang="ko-KR" altLang="en-US" dirty="0" smtClean="0"/>
              <a:t>상대주의</a:t>
            </a:r>
            <a:r>
              <a:rPr lang="en-US" altLang="ko-KR" dirty="0" smtClean="0"/>
              <a:t>-</a:t>
            </a:r>
            <a:r>
              <a:rPr lang="ko-KR" altLang="en-US" dirty="0" smtClean="0"/>
              <a:t>선악기준</a:t>
            </a:r>
            <a:r>
              <a:rPr lang="en-US" altLang="ko-KR" dirty="0" smtClean="0"/>
              <a:t>) </a:t>
            </a:r>
            <a:r>
              <a:rPr lang="ko-KR" altLang="en-US" dirty="0" smtClean="0"/>
              <a:t>개미</a:t>
            </a:r>
            <a:r>
              <a:rPr lang="en-US" altLang="ko-KR" dirty="0" smtClean="0"/>
              <a:t>/</a:t>
            </a:r>
            <a:r>
              <a:rPr lang="ko-KR" altLang="en-US" dirty="0" smtClean="0"/>
              <a:t>배짱이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개인주의 </a:t>
            </a:r>
            <a:r>
              <a:rPr lang="en-US" altLang="ko-KR" dirty="0" smtClean="0"/>
              <a:t>(</a:t>
            </a:r>
            <a:r>
              <a:rPr lang="ko-KR" altLang="en-US" dirty="0" smtClean="0"/>
              <a:t>모임이 </a:t>
            </a:r>
            <a:r>
              <a:rPr lang="ko-KR" altLang="en-US" dirty="0" err="1" smtClean="0"/>
              <a:t>안된다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개인이 즐거워야 나온다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44E2C4-24A6-4F11-B4A9-431E467E9DA6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225AF-472B-440A-A1A3-CB6A37DD942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762F6-FBD8-4CC6-8A99-849CF59687E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24CA3-CCDE-40AC-ABEC-1E476006167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654C8-EBBE-419A-AE1A-481CDED74E9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96726-2087-4D10-B1CF-128D56C945C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3E10FF-E900-4CD0-BF41-792C06F9331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3623B-727C-476B-AE14-11632C8F048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7EE9D-8160-404A-98F0-DD90D9DD4A9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33C65-F3AA-4091-9586-2EAB0F7F932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FA97F-BB3E-4BDB-9310-FF50CE0364B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57523-74E5-47E9-A959-B40509E3B2F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269A2-E4E8-48F7-BE9E-1D0A580BADE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3FC18-CAA8-4443-A84A-52E729C7593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0385D-B2DD-4BF8-8D93-1FA34C87139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C4A497A-D073-4F8E-AA1A-5EB6FC8EDE1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0" y="3357562"/>
            <a:ext cx="9140825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altLang="ko-KR" sz="4200" b="1" dirty="0">
              <a:latin typeface="-윤명조220" pitchFamily="18" charset="-127"/>
              <a:ea typeface="-윤명조220" pitchFamily="18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6000" b="1" dirty="0">
                <a:latin typeface="-윤명조220" pitchFamily="18" charset="-127"/>
                <a:ea typeface="-윤명조220" pitchFamily="18" charset="-127"/>
              </a:rPr>
              <a:t>본당 </a:t>
            </a:r>
            <a:r>
              <a:rPr lang="ko-KR" altLang="en-US" sz="6000" b="1" dirty="0" smtClean="0">
                <a:latin typeface="-윤명조220" pitchFamily="18" charset="-127"/>
                <a:ea typeface="-윤명조220" pitchFamily="18" charset="-127"/>
              </a:rPr>
              <a:t>봉사자</a:t>
            </a:r>
            <a:r>
              <a:rPr lang="ko-KR" altLang="en-US" sz="6000" b="1" dirty="0" smtClean="0">
                <a:solidFill>
                  <a:srgbClr val="000000"/>
                </a:solidFill>
                <a:latin typeface="-윤명조220" pitchFamily="18" charset="-127"/>
                <a:ea typeface="-윤명조220" pitchFamily="18" charset="-127"/>
              </a:rPr>
              <a:t> </a:t>
            </a:r>
            <a:r>
              <a:rPr lang="ko-KR" altLang="en-US" sz="6000" b="1" dirty="0" smtClean="0">
                <a:latin typeface="-윤명조220" pitchFamily="18" charset="-127"/>
                <a:ea typeface="-윤명조220" pitchFamily="18" charset="-127"/>
              </a:rPr>
              <a:t>사목비전 특강</a:t>
            </a:r>
            <a:endParaRPr lang="en-US" altLang="ko-KR" sz="6000" b="1" dirty="0" smtClean="0">
              <a:latin typeface="-윤명조220" pitchFamily="18" charset="-127"/>
              <a:ea typeface="-윤명조220" pitchFamily="18" charset="-127"/>
            </a:endParaRPr>
          </a:p>
          <a:p>
            <a:pPr algn="ctr"/>
            <a:r>
              <a:rPr lang="en-US" altLang="ko-KR" sz="3000" b="1" dirty="0" smtClean="0">
                <a:latin typeface="-윤명조220" pitchFamily="18" charset="-127"/>
                <a:ea typeface="-윤명조220" pitchFamily="18" charset="-127"/>
              </a:rPr>
              <a:t>-</a:t>
            </a:r>
            <a:r>
              <a:rPr lang="ko-KR" altLang="en-US" sz="3000" b="1" dirty="0" smtClean="0">
                <a:latin typeface="-윤명조220" pitchFamily="18" charset="-127"/>
                <a:ea typeface="-윤명조220" pitchFamily="18" charset="-127"/>
              </a:rPr>
              <a:t>와글와글 본당 만들기를 위한 </a:t>
            </a:r>
            <a:r>
              <a:rPr lang="ko-KR" altLang="en-US" sz="3000" b="1" dirty="0" err="1" smtClean="0">
                <a:latin typeface="-윤명조220" pitchFamily="18" charset="-127"/>
                <a:ea typeface="-윤명조220" pitchFamily="18" charset="-127"/>
              </a:rPr>
              <a:t>전신자</a:t>
            </a:r>
            <a:r>
              <a:rPr lang="ko-KR" altLang="en-US" sz="3000" b="1" dirty="0" smtClean="0">
                <a:latin typeface="-윤명조220" pitchFamily="18" charset="-127"/>
                <a:ea typeface="-윤명조220" pitchFamily="18" charset="-127"/>
              </a:rPr>
              <a:t> 은사계발 방안</a:t>
            </a:r>
            <a:endParaRPr lang="en-US" altLang="ko-KR" sz="3000" b="1" dirty="0">
              <a:latin typeface="-윤명조220" pitchFamily="18" charset="-127"/>
              <a:ea typeface="-윤명조220" pitchFamily="18" charset="-127"/>
            </a:endParaRPr>
          </a:p>
          <a:p>
            <a:pPr algn="ctr"/>
            <a:endParaRPr lang="en-US" altLang="ko-KR" sz="1500" b="1" dirty="0">
              <a:latin typeface="-윤명조220" pitchFamily="18" charset="-127"/>
              <a:ea typeface="-윤명조220" pitchFamily="18" charset="-127"/>
            </a:endParaRPr>
          </a:p>
          <a:p>
            <a:pPr algn="ctr"/>
            <a:endParaRPr lang="en-US" altLang="ko-KR" sz="1500" b="1" dirty="0">
              <a:latin typeface="-윤명조220" pitchFamily="18" charset="-127"/>
              <a:ea typeface="-윤명조220" pitchFamily="18" charset="-127"/>
            </a:endParaRPr>
          </a:p>
          <a:p>
            <a:pPr algn="ctr"/>
            <a:r>
              <a:rPr lang="ko-KR" altLang="en-US" sz="2000" b="1" dirty="0">
                <a:latin typeface="-윤명조220" pitchFamily="18" charset="-127"/>
                <a:ea typeface="-윤명조220" pitchFamily="18" charset="-127"/>
              </a:rPr>
              <a:t>   </a:t>
            </a:r>
            <a:endParaRPr lang="en-US" altLang="ko-KR" sz="2000" b="1" dirty="0">
              <a:latin typeface="-윤명조220" pitchFamily="18" charset="-127"/>
              <a:ea typeface="-윤명조220" pitchFamily="18" charset="-127"/>
            </a:endParaRPr>
          </a:p>
        </p:txBody>
      </p:sp>
      <p:sp>
        <p:nvSpPr>
          <p:cNvPr id="3076" name="슬라이드 번호 개체 틀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9209F2C-42CD-4036-A787-F3614BBF88DD}" type="slidenum">
              <a:rPr lang="en-US" altLang="ko-KR" smtClean="0">
                <a:latin typeface="굴림" charset="-127"/>
                <a:ea typeface="굴림" charset="-127"/>
              </a:rPr>
              <a:pPr/>
              <a:t>1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  <p:pic>
        <p:nvPicPr>
          <p:cNvPr id="3078" name="Picture 7" descr="C:\Documents and Settings\OWNER\바탕 화면\EP1234-표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428604"/>
            <a:ext cx="2357437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직사각형 13"/>
          <p:cNvSpPr>
            <a:spLocks noChangeArrowheads="1"/>
          </p:cNvSpPr>
          <p:nvPr/>
        </p:nvSpPr>
        <p:spPr bwMode="auto">
          <a:xfrm>
            <a:off x="0" y="1928813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altLang="ko-KR" sz="4000" b="1" dirty="0" smtClean="0">
              <a:latin typeface="-윤명조220" pitchFamily="18" charset="-127"/>
              <a:ea typeface="-윤명조220" pitchFamily="18" charset="-127"/>
            </a:endParaRPr>
          </a:p>
          <a:p>
            <a:pPr algn="ctr"/>
            <a:r>
              <a:rPr lang="en-US" altLang="ko-KR" sz="4000" b="1" dirty="0" smtClean="0">
                <a:latin typeface="-윤명조220" pitchFamily="18" charset="-127"/>
                <a:ea typeface="-윤명조220" pitchFamily="18" charset="-127"/>
              </a:rPr>
              <a:t>1. </a:t>
            </a:r>
            <a:r>
              <a:rPr lang="ko-KR" altLang="en-US" sz="4000" b="1" dirty="0" smtClean="0">
                <a:latin typeface="-윤명조220" pitchFamily="18" charset="-127"/>
                <a:ea typeface="-윤명조220" pitchFamily="18" charset="-127"/>
              </a:rPr>
              <a:t>사목현장에 </a:t>
            </a:r>
            <a:r>
              <a:rPr lang="ko-KR" altLang="en-US" sz="4000" b="1" dirty="0">
                <a:latin typeface="-윤명조220" pitchFamily="18" charset="-127"/>
                <a:ea typeface="-윤명조220" pitchFamily="18" charset="-127"/>
              </a:rPr>
              <a:t>켜진 </a:t>
            </a:r>
            <a:r>
              <a:rPr lang="ko-KR" altLang="en-US" sz="4000" b="1" dirty="0">
                <a:solidFill>
                  <a:srgbClr val="C00000"/>
                </a:solidFill>
                <a:latin typeface="-윤명조220" pitchFamily="18" charset="-127"/>
                <a:ea typeface="-윤명조220" pitchFamily="18" charset="-127"/>
              </a:rPr>
              <a:t>적</a:t>
            </a:r>
            <a:r>
              <a:rPr lang="ko-KR" altLang="en-US" sz="4000" b="1" dirty="0">
                <a:latin typeface="-윤명조220" pitchFamily="18" charset="-127"/>
                <a:ea typeface="-윤명조220" pitchFamily="18" charset="-127"/>
              </a:rPr>
              <a:t>신호</a:t>
            </a:r>
            <a:endParaRPr lang="ko-KR" altLang="en-US" sz="4000" b="1" dirty="0"/>
          </a:p>
        </p:txBody>
      </p:sp>
      <p:sp>
        <p:nvSpPr>
          <p:cNvPr id="4099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FEC36E-4850-4CAF-874E-7B0982136A5B}" type="slidenum">
              <a:rPr lang="en-US" altLang="ko-KR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  <p:grpSp>
        <p:nvGrpSpPr>
          <p:cNvPr id="2" name="그룹 11"/>
          <p:cNvGrpSpPr>
            <a:grpSpLocks/>
          </p:cNvGrpSpPr>
          <p:nvPr/>
        </p:nvGrpSpPr>
        <p:grpSpPr bwMode="auto">
          <a:xfrm>
            <a:off x="747713" y="2000250"/>
            <a:ext cx="7681912" cy="1428750"/>
            <a:chOff x="747399" y="2000252"/>
            <a:chExt cx="7682253" cy="1428748"/>
          </a:xfrm>
        </p:grpSpPr>
        <p:sp>
          <p:nvSpPr>
            <p:cNvPr id="4102" name="직사각형 8"/>
            <p:cNvSpPr>
              <a:spLocks noChangeArrowheads="1"/>
            </p:cNvSpPr>
            <p:nvPr/>
          </p:nvSpPr>
          <p:spPr bwMode="auto">
            <a:xfrm>
              <a:off x="1643042" y="3264094"/>
              <a:ext cx="6786610" cy="164906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4103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7399" y="2000252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</p:spPr>
        <p:txBody>
          <a:bodyPr/>
          <a:lstStyle/>
          <a:p>
            <a:pPr algn="l" eaLnBrk="1" hangingPunct="1"/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2012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년 말 교세 통계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인구대비 신자비율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" name="그룹 8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20" name="직사각형 5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1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직사각형 16"/>
          <p:cNvSpPr/>
          <p:nvPr/>
        </p:nvSpPr>
        <p:spPr bwMode="auto">
          <a:xfrm>
            <a:off x="7286644" y="5851770"/>
            <a:ext cx="571504" cy="28575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700" b="1" i="0" u="none" strike="noStrike" cap="none" spc="-150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돋움체" pitchFamily="49" charset="-127"/>
                <a:ea typeface="돋움체" pitchFamily="49" charset="-127"/>
              </a:rPr>
              <a:t>2012</a:t>
            </a:r>
            <a:endParaRPr kumimoji="1" lang="ko-KR" altLang="en-US" sz="1700" b="1" i="0" u="none" strike="noStrike" cap="none" spc="-150" normalizeH="0" baseline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돋움체" pitchFamily="49" charset="-127"/>
              <a:ea typeface="돋움체" pitchFamily="49" charset="-127"/>
            </a:endParaRPr>
          </a:p>
        </p:txBody>
      </p:sp>
      <p:pic>
        <p:nvPicPr>
          <p:cNvPr id="16" name="Picture 2" descr="C:\Documents and Settings\OWNER\바탕 화면\1234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74569" y="2571744"/>
            <a:ext cx="8596315" cy="39652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grpSp>
        <p:nvGrpSpPr>
          <p:cNvPr id="18" name="그룹 10"/>
          <p:cNvGrpSpPr>
            <a:grpSpLocks/>
          </p:cNvGrpSpPr>
          <p:nvPr/>
        </p:nvGrpSpPr>
        <p:grpSpPr bwMode="auto">
          <a:xfrm rot="10800000">
            <a:off x="6357950" y="1577537"/>
            <a:ext cx="2875472" cy="1351397"/>
            <a:chOff x="6000758" y="2928934"/>
            <a:chExt cx="2143139" cy="1071572"/>
          </a:xfrm>
        </p:grpSpPr>
        <p:grpSp>
          <p:nvGrpSpPr>
            <p:cNvPr id="19" name="그룹 14"/>
            <p:cNvGrpSpPr>
              <a:grpSpLocks/>
            </p:cNvGrpSpPr>
            <p:nvPr/>
          </p:nvGrpSpPr>
          <p:grpSpPr bwMode="auto">
            <a:xfrm>
              <a:off x="6000758" y="3071810"/>
              <a:ext cx="2143139" cy="928696"/>
              <a:chOff x="6000758" y="3071810"/>
              <a:chExt cx="2143139" cy="928696"/>
            </a:xfrm>
          </p:grpSpPr>
          <p:sp>
            <p:nvSpPr>
              <p:cNvPr id="23" name="모서리가 둥근 직사각형 22"/>
              <p:cNvSpPr/>
              <p:nvPr/>
            </p:nvSpPr>
            <p:spPr>
              <a:xfrm>
                <a:off x="6276986" y="3071810"/>
                <a:ext cx="1590685" cy="928696"/>
              </a:xfrm>
              <a:prstGeom prst="roundRect">
                <a:avLst>
                  <a:gd name="adj" fmla="val 5450"/>
                </a:avLst>
              </a:prstGeom>
              <a:solidFill>
                <a:srgbClr val="6B4117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4" name="TextBox 13"/>
              <p:cNvSpPr txBox="1">
                <a:spLocks noChangeArrowheads="1"/>
              </p:cNvSpPr>
              <p:nvPr/>
            </p:nvSpPr>
            <p:spPr bwMode="auto">
              <a:xfrm rot="10800000">
                <a:off x="6000758" y="3143245"/>
                <a:ext cx="2143139" cy="8297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kumimoji="0" lang="en-US" altLang="ko-KR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2012</a:t>
                </a:r>
                <a:r>
                  <a:rPr kumimoji="0" lang="ko-KR" altLang="en-US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년 </a:t>
                </a:r>
                <a:r>
                  <a:rPr kumimoji="0" lang="ko-KR" altLang="en-US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현재</a:t>
                </a:r>
                <a:endParaRPr kumimoji="0"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/>
                <a:r>
                  <a:rPr kumimoji="0" lang="en-US" altLang="ko-KR" sz="3000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10.3%</a:t>
                </a:r>
              </a:p>
              <a:p>
                <a:pPr algn="ctr"/>
                <a:r>
                  <a:rPr kumimoji="0" lang="en-US" altLang="ko-KR" sz="1400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(51,881,255/5,361,369)</a:t>
                </a:r>
                <a:endParaRPr kumimoji="0" lang="ko-KR" altLang="en-US" sz="14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22" name="이등변 삼각형 21"/>
            <p:cNvSpPr/>
            <p:nvPr/>
          </p:nvSpPr>
          <p:spPr>
            <a:xfrm>
              <a:off x="6929453" y="2928934"/>
              <a:ext cx="214315" cy="142876"/>
            </a:xfrm>
            <a:prstGeom prst="triangle">
              <a:avLst/>
            </a:prstGeom>
            <a:solidFill>
              <a:srgbClr val="6B41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2012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년 말 교세 통계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연령대별 신자비율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  <p:grpSp>
        <p:nvGrpSpPr>
          <p:cNvPr id="15" name="그룹 8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6" name="직사각형 5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" name="Picture 3" descr="C:\Documents and Settings\OWNER\바탕 화면\주민등록인구와 천주교 신자의 연령대별 비율 추이２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2401" y="1762140"/>
            <a:ext cx="8222190" cy="452438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12700"/>
        </p:spPr>
      </p:pic>
      <p:grpSp>
        <p:nvGrpSpPr>
          <p:cNvPr id="19" name="그룹 18"/>
          <p:cNvGrpSpPr>
            <a:grpSpLocks/>
          </p:cNvGrpSpPr>
          <p:nvPr/>
        </p:nvGrpSpPr>
        <p:grpSpPr bwMode="auto">
          <a:xfrm rot="10800000">
            <a:off x="6572265" y="2934859"/>
            <a:ext cx="2875472" cy="1351397"/>
            <a:chOff x="6000760" y="2928934"/>
            <a:chExt cx="2143140" cy="1071572"/>
          </a:xfrm>
        </p:grpSpPr>
        <p:grpSp>
          <p:nvGrpSpPr>
            <p:cNvPr id="20" name="그룹 14"/>
            <p:cNvGrpSpPr>
              <a:grpSpLocks/>
            </p:cNvGrpSpPr>
            <p:nvPr/>
          </p:nvGrpSpPr>
          <p:grpSpPr bwMode="auto">
            <a:xfrm>
              <a:off x="6000760" y="3071810"/>
              <a:ext cx="2143140" cy="928696"/>
              <a:chOff x="6000760" y="3071810"/>
              <a:chExt cx="2143140" cy="928696"/>
            </a:xfrm>
          </p:grpSpPr>
          <p:sp>
            <p:nvSpPr>
              <p:cNvPr id="22" name="모서리가 둥근 직사각형 21"/>
              <p:cNvSpPr/>
              <p:nvPr/>
            </p:nvSpPr>
            <p:spPr>
              <a:xfrm>
                <a:off x="6276987" y="3071810"/>
                <a:ext cx="1590686" cy="928696"/>
              </a:xfrm>
              <a:prstGeom prst="roundRect">
                <a:avLst>
                  <a:gd name="adj" fmla="val 5450"/>
                </a:avLst>
              </a:prstGeom>
              <a:solidFill>
                <a:srgbClr val="6B4117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3" name="TextBox 22"/>
              <p:cNvSpPr txBox="1">
                <a:spLocks noChangeArrowheads="1"/>
              </p:cNvSpPr>
              <p:nvPr/>
            </p:nvSpPr>
            <p:spPr bwMode="auto">
              <a:xfrm rot="10800000">
                <a:off x="6000760" y="3143246"/>
                <a:ext cx="2143140" cy="7809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kumimoji="0" lang="en-US" altLang="ko-KR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2012</a:t>
                </a:r>
                <a:r>
                  <a:rPr kumimoji="0" lang="ko-KR" altLang="en-US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년 </a:t>
                </a:r>
                <a:r>
                  <a:rPr kumimoji="0" lang="ko-KR" altLang="en-US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현재</a:t>
                </a:r>
                <a:endParaRPr kumimoji="0" lang="en-US" altLang="ko-KR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/>
                <a:r>
                  <a:rPr kumimoji="0" lang="ko-KR" altLang="en-US" sz="2000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고령자증가</a:t>
                </a:r>
                <a:endParaRPr kumimoji="0" lang="en-US" altLang="ko-KR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/>
                <a:r>
                  <a:rPr kumimoji="0" lang="ko-KR" altLang="en-US" sz="2000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유소년 감소</a:t>
                </a:r>
                <a:endParaRPr kumimoji="0" lang="ko-KR" altLang="en-US" sz="20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21" name="이등변 삼각형 20"/>
            <p:cNvSpPr/>
            <p:nvPr/>
          </p:nvSpPr>
          <p:spPr>
            <a:xfrm>
              <a:off x="6929453" y="2928934"/>
              <a:ext cx="214315" cy="142876"/>
            </a:xfrm>
            <a:prstGeom prst="triangle">
              <a:avLst/>
            </a:prstGeom>
            <a:solidFill>
              <a:srgbClr val="6B41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2012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년 말 교세 통계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주일미사 참석률 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8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5" name="직사각형 5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1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내용 개체 틀 2"/>
          <p:cNvSpPr txBox="1">
            <a:spLocks/>
          </p:cNvSpPr>
          <p:nvPr/>
        </p:nvSpPr>
        <p:spPr bwMode="auto">
          <a:xfrm>
            <a:off x="720751" y="1800000"/>
            <a:ext cx="75660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주일미사 참석률</a:t>
            </a: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: </a:t>
            </a: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	2010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년 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27.2%(5,205,589/1,418,162)</a:t>
            </a: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	2011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년 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23.2%(5,309,964/1,231,140) </a:t>
            </a: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	2012</a:t>
            </a:r>
            <a:r>
              <a:rPr kumimoji="1" lang="ko-KR" altLang="en-US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</a:rPr>
              <a:t>년 </a:t>
            </a:r>
            <a:r>
              <a:rPr kumimoji="1" lang="en-US" altLang="ko-KR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</a:rPr>
              <a:t>22.7%(5,361,369/1,219,307)</a:t>
            </a: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altLang="ko-KR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</a:rPr>
              <a:t>				*</a:t>
            </a:r>
            <a:r>
              <a:rPr lang="ko-KR" altLang="en-US" kern="0" dirty="0" smtClean="0">
                <a:latin typeface="나눔명조" pitchFamily="18" charset="-127"/>
                <a:ea typeface="나눔명조" pitchFamily="18" charset="-127"/>
              </a:rPr>
              <a:t>대상자</a:t>
            </a:r>
            <a:r>
              <a:rPr lang="en-US" altLang="ko-KR" kern="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kern="0" dirty="0" err="1" smtClean="0">
                <a:latin typeface="나눔명조" pitchFamily="18" charset="-127"/>
                <a:ea typeface="나눔명조" pitchFamily="18" charset="-127"/>
              </a:rPr>
              <a:t>전신자</a:t>
            </a:r>
            <a:r>
              <a:rPr lang="en-US" altLang="ko-KR" kern="0" dirty="0" smtClean="0">
                <a:latin typeface="나눔명조" pitchFamily="18" charset="-127"/>
                <a:ea typeface="나눔명조" pitchFamily="18" charset="-127"/>
              </a:rPr>
              <a:t>)/</a:t>
            </a:r>
            <a:r>
              <a:rPr lang="ko-KR" altLang="en-US" kern="0" dirty="0" smtClean="0">
                <a:latin typeface="나눔명조" pitchFamily="18" charset="-127"/>
                <a:ea typeface="나눔명조" pitchFamily="18" charset="-127"/>
              </a:rPr>
              <a:t>주일미사</a:t>
            </a:r>
            <a:endParaRPr kumimoji="1" lang="en-US" altLang="ko-KR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24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kern="0" dirty="0" smtClean="0">
                <a:latin typeface="나눔고딕" pitchFamily="50" charset="-127"/>
                <a:ea typeface="나눔고딕" pitchFamily="50" charset="-127"/>
              </a:rPr>
              <a:t>참고로 </a:t>
            </a:r>
            <a:r>
              <a:rPr lang="ko-KR" altLang="en-US" sz="2600" b="1" kern="0" dirty="0" err="1" smtClean="0">
                <a:latin typeface="나눔고딕" pitchFamily="50" charset="-127"/>
                <a:ea typeface="나눔고딕" pitchFamily="50" charset="-127"/>
              </a:rPr>
              <a:t>냉담율</a:t>
            </a:r>
            <a:r>
              <a:rPr lang="en-US" altLang="ko-KR" sz="2600" b="1" kern="0" dirty="0" smtClean="0">
                <a:latin typeface="나눔고딕" pitchFamily="50" charset="-127"/>
                <a:ea typeface="나눔고딕" pitchFamily="50" charset="-127"/>
              </a:rPr>
              <a:t>: </a:t>
            </a: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약 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30% </a:t>
            </a:r>
            <a:r>
              <a:rPr lang="ko-KR" altLang="en-US" sz="2400" kern="0" dirty="0" err="1" smtClean="0">
                <a:latin typeface="나눔명조" pitchFamily="18" charset="-127"/>
                <a:ea typeface="나눔명조" pitchFamily="18" charset="-127"/>
              </a:rPr>
              <a:t>중반대</a:t>
            </a:r>
            <a:endParaRPr lang="en-US" altLang="ko-KR" sz="24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1" lang="en-US" altLang="ko-KR" sz="24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    </a:t>
            </a:r>
            <a:endParaRPr kumimoji="1" lang="ko-KR" altLang="en-US" sz="2600" i="0" u="none" strike="noStrike" kern="0" cap="none" spc="-15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냉담교우 원인 분석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500034" y="1571612"/>
          <a:ext cx="6448441" cy="506920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700917"/>
                <a:gridCol w="1542019"/>
                <a:gridCol w="1261651"/>
                <a:gridCol w="1111909"/>
                <a:gridCol w="806055"/>
                <a:gridCol w="1025890"/>
              </a:tblGrid>
              <a:tr h="431693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구분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이유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1996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한강본당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1997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신앙생활연구소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2005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대전교구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2007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itchFamily="18" charset="-127"/>
                          <a:ea typeface="나눔명조" pitchFamily="18" charset="-127"/>
                        </a:rPr>
                        <a:t>가톨릭신문사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</a:tr>
              <a:tr h="487677">
                <a:tc rowSpan="9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개인 차원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9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직장이나 학업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24.4%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(11.6%+7.6%+5.2%)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21.1%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(37.6%)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b="1" dirty="0" smtClean="0">
                          <a:latin typeface="나눔명조" pitchFamily="18" charset="-127"/>
                          <a:ea typeface="나눔명조" pitchFamily="18" charset="-127"/>
                        </a:rPr>
                        <a:t>25.2</a:t>
                      </a:r>
                      <a:r>
                        <a:rPr lang="en-US" sz="1000" b="1" dirty="0">
                          <a:latin typeface="나눔명조" pitchFamily="18" charset="-127"/>
                          <a:ea typeface="나눔명조" pitchFamily="18" charset="-127"/>
                        </a:rPr>
                        <a:t>%</a:t>
                      </a:r>
                      <a:r>
                        <a:rPr lang="ko-KR" sz="1000" b="1" dirty="0">
                          <a:latin typeface="나눔명조" pitchFamily="18" charset="-127"/>
                          <a:ea typeface="나눔명조" pitchFamily="18" charset="-127"/>
                        </a:rPr>
                        <a:t> </a:t>
                      </a: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</a:tr>
              <a:tr h="21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경제적 부담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 /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헌금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2.3%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(12.6%)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3.9%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298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자녀 양육 혹은 자녀 문제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4.7%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50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여가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취미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)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생활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14.9%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b="1" dirty="0" smtClean="0">
                          <a:latin typeface="나눔명조" pitchFamily="18" charset="-127"/>
                          <a:ea typeface="나눔명조" pitchFamily="18" charset="-127"/>
                        </a:rPr>
                        <a:t>8.1</a:t>
                      </a:r>
                      <a:r>
                        <a:rPr lang="en-US" sz="1000" b="1" dirty="0">
                          <a:latin typeface="나눔명조" pitchFamily="18" charset="-127"/>
                          <a:ea typeface="나눔명조" pitchFamily="18" charset="-127"/>
                        </a:rPr>
                        <a:t>%</a:t>
                      </a:r>
                      <a:r>
                        <a:rPr lang="ko-KR" sz="1000" b="1" dirty="0">
                          <a:latin typeface="나눔명조" pitchFamily="18" charset="-127"/>
                          <a:ea typeface="나눔명조" pitchFamily="18" charset="-127"/>
                        </a:rPr>
                        <a:t> </a:t>
                      </a: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458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가족 내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 (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종교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)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갈등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8.1%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8.1%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/>
                      <a:r>
                        <a:rPr lang="en-US" sz="1000" b="1" dirty="0">
                          <a:latin typeface="나눔명조" pitchFamily="18" charset="-127"/>
                          <a:ea typeface="나눔명조" pitchFamily="18" charset="-127"/>
                        </a:rPr>
                        <a:t>(5.5%+2.6%)</a:t>
                      </a:r>
                      <a:r>
                        <a:rPr lang="ko-KR" sz="1000" b="1" dirty="0">
                          <a:latin typeface="나눔명조" pitchFamily="18" charset="-127"/>
                          <a:ea typeface="나눔명조" pitchFamily="18" charset="-127"/>
                        </a:rPr>
                        <a:t> </a:t>
                      </a: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1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latin typeface="나눔명조" pitchFamily="18" charset="-127"/>
                          <a:ea typeface="나눔명조" pitchFamily="18" charset="-127"/>
                        </a:rPr>
                        <a:t>신앙관이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 변해서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11.1%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    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2424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신앙의 회의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 /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교리부족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>
                          <a:latin typeface="나눔명조" pitchFamily="18" charset="-127"/>
                          <a:ea typeface="나눔명조" pitchFamily="18" charset="-127"/>
                        </a:rPr>
                        <a:t>12.2%</a:t>
                      </a:r>
                      <a:endParaRPr lang="ko-KR" sz="1000" b="1" kern="10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12.4%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13.6%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1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교리의 부담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14.9%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431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어쩌다 한두 번 미사에 </a:t>
                      </a:r>
                      <a:endParaRPr lang="en-US" altLang="ko-KR" sz="1000" b="1" kern="100" dirty="0" smtClean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latin typeface="나눔명조" pitchFamily="18" charset="-127"/>
                          <a:ea typeface="나눔명조" pitchFamily="18" charset="-127"/>
                        </a:rPr>
                        <a:t>빠지다가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(58.7%)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74835">
                <a:tc rowSpan="4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교회 차원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7995A7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교회에서 느끼는 소외감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>
                          <a:latin typeface="나눔명조" pitchFamily="18" charset="-127"/>
                          <a:ea typeface="나눔명조" pitchFamily="18" charset="-127"/>
                        </a:rPr>
                        <a:t>2.9%</a:t>
                      </a:r>
                      <a:endParaRPr lang="ko-KR" sz="1000" b="1" kern="10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9.3%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250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본당에 적응하지 못해서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>
                          <a:latin typeface="나눔명조" pitchFamily="18" charset="-127"/>
                          <a:ea typeface="나눔명조" pitchFamily="18" charset="-127"/>
                        </a:rPr>
                        <a:t>6.9%</a:t>
                      </a:r>
                      <a:endParaRPr lang="ko-KR" sz="1000" b="1" kern="10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431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신자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,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수도자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, </a:t>
                      </a:r>
                      <a:endParaRPr lang="en-US" sz="1000" b="1" kern="100" dirty="0" smtClean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latin typeface="나눔명조" pitchFamily="18" charset="-127"/>
                          <a:ea typeface="나눔명조" pitchFamily="18" charset="-127"/>
                        </a:rPr>
                        <a:t>성직자에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대한 실망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>
                          <a:latin typeface="나눔명조" pitchFamily="18" charset="-127"/>
                          <a:ea typeface="나눔명조" pitchFamily="18" charset="-127"/>
                        </a:rPr>
                        <a:t>9.3%</a:t>
                      </a:r>
                      <a:endParaRPr lang="ko-KR" sz="1000" b="1" kern="10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>
                          <a:latin typeface="나눔명조" pitchFamily="18" charset="-127"/>
                          <a:ea typeface="나눔명조" pitchFamily="18" charset="-127"/>
                        </a:rPr>
                        <a:t>(5.2%+4.1%)</a:t>
                      </a:r>
                      <a:endParaRPr lang="ko-KR" sz="1000" b="1" kern="10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>
                          <a:latin typeface="나눔명조" pitchFamily="18" charset="-127"/>
                          <a:ea typeface="나눔명조" pitchFamily="18" charset="-127"/>
                        </a:rPr>
                        <a:t>18%</a:t>
                      </a:r>
                      <a:endParaRPr lang="ko-KR" sz="1000" b="1" kern="10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10%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(4.5%+5.5%)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6475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성사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미사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, 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고해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1.7%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(74.7%)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(22.1%+52.6%)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l"/>
                      <a:r>
                        <a:rPr lang="en-US" sz="1000" b="1" dirty="0">
                          <a:latin typeface="나눔명조" pitchFamily="18" charset="-127"/>
                          <a:ea typeface="나눔명조" pitchFamily="18" charset="-127"/>
                        </a:rPr>
                        <a:t>17.1%</a:t>
                      </a:r>
                      <a:r>
                        <a:rPr lang="ko-KR" sz="1000" b="1" dirty="0">
                          <a:latin typeface="나눔명조" pitchFamily="18" charset="-127"/>
                          <a:ea typeface="나눔명조" pitchFamily="18" charset="-127"/>
                        </a:rPr>
                        <a:t> </a:t>
                      </a: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158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기타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5A768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특별한 이유 없음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기타</a:t>
                      </a: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6.8%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latin typeface="나눔명조" pitchFamily="18" charset="-127"/>
                          <a:ea typeface="나눔명조" pitchFamily="18" charset="-127"/>
                        </a:rPr>
                        <a:t>9.3%</a:t>
                      </a:r>
                      <a:endParaRPr lang="ko-KR" sz="1000" b="1" kern="100" dirty="0">
                        <a:latin typeface="나눔명조" pitchFamily="18" charset="-127"/>
                        <a:ea typeface="나눔명조" pitchFamily="18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</a:tbl>
          </a:graphicData>
        </a:graphic>
      </p:graphicFrame>
      <p:grpSp>
        <p:nvGrpSpPr>
          <p:cNvPr id="13" name="그룹 52"/>
          <p:cNvGrpSpPr>
            <a:grpSpLocks/>
          </p:cNvGrpSpPr>
          <p:nvPr/>
        </p:nvGrpSpPr>
        <p:grpSpPr bwMode="auto">
          <a:xfrm>
            <a:off x="6832572" y="2135175"/>
            <a:ext cx="1311275" cy="665162"/>
            <a:chOff x="6852357" y="1999112"/>
            <a:chExt cx="1279112" cy="647939"/>
          </a:xfrm>
        </p:grpSpPr>
        <p:grpSp>
          <p:nvGrpSpPr>
            <p:cNvPr id="17" name="그룹 75"/>
            <p:cNvGrpSpPr>
              <a:grpSpLocks/>
            </p:cNvGrpSpPr>
            <p:nvPr/>
          </p:nvGrpSpPr>
          <p:grpSpPr bwMode="auto">
            <a:xfrm>
              <a:off x="6852357" y="1999111"/>
              <a:ext cx="559030" cy="647940"/>
              <a:chOff x="6852357" y="2071677"/>
              <a:chExt cx="559030" cy="647940"/>
            </a:xfrm>
          </p:grpSpPr>
          <p:sp>
            <p:nvSpPr>
              <p:cNvPr id="21" name="직선 연결선 20"/>
              <p:cNvSpPr/>
              <p:nvPr/>
            </p:nvSpPr>
            <p:spPr>
              <a:xfrm>
                <a:off x="6858551" y="2071678"/>
                <a:ext cx="277192" cy="0"/>
              </a:xfrm>
              <a:prstGeom prst="line">
                <a:avLst/>
              </a:prstGeom>
              <a:ln w="31750" cap="rnd">
                <a:solidFill>
                  <a:srgbClr val="6B4117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2" name="직선 연결선 21"/>
              <p:cNvSpPr/>
              <p:nvPr/>
            </p:nvSpPr>
            <p:spPr>
              <a:xfrm>
                <a:off x="6858551" y="2719617"/>
                <a:ext cx="277192" cy="0"/>
              </a:xfrm>
              <a:prstGeom prst="line">
                <a:avLst/>
              </a:prstGeom>
              <a:ln w="31750" cap="rnd">
                <a:solidFill>
                  <a:srgbClr val="6B4117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cxnSp>
            <p:nvCxnSpPr>
              <p:cNvPr id="23" name="직선 연결선 22"/>
              <p:cNvCxnSpPr/>
              <p:nvPr/>
            </p:nvCxnSpPr>
            <p:spPr>
              <a:xfrm rot="16200000" flipH="1">
                <a:off x="6811000" y="2394873"/>
                <a:ext cx="647939" cy="1548"/>
              </a:xfrm>
              <a:prstGeom prst="line">
                <a:avLst/>
              </a:prstGeom>
              <a:ln w="31750">
                <a:solidFill>
                  <a:srgbClr val="6B411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직선 연결선 23"/>
              <p:cNvSpPr/>
              <p:nvPr/>
            </p:nvSpPr>
            <p:spPr>
              <a:xfrm flipV="1">
                <a:off x="6852357" y="2492297"/>
                <a:ext cx="559030" cy="4639"/>
              </a:xfrm>
              <a:prstGeom prst="line">
                <a:avLst/>
              </a:prstGeom>
              <a:ln w="31750" cap="rnd">
                <a:solidFill>
                  <a:srgbClr val="6B4117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18" name="그룹 73"/>
            <p:cNvGrpSpPr>
              <a:grpSpLocks/>
            </p:cNvGrpSpPr>
            <p:nvPr/>
          </p:nvGrpSpPr>
          <p:grpSpPr bwMode="auto">
            <a:xfrm>
              <a:off x="7371124" y="2214060"/>
              <a:ext cx="760345" cy="369589"/>
              <a:chOff x="7383554" y="2215188"/>
              <a:chExt cx="760345" cy="369589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7383554" y="2215188"/>
                <a:ext cx="630265" cy="369589"/>
              </a:xfrm>
              <a:prstGeom prst="roundRect">
                <a:avLst/>
              </a:prstGeom>
              <a:solidFill>
                <a:srgbClr val="6B4117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u="sng"/>
              </a:p>
            </p:txBody>
          </p:sp>
          <p:sp>
            <p:nvSpPr>
              <p:cNvPr id="20" name="TextBox 46"/>
              <p:cNvSpPr txBox="1">
                <a:spLocks noChangeArrowheads="1"/>
              </p:cNvSpPr>
              <p:nvPr/>
            </p:nvSpPr>
            <p:spPr bwMode="auto">
              <a:xfrm>
                <a:off x="7384002" y="2258787"/>
                <a:ext cx="759897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kumimoji="0" lang="ko-KR" altLang="en-US" sz="12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생활고</a:t>
                </a:r>
              </a:p>
            </p:txBody>
          </p:sp>
        </p:grpSp>
      </p:grpSp>
      <p:grpSp>
        <p:nvGrpSpPr>
          <p:cNvPr id="25" name="그룹 55"/>
          <p:cNvGrpSpPr>
            <a:grpSpLocks/>
          </p:cNvGrpSpPr>
          <p:nvPr/>
        </p:nvGrpSpPr>
        <p:grpSpPr bwMode="auto">
          <a:xfrm>
            <a:off x="6829397" y="3135300"/>
            <a:ext cx="2038350" cy="939800"/>
            <a:chOff x="6858016" y="2940923"/>
            <a:chExt cx="1987834" cy="916705"/>
          </a:xfrm>
        </p:grpSpPr>
        <p:grpSp>
          <p:nvGrpSpPr>
            <p:cNvPr id="26" name="그룹 48"/>
            <p:cNvGrpSpPr>
              <a:grpSpLocks/>
            </p:cNvGrpSpPr>
            <p:nvPr/>
          </p:nvGrpSpPr>
          <p:grpSpPr bwMode="auto">
            <a:xfrm>
              <a:off x="6858016" y="2940923"/>
              <a:ext cx="571270" cy="916705"/>
              <a:chOff x="6858016" y="2940923"/>
              <a:chExt cx="571270" cy="916705"/>
            </a:xfrm>
          </p:grpSpPr>
          <p:sp>
            <p:nvSpPr>
              <p:cNvPr id="30" name="직선 연결선 29"/>
              <p:cNvSpPr/>
              <p:nvPr/>
            </p:nvSpPr>
            <p:spPr>
              <a:xfrm>
                <a:off x="6858016" y="2940923"/>
                <a:ext cx="277120" cy="0"/>
              </a:xfrm>
              <a:prstGeom prst="line">
                <a:avLst/>
              </a:prstGeom>
              <a:ln w="31750" cap="rnd">
                <a:solidFill>
                  <a:srgbClr val="E6AF14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1" name="직선 연결선 30"/>
              <p:cNvSpPr/>
              <p:nvPr/>
            </p:nvSpPr>
            <p:spPr>
              <a:xfrm>
                <a:off x="6858016" y="3857628"/>
                <a:ext cx="277120" cy="0"/>
              </a:xfrm>
              <a:prstGeom prst="line">
                <a:avLst/>
              </a:prstGeom>
              <a:ln w="31750" cap="rnd">
                <a:solidFill>
                  <a:srgbClr val="E6AF14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cxnSp>
            <p:nvCxnSpPr>
              <p:cNvPr id="32" name="직선 연결선 31"/>
              <p:cNvCxnSpPr>
                <a:endCxn id="31" idx="1"/>
              </p:cNvCxnSpPr>
              <p:nvPr/>
            </p:nvCxnSpPr>
            <p:spPr>
              <a:xfrm rot="16200000" flipH="1">
                <a:off x="6676783" y="3399276"/>
                <a:ext cx="916705" cy="0"/>
              </a:xfrm>
              <a:prstGeom prst="line">
                <a:avLst/>
              </a:prstGeom>
              <a:ln w="31750">
                <a:solidFill>
                  <a:srgbClr val="E6AF1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직선 연결선 32"/>
              <p:cNvSpPr/>
              <p:nvPr/>
            </p:nvSpPr>
            <p:spPr>
              <a:xfrm>
                <a:off x="7152166" y="3405469"/>
                <a:ext cx="277120" cy="0"/>
              </a:xfrm>
              <a:prstGeom prst="line">
                <a:avLst/>
              </a:prstGeom>
              <a:ln w="31750" cap="rnd">
                <a:solidFill>
                  <a:srgbClr val="E6AF14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27" name="그룹 58"/>
            <p:cNvGrpSpPr>
              <a:grpSpLocks/>
            </p:cNvGrpSpPr>
            <p:nvPr/>
          </p:nvGrpSpPr>
          <p:grpSpPr bwMode="auto">
            <a:xfrm>
              <a:off x="7371572" y="3242878"/>
              <a:ext cx="1474278" cy="370089"/>
              <a:chOff x="7384002" y="3242878"/>
              <a:chExt cx="759897" cy="370089"/>
            </a:xfrm>
          </p:grpSpPr>
          <p:sp>
            <p:nvSpPr>
              <p:cNvPr id="28" name="모서리가 둥근 직사각형 27"/>
              <p:cNvSpPr/>
              <p:nvPr/>
            </p:nvSpPr>
            <p:spPr>
              <a:xfrm>
                <a:off x="7384224" y="3242878"/>
                <a:ext cx="651947" cy="370089"/>
              </a:xfrm>
              <a:prstGeom prst="roundRect">
                <a:avLst/>
              </a:prstGeom>
              <a:solidFill>
                <a:srgbClr val="E6AF14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9" name="TextBox 54"/>
              <p:cNvSpPr txBox="1">
                <a:spLocks noChangeArrowheads="1"/>
              </p:cNvSpPr>
              <p:nvPr/>
            </p:nvSpPr>
            <p:spPr bwMode="auto">
              <a:xfrm>
                <a:off x="7384002" y="3286124"/>
                <a:ext cx="759897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kumimoji="0" lang="ko-KR" altLang="en-US" sz="1200" b="1" dirty="0">
                    <a:latin typeface="맑은 고딕" pitchFamily="50" charset="-127"/>
                    <a:ea typeface="맑은 고딕" pitchFamily="50" charset="-127"/>
                  </a:rPr>
                  <a:t>포스트모던 세대</a:t>
                </a:r>
              </a:p>
            </p:txBody>
          </p:sp>
        </p:grpSp>
      </p:grpSp>
      <p:grpSp>
        <p:nvGrpSpPr>
          <p:cNvPr id="34" name="그룹 56"/>
          <p:cNvGrpSpPr>
            <a:grpSpLocks/>
          </p:cNvGrpSpPr>
          <p:nvPr/>
        </p:nvGrpSpPr>
        <p:grpSpPr bwMode="auto">
          <a:xfrm>
            <a:off x="6840509" y="3465500"/>
            <a:ext cx="1027113" cy="2092325"/>
            <a:chOff x="6858015" y="3286124"/>
            <a:chExt cx="1001872" cy="2039854"/>
          </a:xfrm>
        </p:grpSpPr>
        <p:grpSp>
          <p:nvGrpSpPr>
            <p:cNvPr id="35" name="그룹 74"/>
            <p:cNvGrpSpPr>
              <a:grpSpLocks/>
            </p:cNvGrpSpPr>
            <p:nvPr/>
          </p:nvGrpSpPr>
          <p:grpSpPr bwMode="auto">
            <a:xfrm>
              <a:off x="6858015" y="3286124"/>
              <a:ext cx="602362" cy="2039853"/>
              <a:chOff x="6858015" y="3286124"/>
              <a:chExt cx="602362" cy="2039853"/>
            </a:xfrm>
          </p:grpSpPr>
          <p:sp>
            <p:nvSpPr>
              <p:cNvPr id="39" name="직선 연결선 38"/>
              <p:cNvSpPr/>
              <p:nvPr/>
            </p:nvSpPr>
            <p:spPr>
              <a:xfrm>
                <a:off x="6858015" y="3286124"/>
                <a:ext cx="174979" cy="0"/>
              </a:xfrm>
              <a:prstGeom prst="line">
                <a:avLst/>
              </a:prstGeom>
              <a:ln w="31750" cap="rnd">
                <a:solidFill>
                  <a:srgbClr val="DD7D1D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0" name="직선 연결선 39"/>
              <p:cNvSpPr/>
              <p:nvPr/>
            </p:nvSpPr>
            <p:spPr>
              <a:xfrm>
                <a:off x="6858015" y="5324430"/>
                <a:ext cx="174979" cy="0"/>
              </a:xfrm>
              <a:prstGeom prst="line">
                <a:avLst/>
              </a:prstGeom>
              <a:ln w="31750" cap="rnd">
                <a:solidFill>
                  <a:srgbClr val="DD7D1D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cxnSp>
            <p:nvCxnSpPr>
              <p:cNvPr id="41" name="직선 연결선 40"/>
              <p:cNvCxnSpPr>
                <a:stCxn id="39" idx="1"/>
                <a:endCxn id="40" idx="1"/>
              </p:cNvCxnSpPr>
              <p:nvPr/>
            </p:nvCxnSpPr>
            <p:spPr>
              <a:xfrm rot="16200000" flipH="1">
                <a:off x="6014616" y="4306050"/>
                <a:ext cx="2038307" cy="1548"/>
              </a:xfrm>
              <a:prstGeom prst="line">
                <a:avLst/>
              </a:prstGeom>
              <a:ln w="31750">
                <a:solidFill>
                  <a:srgbClr val="DD7D1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직선 연결선 41"/>
              <p:cNvSpPr/>
              <p:nvPr/>
            </p:nvSpPr>
            <p:spPr>
              <a:xfrm flipV="1">
                <a:off x="7028349" y="4501059"/>
                <a:ext cx="432028" cy="3095"/>
              </a:xfrm>
              <a:prstGeom prst="line">
                <a:avLst/>
              </a:prstGeom>
              <a:ln w="31750" cap="rnd">
                <a:solidFill>
                  <a:srgbClr val="DD7D1D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36" name="그룹 65"/>
            <p:cNvGrpSpPr>
              <a:grpSpLocks/>
            </p:cNvGrpSpPr>
            <p:nvPr/>
          </p:nvGrpSpPr>
          <p:grpSpPr bwMode="auto">
            <a:xfrm>
              <a:off x="7371568" y="4357125"/>
              <a:ext cx="488319" cy="369897"/>
              <a:chOff x="7383983" y="2889569"/>
              <a:chExt cx="257788" cy="369897"/>
            </a:xfrm>
          </p:grpSpPr>
          <p:sp>
            <p:nvSpPr>
              <p:cNvPr id="37" name="모서리가 둥근 직사각형 36"/>
              <p:cNvSpPr/>
              <p:nvPr/>
            </p:nvSpPr>
            <p:spPr>
              <a:xfrm>
                <a:off x="7384271" y="2889569"/>
                <a:ext cx="257500" cy="369897"/>
              </a:xfrm>
              <a:prstGeom prst="roundRect">
                <a:avLst/>
              </a:prstGeom>
              <a:solidFill>
                <a:srgbClr val="DD7D1D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38" name="TextBox 67"/>
              <p:cNvSpPr txBox="1">
                <a:spLocks noChangeArrowheads="1"/>
              </p:cNvSpPr>
              <p:nvPr/>
            </p:nvSpPr>
            <p:spPr bwMode="auto">
              <a:xfrm>
                <a:off x="7383983" y="2933244"/>
                <a:ext cx="257782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kumimoji="0" lang="ko-KR" altLang="en-US" sz="12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상처</a:t>
                </a:r>
              </a:p>
            </p:txBody>
          </p:sp>
        </p:grpSp>
      </p:grpSp>
      <p:grpSp>
        <p:nvGrpSpPr>
          <p:cNvPr id="43" name="그룹 86"/>
          <p:cNvGrpSpPr>
            <a:grpSpLocks/>
          </p:cNvGrpSpPr>
          <p:nvPr/>
        </p:nvGrpSpPr>
        <p:grpSpPr bwMode="auto">
          <a:xfrm>
            <a:off x="6835747" y="5903900"/>
            <a:ext cx="1389062" cy="379412"/>
            <a:chOff x="6858016" y="5643583"/>
            <a:chExt cx="1354032" cy="369474"/>
          </a:xfrm>
        </p:grpSpPr>
        <p:sp>
          <p:nvSpPr>
            <p:cNvPr id="44" name="직선 연결선 43"/>
            <p:cNvSpPr/>
            <p:nvPr/>
          </p:nvSpPr>
          <p:spPr>
            <a:xfrm flipV="1">
              <a:off x="6858016" y="5832185"/>
              <a:ext cx="575657" cy="4637"/>
            </a:xfrm>
            <a:prstGeom prst="line">
              <a:avLst/>
            </a:prstGeom>
            <a:ln w="31750" cap="rnd">
              <a:solidFill>
                <a:srgbClr val="D84922"/>
              </a:solidFill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45" name="그룹 70"/>
            <p:cNvGrpSpPr>
              <a:grpSpLocks/>
            </p:cNvGrpSpPr>
            <p:nvPr/>
          </p:nvGrpSpPr>
          <p:grpSpPr bwMode="auto">
            <a:xfrm>
              <a:off x="7371580" y="5643583"/>
              <a:ext cx="840459" cy="369474"/>
              <a:chOff x="7383986" y="2890143"/>
              <a:chExt cx="292061" cy="369474"/>
            </a:xfrm>
          </p:grpSpPr>
          <p:sp>
            <p:nvSpPr>
              <p:cNvPr id="46" name="모서리가 둥근 직사각형 45"/>
              <p:cNvSpPr/>
              <p:nvPr/>
            </p:nvSpPr>
            <p:spPr>
              <a:xfrm>
                <a:off x="7384051" y="2890143"/>
                <a:ext cx="267798" cy="369474"/>
              </a:xfrm>
              <a:prstGeom prst="roundRect">
                <a:avLst/>
              </a:prstGeom>
              <a:solidFill>
                <a:srgbClr val="D84922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47" name="TextBox 72"/>
              <p:cNvSpPr txBox="1">
                <a:spLocks noChangeArrowheads="1"/>
              </p:cNvSpPr>
              <p:nvPr/>
            </p:nvSpPr>
            <p:spPr bwMode="auto">
              <a:xfrm>
                <a:off x="7383986" y="2933244"/>
                <a:ext cx="292061" cy="2700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kumimoji="0" lang="ko-KR" altLang="en-US" sz="12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성사부담</a:t>
                </a:r>
                <a:endParaRPr kumimoji="0" lang="en-US" altLang="ko-KR" sz="12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</p:grpSp>
      <p:sp>
        <p:nvSpPr>
          <p:cNvPr id="48" name="직사각형 47"/>
          <p:cNvSpPr/>
          <p:nvPr/>
        </p:nvSpPr>
        <p:spPr>
          <a:xfrm>
            <a:off x="1150909" y="1992300"/>
            <a:ext cx="5789613" cy="1000125"/>
          </a:xfrm>
          <a:prstGeom prst="rect">
            <a:avLst/>
          </a:prstGeom>
          <a:noFill/>
          <a:ln w="25400" cap="flat">
            <a:solidFill>
              <a:srgbClr val="6B4117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49" name="그룹 82"/>
          <p:cNvGrpSpPr>
            <a:grpSpLocks/>
          </p:cNvGrpSpPr>
          <p:nvPr/>
        </p:nvGrpSpPr>
        <p:grpSpPr bwMode="auto">
          <a:xfrm>
            <a:off x="1150909" y="2992425"/>
            <a:ext cx="5789613" cy="1187450"/>
            <a:chOff x="1357290" y="2771765"/>
            <a:chExt cx="5643602" cy="1157301"/>
          </a:xfrm>
        </p:grpSpPr>
        <p:sp>
          <p:nvSpPr>
            <p:cNvPr id="50" name="직사각형 49"/>
            <p:cNvSpPr/>
            <p:nvPr/>
          </p:nvSpPr>
          <p:spPr>
            <a:xfrm>
              <a:off x="1357290" y="2771765"/>
              <a:ext cx="5643602" cy="278495"/>
            </a:xfrm>
            <a:prstGeom prst="rect">
              <a:avLst/>
            </a:prstGeom>
            <a:noFill/>
            <a:ln w="25400" cap="flat">
              <a:solidFill>
                <a:srgbClr val="E6AF14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357290" y="3676873"/>
              <a:ext cx="5643602" cy="252193"/>
            </a:xfrm>
            <a:prstGeom prst="rect">
              <a:avLst/>
            </a:prstGeom>
            <a:noFill/>
            <a:ln w="25400" cap="flat">
              <a:solidFill>
                <a:srgbClr val="E6AF14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grpSp>
        <p:nvGrpSpPr>
          <p:cNvPr id="52" name="그룹 83"/>
          <p:cNvGrpSpPr>
            <a:grpSpLocks/>
          </p:cNvGrpSpPr>
          <p:nvPr/>
        </p:nvGrpSpPr>
        <p:grpSpPr bwMode="auto">
          <a:xfrm>
            <a:off x="1150909" y="3278175"/>
            <a:ext cx="5789613" cy="2500312"/>
            <a:chOff x="1357290" y="3093149"/>
            <a:chExt cx="5643602" cy="2437555"/>
          </a:xfrm>
        </p:grpSpPr>
        <p:sp>
          <p:nvSpPr>
            <p:cNvPr id="53" name="직사각형 52"/>
            <p:cNvSpPr/>
            <p:nvPr/>
          </p:nvSpPr>
          <p:spPr>
            <a:xfrm>
              <a:off x="1357290" y="3093149"/>
              <a:ext cx="5643602" cy="417867"/>
            </a:xfrm>
            <a:prstGeom prst="rect">
              <a:avLst/>
            </a:prstGeom>
            <a:noFill/>
            <a:ln w="25400" cap="flat">
              <a:solidFill>
                <a:srgbClr val="DD7D1D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1357290" y="5109742"/>
              <a:ext cx="5643602" cy="420962"/>
            </a:xfrm>
            <a:prstGeom prst="rect">
              <a:avLst/>
            </a:prstGeom>
            <a:noFill/>
            <a:ln w="25400" cap="flat">
              <a:solidFill>
                <a:srgbClr val="DD7D1D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1150909" y="5789600"/>
            <a:ext cx="5789613" cy="628650"/>
          </a:xfrm>
          <a:prstGeom prst="rect">
            <a:avLst/>
          </a:prstGeom>
          <a:noFill/>
          <a:ln w="25400" cap="flat">
            <a:solidFill>
              <a:srgbClr val="D84922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56" name="그룹 8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57" name="직사각형 5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58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15338" cy="1285875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종교 환경 변화 도해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14283" y="1714488"/>
          <a:ext cx="8715434" cy="479703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04572"/>
                <a:gridCol w="2409144"/>
                <a:gridCol w="2550858"/>
                <a:gridCol w="2550860"/>
              </a:tblGrid>
              <a:tr h="1071561">
                <a:tc>
                  <a:txBody>
                    <a:bodyPr/>
                    <a:lstStyle/>
                    <a:p>
                      <a:pPr latinLnBrk="1"/>
                      <a:endParaRPr lang="ko-KR" altLang="en-US" sz="20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제</a:t>
                      </a:r>
                      <a:r>
                        <a:rPr lang="en-US" altLang="ko-KR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1</a:t>
                      </a:r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의 물결</a:t>
                      </a:r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제</a:t>
                      </a:r>
                      <a:r>
                        <a:rPr lang="en-US" altLang="ko-KR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2</a:t>
                      </a:r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의 물결</a:t>
                      </a:r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제</a:t>
                      </a:r>
                      <a:r>
                        <a:rPr lang="en-US" altLang="ko-KR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3-4-5</a:t>
                      </a:r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의 물결</a:t>
                      </a:r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332297"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주류문화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농업혁명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경작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수공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종교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·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철학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산업혁명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굴뚝 산업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기계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(Analog)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과학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정보혁명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: IT·BT·NT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친환경 사업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전자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(Digital)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과학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→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신과학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1332297"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사고체계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우주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·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신 중심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신본주의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내세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천국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지향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봉건사상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전통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·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권위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인간중심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인본주의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현세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지상천국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지향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모더니즘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理性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자연중심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생태주의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가이아이론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자연영성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포스트모더니즘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感性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1060882">
                <a:tc>
                  <a:txBody>
                    <a:bodyPr/>
                    <a:lstStyle/>
                    <a:p>
                      <a:pPr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의식구조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노동자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(laborer)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노동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순응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협력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작업자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(worker)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분업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전문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),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책임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의무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조직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=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위계질서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즐기는 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(Player)</a:t>
                      </a: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할당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독립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),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재미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-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연대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=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네트워크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그물망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  <p:grpSp>
        <p:nvGrpSpPr>
          <p:cNvPr id="2" name="그룹 8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9" name="직사각형 5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15338" cy="1285875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의식 구조의 변화</a:t>
            </a: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  <p:grpSp>
        <p:nvGrpSpPr>
          <p:cNvPr id="8" name="그룹 8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9" name="직사각형 5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1285852" y="2214554"/>
          <a:ext cx="6500858" cy="373615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43140"/>
                <a:gridCol w="2055527"/>
                <a:gridCol w="2302191"/>
              </a:tblGrid>
              <a:tr h="1071561"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산업혁명의 시대</a:t>
                      </a:r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정보혁명의 시대</a:t>
                      </a:r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332297"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중심덕목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의무</a:t>
                      </a:r>
                      <a:r>
                        <a:rPr lang="en-US" altLang="ko-KR" sz="20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(duty)</a:t>
                      </a:r>
                      <a:endParaRPr lang="ko-KR" altLang="en-US" sz="2000" b="1" dirty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중심덕목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재미</a:t>
                      </a:r>
                      <a:r>
                        <a:rPr lang="en-US" altLang="ko-KR" sz="20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(joy)</a:t>
                      </a:r>
                      <a:endParaRPr lang="ko-KR" altLang="en-US" sz="2000" b="1" dirty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1332297"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작업자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(Worker)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일을 즐기는 자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(Player)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오른쪽 화살표 13"/>
          <p:cNvSpPr/>
          <p:nvPr/>
        </p:nvSpPr>
        <p:spPr bwMode="auto">
          <a:xfrm>
            <a:off x="4143372" y="3714752"/>
            <a:ext cx="714380" cy="500066"/>
          </a:xfrm>
          <a:prstGeom prst="right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OWNER\바탕 화면\그림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7397" y="78967"/>
            <a:ext cx="5559247" cy="677905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5D6F07B-5722-4C95-842A-0F4C9C982FBA}" type="slidenum">
              <a:rPr lang="en-US" altLang="ko-KR" smtClean="0">
                <a:latin typeface="굴림" charset="-127"/>
                <a:ea typeface="굴림" charset="-127"/>
              </a:rPr>
              <a:pPr/>
              <a:t>10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  <p:sp>
        <p:nvSpPr>
          <p:cNvPr id="10" name="직사각형 13"/>
          <p:cNvSpPr>
            <a:spLocks noChangeArrowheads="1"/>
          </p:cNvSpPr>
          <p:nvPr/>
        </p:nvSpPr>
        <p:spPr bwMode="auto">
          <a:xfrm>
            <a:off x="0" y="1928813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en-US" altLang="ko-KR" sz="4000" b="1" spc="-150" dirty="0" smtClean="0">
              <a:latin typeface="-윤명조220" pitchFamily="18" charset="-127"/>
              <a:ea typeface="-윤명조220" pitchFamily="18" charset="-127"/>
            </a:endParaRPr>
          </a:p>
          <a:p>
            <a:pPr>
              <a:defRPr/>
            </a:pPr>
            <a:r>
              <a:rPr lang="en-US" altLang="ko-KR" sz="4000" b="1" spc="-150" dirty="0" smtClean="0">
                <a:latin typeface="-윤명조220" pitchFamily="18" charset="-127"/>
                <a:ea typeface="-윤명조220" pitchFamily="18" charset="-127"/>
              </a:rPr>
              <a:t>  2.</a:t>
            </a:r>
            <a:r>
              <a:rPr lang="en-US" altLang="ko-KR" sz="4000" b="1" dirty="0" smtClean="0">
                <a:latin typeface="-윤명조220" pitchFamily="18" charset="-127"/>
                <a:ea typeface="-윤명조220" pitchFamily="18" charset="-127"/>
              </a:rPr>
              <a:t> </a:t>
            </a:r>
            <a:r>
              <a:rPr lang="ko-KR" altLang="en-US" sz="4000" b="1" spc="-150" dirty="0" smtClean="0">
                <a:latin typeface="-윤명조220" pitchFamily="18" charset="-127"/>
                <a:ea typeface="-윤명조220" pitchFamily="18" charset="-127"/>
              </a:rPr>
              <a:t>본당 </a:t>
            </a:r>
            <a:r>
              <a:rPr lang="ko-KR" altLang="en-US" sz="4000" b="1" spc="-150" dirty="0">
                <a:latin typeface="-윤명조220" pitchFamily="18" charset="-127"/>
                <a:ea typeface="-윤명조220" pitchFamily="18" charset="-127"/>
              </a:rPr>
              <a:t>활성화 방안 </a:t>
            </a:r>
            <a:r>
              <a:rPr lang="en-US" altLang="ko-KR" sz="4000" b="1" spc="-150" dirty="0">
                <a:solidFill>
                  <a:srgbClr val="C00000"/>
                </a:solidFill>
                <a:latin typeface="-윤명조220" pitchFamily="18" charset="-127"/>
                <a:ea typeface="-윤명조220" pitchFamily="18" charset="-127"/>
              </a:rPr>
              <a:t>EP-1234</a:t>
            </a:r>
            <a:endParaRPr lang="ko-KR" altLang="en-US" sz="4000" b="1" spc="-150" dirty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13"/>
          <p:cNvGrpSpPr>
            <a:grpSpLocks/>
          </p:cNvGrpSpPr>
          <p:nvPr/>
        </p:nvGrpSpPr>
        <p:grpSpPr bwMode="auto">
          <a:xfrm>
            <a:off x="747713" y="2000250"/>
            <a:ext cx="7681912" cy="1428750"/>
            <a:chOff x="747399" y="2000252"/>
            <a:chExt cx="7682253" cy="1428748"/>
          </a:xfrm>
        </p:grpSpPr>
        <p:sp>
          <p:nvSpPr>
            <p:cNvPr id="7174" name="직사각형 14"/>
            <p:cNvSpPr>
              <a:spLocks noChangeArrowheads="1"/>
            </p:cNvSpPr>
            <p:nvPr/>
          </p:nvSpPr>
          <p:spPr bwMode="auto">
            <a:xfrm>
              <a:off x="1643042" y="3264094"/>
              <a:ext cx="6786610" cy="164906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7175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7399" y="2000252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B3623B-727C-476B-AE14-11632C8F048D}" type="slidenum">
              <a:rPr lang="en-US" altLang="ko-KR" smtClean="0"/>
              <a:pPr>
                <a:defRPr/>
              </a:pPr>
              <a:t>11</a:t>
            </a:fld>
            <a:endParaRPr lang="en-US" altLang="ko-KR"/>
          </a:p>
        </p:txBody>
      </p:sp>
      <p:graphicFrame>
        <p:nvGraphicFramePr>
          <p:cNvPr id="6" name="다이어그램 5"/>
          <p:cNvGraphicFramePr/>
          <p:nvPr/>
        </p:nvGraphicFramePr>
        <p:xfrm>
          <a:off x="928662" y="1682752"/>
          <a:ext cx="7429552" cy="4960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8676" name="Picture 4" descr="C:\Documents and Settings\OWNER\Local Settings\Temporary Internet Files\Content.IE5\OPGZOBS7\MPj0424351000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2542" y="3071810"/>
            <a:ext cx="1366252" cy="1714512"/>
          </a:xfrm>
          <a:prstGeom prst="rect">
            <a:avLst/>
          </a:prstGeom>
          <a:noFill/>
          <a:scene3d>
            <a:camera prst="perspectiveLeft"/>
            <a:lightRig rig="threePt" dir="t">
              <a:rot lat="0" lon="0" rev="600000"/>
            </a:lightRig>
          </a:scene3d>
          <a:sp3d z="6350" extrusionH="6350" contourW="6350">
            <a:bevelT h="6350"/>
            <a:bevelB h="6350"/>
          </a:sp3d>
        </p:spPr>
      </p:pic>
      <p:grpSp>
        <p:nvGrpSpPr>
          <p:cNvPr id="8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9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4" descr="오이코도비라-1.jp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0" y="1"/>
            <a:ext cx="8215338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 </a:t>
            </a:r>
            <a:r>
              <a:rPr kumimoji="1" lang="en-US" altLang="ko-KR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‘</a:t>
            </a:r>
            <a:r>
              <a:rPr kumimoji="1" lang="ko-KR" altLang="en-US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해답</a:t>
            </a:r>
            <a:r>
              <a:rPr kumimoji="1" lang="en-US" altLang="ko-KR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’</a:t>
            </a:r>
            <a:r>
              <a:rPr kumimoji="1" lang="ko-KR" altLang="en-US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은 </a:t>
            </a:r>
            <a:r>
              <a:rPr kumimoji="1" lang="en-US" altLang="ko-KR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‘</a:t>
            </a:r>
            <a:r>
              <a:rPr kumimoji="1" lang="ko-KR" altLang="en-US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예수 그리스도</a:t>
            </a:r>
            <a:r>
              <a:rPr kumimoji="1" lang="en-US" altLang="ko-KR" sz="3500" b="1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’</a:t>
            </a:r>
            <a:endParaRPr kumimoji="1" lang="ko-KR" altLang="en-US" sz="3500" b="1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방법적 접근과 원리적 접근</a:t>
            </a:r>
          </a:p>
        </p:txBody>
      </p:sp>
      <p:pic>
        <p:nvPicPr>
          <p:cNvPr id="16390" name="Picture 2" descr="D:\그림 및 이미지\연구소\ep-1234\011.원리적접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37703"/>
            <a:ext cx="4071957" cy="520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12</a:t>
            </a:fld>
            <a:endParaRPr lang="en-US" altLang="ko-KR"/>
          </a:p>
        </p:txBody>
      </p:sp>
      <p:sp>
        <p:nvSpPr>
          <p:cNvPr id="10" name="직사각형 9"/>
          <p:cNvSpPr/>
          <p:nvPr/>
        </p:nvSpPr>
        <p:spPr>
          <a:xfrm>
            <a:off x="2786050" y="5000636"/>
            <a:ext cx="7296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dirty="0" smtClean="0">
                <a:solidFill>
                  <a:schemeClr val="bg1"/>
                </a:solidFill>
                <a:latin typeface="-윤명조220" pitchFamily="18" charset="-127"/>
                <a:ea typeface="-윤명조220" pitchFamily="18" charset="-127"/>
              </a:rPr>
              <a:t>원리</a:t>
            </a:r>
            <a:endParaRPr lang="ko-KR" altLang="en-US" sz="2400" dirty="0">
              <a:solidFill>
                <a:schemeClr val="bg1"/>
              </a:solidFill>
              <a:latin typeface="-윤명조220" pitchFamily="18" charset="-127"/>
              <a:ea typeface="-윤명조220" pitchFamily="18" charset="-127"/>
            </a:endParaRPr>
          </a:p>
        </p:txBody>
      </p:sp>
      <p:grpSp>
        <p:nvGrpSpPr>
          <p:cNvPr id="11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5143504" y="2357430"/>
          <a:ext cx="2071702" cy="3535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71702"/>
              </a:tblGrid>
              <a:tr h="1071561"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방법적 접근</a:t>
                      </a:r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실행 ≠성과</a:t>
                      </a:r>
                      <a:endParaRPr lang="en-US" altLang="ko-KR" sz="2200" b="1" dirty="0" smtClean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332297"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원리적 접근</a:t>
                      </a:r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/>
                      <a:r>
                        <a:rPr lang="ko-KR" altLang="en-US" sz="22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실행</a:t>
                      </a:r>
                      <a:r>
                        <a:rPr lang="en-US" altLang="ko-KR" sz="22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=</a:t>
                      </a:r>
                      <a:r>
                        <a:rPr lang="ko-KR" altLang="en-US" sz="2200" b="1" dirty="0" smtClean="0">
                          <a:solidFill>
                            <a:srgbClr val="C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성과</a:t>
                      </a:r>
                      <a:endParaRPr lang="en-US" altLang="ko-KR" sz="2200" b="1" dirty="0" smtClean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/>
                      <a:endParaRPr lang="ko-KR" altLang="en-US" sz="2200" b="1" dirty="0" smtClean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타원 15"/>
          <p:cNvSpPr/>
          <p:nvPr/>
        </p:nvSpPr>
        <p:spPr bwMode="auto">
          <a:xfrm>
            <a:off x="571472" y="1714488"/>
            <a:ext cx="714375" cy="714375"/>
          </a:xfrm>
          <a:prstGeom prst="ellipse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ko-KR" b="1" dirty="0">
                <a:solidFill>
                  <a:schemeClr val="bg1"/>
                </a:solidFill>
                <a:latin typeface="나눔명조" pitchFamily="18" charset="-127"/>
                <a:ea typeface="나눔명조" pitchFamily="18" charset="-127"/>
              </a:rPr>
              <a:t>EP</a:t>
            </a:r>
          </a:p>
          <a:p>
            <a:pPr>
              <a:defRPr/>
            </a:pPr>
            <a:r>
              <a:rPr lang="en-US" altLang="ko-KR" b="1" dirty="0">
                <a:solidFill>
                  <a:schemeClr val="bg1"/>
                </a:solidFill>
                <a:latin typeface="나눔명조" pitchFamily="18" charset="-127"/>
                <a:ea typeface="나눔명조" pitchFamily="18" charset="-127"/>
              </a:rPr>
              <a:t>1234</a:t>
            </a:r>
            <a:endParaRPr lang="ko-KR" altLang="en-US" b="1" dirty="0">
              <a:solidFill>
                <a:schemeClr val="bg1"/>
              </a:solidFill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그림 14" descr="CAA06_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2000250"/>
            <a:ext cx="5429250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성공사례에 깔려 있는 원리들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00063" y="2786063"/>
            <a:ext cx="284885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국내 가톨릭 교회 사례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429125" y="1928813"/>
            <a:ext cx="284885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미국 가톨릭 교회 사례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00760" y="3500438"/>
            <a:ext cx="250030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미국의 설문조사 </a:t>
            </a:r>
            <a:endParaRPr lang="en-US" altLang="ko-KR" sz="2200" b="1" dirty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개신교계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4143375" y="3643313"/>
            <a:ext cx="714375" cy="714375"/>
          </a:xfrm>
          <a:prstGeom prst="ellipse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ko-KR" sz="2200" b="1" spc="-150" dirty="0">
                <a:latin typeface="나눔명조" pitchFamily="18" charset="-127"/>
                <a:ea typeface="나눔명조" pitchFamily="18" charset="-127"/>
              </a:rPr>
              <a:t>EP</a:t>
            </a:r>
          </a:p>
          <a:p>
            <a:pPr>
              <a:defRPr/>
            </a:pPr>
            <a:r>
              <a:rPr lang="en-US" altLang="ko-KR" sz="2200" b="1" spc="-150" dirty="0">
                <a:latin typeface="나눔명조" pitchFamily="18" charset="-127"/>
                <a:ea typeface="나눔명조" pitchFamily="18" charset="-127"/>
              </a:rPr>
              <a:t>1234</a:t>
            </a:r>
            <a:endParaRPr lang="ko-KR" altLang="en-US" sz="2200" b="1" spc="-15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714612" y="5929330"/>
            <a:ext cx="20072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200" b="1" dirty="0">
                <a:latin typeface="나눔명조" pitchFamily="18" charset="-127"/>
                <a:ea typeface="나눔명조" pitchFamily="18" charset="-127"/>
              </a:rPr>
              <a:t>NCD </a:t>
            </a: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개신교계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00100" y="4500570"/>
            <a:ext cx="157162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200" b="1" dirty="0">
                <a:latin typeface="나눔명조" pitchFamily="18" charset="-127"/>
                <a:ea typeface="나눔명조" pitchFamily="18" charset="-127"/>
              </a:rPr>
              <a:t>Russell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개신교계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715008" y="5214950"/>
            <a:ext cx="186781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200" b="1" dirty="0">
                <a:latin typeface="나눔명조" pitchFamily="18" charset="-127"/>
                <a:ea typeface="나눔명조" pitchFamily="18" charset="-127"/>
              </a:rPr>
              <a:t>D12 </a:t>
            </a:r>
            <a:r>
              <a:rPr lang="ko-KR" altLang="en-US" sz="2200" b="1" dirty="0">
                <a:latin typeface="나눔명조" pitchFamily="18" charset="-127"/>
                <a:ea typeface="나눔명조" pitchFamily="18" charset="-127"/>
              </a:rPr>
              <a:t>개신교계</a:t>
            </a:r>
            <a:endParaRPr lang="ko-KR" altLang="en-US" sz="22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13</a:t>
            </a:fld>
            <a:endParaRPr lang="en-US" altLang="ko-KR"/>
          </a:p>
        </p:txBody>
      </p:sp>
      <p:grpSp>
        <p:nvGrpSpPr>
          <p:cNvPr id="14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5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>
              <a:lnSpc>
                <a:spcPct val="80000"/>
              </a:lnSpc>
            </a:pPr>
            <a:r>
              <a:rPr lang="ko-KR" altLang="en-US" sz="32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국내 가톨릭교회 안에서</a:t>
            </a:r>
            <a:r>
              <a:rPr lang="en-US" altLang="ko-KR" sz="32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14</a:t>
            </a:fld>
            <a:endParaRPr lang="en-US" altLang="ko-KR"/>
          </a:p>
        </p:txBody>
      </p:sp>
      <p:graphicFrame>
        <p:nvGraphicFramePr>
          <p:cNvPr id="20" name="다이어그램 19"/>
          <p:cNvGraphicFramePr/>
          <p:nvPr/>
        </p:nvGraphicFramePr>
        <p:xfrm>
          <a:off x="1142976" y="2214554"/>
          <a:ext cx="735811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9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4" descr="오이코도비라-1.jp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8280400" cy="5058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본당활성화를 가져오는 주요 인자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(factor)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성경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가정사목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기도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소공동체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봉사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선교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err="1" smtClean="0">
                <a:latin typeface="나눔명조" pitchFamily="18" charset="-127"/>
                <a:ea typeface="나눔명조" pitchFamily="18" charset="-127"/>
              </a:rPr>
              <a:t>냉담자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권면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신자재교육</a:t>
            </a:r>
            <a:endParaRPr lang="en-US" altLang="ko-KR" sz="2400" b="1" dirty="0" smtClean="0">
              <a:latin typeface="나눔명조" pitchFamily="18" charset="-127"/>
              <a:ea typeface="나눔명조" pitchFamily="18" charset="-127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ko-KR" altLang="en-US" sz="3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15</a:t>
            </a:fld>
            <a:endParaRPr lang="en-US" altLang="ko-KR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>
              <a:lnSpc>
                <a:spcPct val="80000"/>
              </a:lnSpc>
            </a:pPr>
            <a:r>
              <a:rPr lang="ko-KR" altLang="en-US" sz="32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미국 가톨릭교회 안에서</a:t>
            </a:r>
            <a:r>
              <a:rPr lang="en-US" altLang="ko-KR" sz="32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</a:p>
        </p:txBody>
      </p:sp>
      <p:sp>
        <p:nvSpPr>
          <p:cNvPr id="11" name="직사각형 8"/>
          <p:cNvSpPr>
            <a:spLocks noChangeArrowheads="1"/>
          </p:cNvSpPr>
          <p:nvPr/>
        </p:nvSpPr>
        <p:spPr bwMode="auto">
          <a:xfrm>
            <a:off x="0" y="928670"/>
            <a:ext cx="8143900" cy="28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80000"/>
              </a:lnSpc>
            </a:pPr>
            <a:r>
              <a:rPr lang="en-US" altLang="ko-KR" sz="1600" b="1" dirty="0" smtClean="0"/>
              <a:t> -Paul </a:t>
            </a:r>
            <a:r>
              <a:rPr lang="en-US" altLang="ko-KR" sz="1600" b="1" dirty="0"/>
              <a:t>Wilkes, </a:t>
            </a:r>
            <a:r>
              <a:rPr lang="ko-KR" altLang="en-US" sz="1600" b="1" i="1" dirty="0"/>
              <a:t>「</a:t>
            </a:r>
            <a:r>
              <a:rPr lang="en-US" altLang="ko-KR" sz="1600" b="1" i="1" dirty="0"/>
              <a:t>Excellent Catholic Parishes</a:t>
            </a:r>
            <a:r>
              <a:rPr lang="ko-KR" altLang="en-US" sz="1600" b="1" dirty="0"/>
              <a:t>」</a:t>
            </a:r>
            <a:r>
              <a:rPr lang="en-US" altLang="ko-KR" sz="1600" b="1" dirty="0"/>
              <a:t>, </a:t>
            </a:r>
            <a:r>
              <a:rPr lang="en-US" altLang="ko-KR" sz="1600" b="1" dirty="0" err="1"/>
              <a:t>Paulist</a:t>
            </a:r>
            <a:r>
              <a:rPr lang="en-US" altLang="ko-KR" sz="1600" b="1" dirty="0"/>
              <a:t> Press, New York, 2001 </a:t>
            </a:r>
          </a:p>
        </p:txBody>
      </p:sp>
      <p:grpSp>
        <p:nvGrpSpPr>
          <p:cNvPr id="9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708928" cy="50580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탁월한 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8</a:t>
            </a: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개 본당들의 공통적인 특성들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선교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깨어있음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환대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진취성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두려워하지 않음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합리적인 규칙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참된 권위</a:t>
            </a:r>
            <a:endParaRPr lang="en-US" altLang="ko-KR" sz="24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ko-KR" altLang="en-US" sz="30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786214" y="2450640"/>
            <a:ext cx="457200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장기근무 사제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가톨릭적 유대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신자들의 삶에 다가감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다양한 공동체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평신도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영성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비전공유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질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質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슬라이드 번호 개체 틀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54145D-116B-4351-AA80-2CB4F1F8FDFA}" type="slidenum">
              <a:rPr lang="en-US" altLang="ko-KR" smtClean="0"/>
              <a:pPr/>
              <a:t>16</a:t>
            </a:fld>
            <a:endParaRPr lang="en-US" altLang="ko-KR" smtClean="0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6143636" y="1357298"/>
          <a:ext cx="2500330" cy="46472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00330"/>
              </a:tblGrid>
              <a:tr h="2143140"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서로 상관성을 지닌 이들을 체계적 배열</a:t>
                      </a:r>
                      <a:endParaRPr lang="en-US" altLang="ko-KR" sz="22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상호 연관성 확인</a:t>
                      </a:r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071570">
                <a:tc>
                  <a:txBody>
                    <a:bodyPr/>
                    <a:lstStyle/>
                    <a:p>
                      <a:pPr algn="ctr" latinLnBrk="1"/>
                      <a:endParaRPr lang="ko-KR" altLang="en-US" sz="22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noFill/>
                  </a:tcPr>
                </a:tc>
              </a:tr>
              <a:tr h="1060882">
                <a:tc>
                  <a:txBody>
                    <a:bodyPr/>
                    <a:lstStyle/>
                    <a:p>
                      <a:pPr algn="ctr" latinLnBrk="1"/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공통적인 </a:t>
                      </a:r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22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활성화 인자 추출</a:t>
                      </a:r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endParaRPr lang="en-US" altLang="ko-KR" sz="22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아래쪽 화살표 10"/>
          <p:cNvSpPr/>
          <p:nvPr/>
        </p:nvSpPr>
        <p:spPr bwMode="auto">
          <a:xfrm>
            <a:off x="7215206" y="3714752"/>
            <a:ext cx="357190" cy="642942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8" name="내용 개체 틀 6" descr="본당활성화인자와EP12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42910" y="2359"/>
            <a:ext cx="5357850" cy="685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OWNER\바탕 화면\그림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7397" y="78967"/>
            <a:ext cx="5559247" cy="67790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611645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직사각형 13"/>
          <p:cNvSpPr>
            <a:spLocks noChangeArrowheads="1"/>
          </p:cNvSpPr>
          <p:nvPr/>
        </p:nvSpPr>
        <p:spPr bwMode="auto">
          <a:xfrm>
            <a:off x="0" y="1928813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ko-KR" sz="4000" b="1" dirty="0" smtClean="0">
                <a:latin typeface="-윤명조220" pitchFamily="18" charset="-127"/>
                <a:ea typeface="-윤명조220" pitchFamily="18" charset="-127"/>
              </a:rPr>
              <a:t> </a:t>
            </a:r>
          </a:p>
          <a:p>
            <a:r>
              <a:rPr lang="en-US" altLang="ko-KR" sz="4000" b="1" dirty="0" smtClean="0">
                <a:latin typeface="-윤명조220" pitchFamily="18" charset="-127"/>
                <a:ea typeface="-윤명조220" pitchFamily="18" charset="-127"/>
              </a:rPr>
              <a:t>      3. </a:t>
            </a:r>
            <a:r>
              <a:rPr lang="ko-KR" altLang="en-US" sz="4000" b="1" dirty="0" smtClean="0">
                <a:latin typeface="-윤명조220" pitchFamily="18" charset="-127"/>
                <a:ea typeface="-윤명조220" pitchFamily="18" charset="-127"/>
              </a:rPr>
              <a:t>본당 봉사자 </a:t>
            </a:r>
            <a:r>
              <a:rPr lang="ko-KR" altLang="en-US" sz="4000" b="1" dirty="0" smtClean="0">
                <a:solidFill>
                  <a:srgbClr val="C00000"/>
                </a:solidFill>
                <a:latin typeface="-윤명조220" pitchFamily="18" charset="-127"/>
                <a:ea typeface="-윤명조220" pitchFamily="18" charset="-127"/>
              </a:rPr>
              <a:t>사목비전</a:t>
            </a:r>
            <a:r>
              <a:rPr lang="ko-KR" altLang="en-US" sz="4000" b="1" dirty="0" smtClean="0">
                <a:latin typeface="-윤명조220" pitchFamily="18" charset="-127"/>
                <a:ea typeface="-윤명조220" pitchFamily="18" charset="-127"/>
              </a:rPr>
              <a:t> 십계명</a:t>
            </a:r>
            <a:endParaRPr lang="ko-KR" altLang="en-US" sz="4000" b="1" dirty="0"/>
          </a:p>
        </p:txBody>
      </p:sp>
      <p:sp>
        <p:nvSpPr>
          <p:cNvPr id="4099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FEC36E-4850-4CAF-874E-7B0982136A5B}" type="slidenum">
              <a:rPr lang="en-US" altLang="ko-KR" smtClean="0">
                <a:latin typeface="굴림" charset="-127"/>
                <a:ea typeface="굴림" charset="-127"/>
              </a:rPr>
              <a:pPr/>
              <a:t>18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  <p:grpSp>
        <p:nvGrpSpPr>
          <p:cNvPr id="2" name="그룹 11"/>
          <p:cNvGrpSpPr>
            <a:grpSpLocks/>
          </p:cNvGrpSpPr>
          <p:nvPr/>
        </p:nvGrpSpPr>
        <p:grpSpPr bwMode="auto">
          <a:xfrm>
            <a:off x="747713" y="2000250"/>
            <a:ext cx="7681912" cy="1428750"/>
            <a:chOff x="747399" y="2000252"/>
            <a:chExt cx="7682253" cy="1428748"/>
          </a:xfrm>
        </p:grpSpPr>
        <p:sp>
          <p:nvSpPr>
            <p:cNvPr id="4102" name="직사각형 8"/>
            <p:cNvSpPr>
              <a:spLocks noChangeArrowheads="1"/>
            </p:cNvSpPr>
            <p:nvPr/>
          </p:nvSpPr>
          <p:spPr bwMode="auto">
            <a:xfrm>
              <a:off x="1643042" y="3264094"/>
              <a:ext cx="6786610" cy="164906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4103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7399" y="2000252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19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성령이 </a:t>
            </a:r>
            <a:r>
              <a:rPr lang="ko-KR" altLang="en-US" sz="32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현동하게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한다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681822" y="2199023"/>
            <a:ext cx="5786478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2240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나는 심고 아폴로는 물을 주었습니다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그러나 자라게 하신 분은 하느님이십니다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그러니 심는 이나 물을 주는 이는 아무것도 아닙니다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오로지 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자라게 하시는 하느님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만이 중요합니다”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코린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3,6-7).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6000760" y="1428736"/>
            <a:ext cx="3143240" cy="1690659"/>
            <a:chOff x="2280888" y="4143380"/>
            <a:chExt cx="4648566" cy="2500330"/>
          </a:xfrm>
        </p:grpSpPr>
        <p:pic>
          <p:nvPicPr>
            <p:cNvPr id="1026" name="Picture 2" descr="C:\Documents and Settings\OWNER\바탕 화면\본당활성화ppt\자료\뿌리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80888" y="4143380"/>
              <a:ext cx="4648566" cy="2357454"/>
            </a:xfrm>
            <a:prstGeom prst="rect">
              <a:avLst/>
            </a:prstGeom>
            <a:noFill/>
          </p:spPr>
        </p:pic>
        <p:sp>
          <p:nvSpPr>
            <p:cNvPr id="13" name="타원 12"/>
            <p:cNvSpPr/>
            <p:nvPr/>
          </p:nvSpPr>
          <p:spPr bwMode="auto">
            <a:xfrm>
              <a:off x="4071934" y="5786454"/>
              <a:ext cx="1143008" cy="857256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9" name="내용 개체 틀 2"/>
          <p:cNvSpPr txBox="1">
            <a:spLocks/>
          </p:cNvSpPr>
          <p:nvPr/>
        </p:nvSpPr>
        <p:spPr bwMode="auto">
          <a:xfrm>
            <a:off x="360000" y="1692000"/>
            <a:ext cx="7926776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1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lvl="0" indent="-342900" algn="just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kern="0" dirty="0" err="1" smtClean="0">
                <a:latin typeface="나눔고딕" pitchFamily="50" charset="-127"/>
                <a:ea typeface="나눔고딕" pitchFamily="50" charset="-127"/>
              </a:rPr>
              <a:t>스피리투스</a:t>
            </a:r>
            <a:r>
              <a:rPr lang="en-US" altLang="ko-KR" sz="2000" b="1" kern="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2000" b="1" kern="0" dirty="0" err="1" smtClean="0">
                <a:latin typeface="나눔고딕" pitchFamily="50" charset="-127"/>
                <a:ea typeface="나눔고딕" pitchFamily="50" charset="-127"/>
              </a:rPr>
              <a:t>spiritus</a:t>
            </a:r>
            <a:r>
              <a:rPr lang="en-US" altLang="ko-KR" sz="2000" b="1" kern="0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 =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동력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활력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힘</a:t>
            </a: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altLang="ko-KR" sz="24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indent="-342900" algn="just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kern="0" dirty="0" err="1" smtClean="0">
                <a:latin typeface="나눔고딕" pitchFamily="50" charset="-127"/>
                <a:ea typeface="나눔고딕" pitchFamily="50" charset="-127"/>
              </a:rPr>
              <a:t>파라클리투스</a:t>
            </a:r>
            <a:r>
              <a:rPr lang="en-US" altLang="ko-KR" sz="2000" b="1" kern="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2000" b="1" kern="0" dirty="0" err="1" smtClean="0">
                <a:latin typeface="나눔고딕" pitchFamily="50" charset="-127"/>
                <a:ea typeface="나눔고딕" pitchFamily="50" charset="-127"/>
              </a:rPr>
              <a:t>paraclitus</a:t>
            </a:r>
            <a:r>
              <a:rPr lang="en-US" altLang="ko-KR" sz="2000" b="1" kern="0" dirty="0" smtClean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=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변호자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보호자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</a:p>
          <a:p>
            <a:pPr marL="72000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					     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위로자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격려자</a:t>
            </a: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1" lang="en-US" altLang="ko-KR" sz="260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성령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20</a:t>
            </a:fld>
            <a:endParaRPr lang="en-US" altLang="ko-KR" dirty="0"/>
          </a:p>
        </p:txBody>
      </p:sp>
      <p:grpSp>
        <p:nvGrpSpPr>
          <p:cNvPr id="10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7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357950" y="4786298"/>
            <a:ext cx="2320840" cy="2071702"/>
          </a:xfrm>
          <a:noFill/>
        </p:spPr>
      </p:pic>
      <p:sp>
        <p:nvSpPr>
          <p:cNvPr id="9" name="내용 개체 틀 2"/>
          <p:cNvSpPr txBox="1">
            <a:spLocks/>
          </p:cNvSpPr>
          <p:nvPr/>
        </p:nvSpPr>
        <p:spPr bwMode="auto">
          <a:xfrm>
            <a:off x="360000" y="1692000"/>
            <a:ext cx="814109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1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모든 교회 공동체는 생명력의 원천인 성령으로 말미암아 탄생하고 성장하고 쇄신됨</a:t>
            </a: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1" lang="en-US" altLang="ko-KR" sz="260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1" lang="ko-KR" altLang="en-US" sz="2600" i="0" u="none" strike="noStrike" kern="0" cap="none" spc="-15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        </a:t>
            </a:r>
            <a:r>
              <a:rPr kumimoji="1" lang="ko-KR" altLang="en-US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교회의 </a:t>
            </a:r>
            <a:r>
              <a:rPr kumimoji="1" lang="ko-KR" altLang="en-US" sz="2600" i="0" u="none" strike="noStrike" kern="0" cap="none" spc="-15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생동력은</a:t>
            </a:r>
            <a:r>
              <a:rPr kumimoji="1" lang="ko-KR" altLang="en-US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 신자들이 세례성사와 </a:t>
            </a:r>
            <a:r>
              <a:rPr kumimoji="1" lang="ko-KR" altLang="en-US" sz="2600" i="0" u="none" strike="noStrike" kern="0" cap="none" spc="-15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견진성사를</a:t>
            </a:r>
            <a:r>
              <a:rPr kumimoji="1" lang="ko-KR" altLang="en-US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 </a:t>
            </a:r>
            <a:endParaRPr kumimoji="1" lang="en-US" altLang="ko-KR" sz="260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600" kern="0" spc="-150" dirty="0" smtClean="0">
                <a:latin typeface="나눔명조" pitchFamily="18" charset="-127"/>
                <a:ea typeface="나눔명조" pitchFamily="18" charset="-127"/>
              </a:rPr>
              <a:t>        </a:t>
            </a:r>
            <a:r>
              <a:rPr kumimoji="1" lang="ko-KR" altLang="en-US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통해 받은 성령</a:t>
            </a:r>
            <a:r>
              <a:rPr kumimoji="1" lang="en-US" altLang="ko-KR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!</a:t>
            </a: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altLang="ko-KR" sz="2600" kern="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“</a:t>
            </a:r>
            <a:r>
              <a:rPr kumimoji="1" lang="ko-KR" altLang="en-US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성령의 불을 끄지 마십시오</a:t>
            </a:r>
            <a:r>
              <a:rPr kumimoji="1" lang="en-US" altLang="ko-KR" sz="26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”</a:t>
            </a:r>
            <a:r>
              <a:rPr kumimoji="1" lang="en-US" altLang="ko-KR" sz="20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(1</a:t>
            </a:r>
            <a:r>
              <a:rPr kumimoji="1" lang="ko-KR" altLang="en-US" sz="2000" i="0" u="none" strike="noStrike" kern="0" cap="none" spc="-15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테살</a:t>
            </a:r>
            <a:r>
              <a:rPr kumimoji="1" lang="ko-KR" altLang="en-US" sz="20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 </a:t>
            </a:r>
            <a:r>
              <a:rPr kumimoji="1" lang="en-US" altLang="ko-KR" sz="2000" i="0" u="none" strike="noStrike" kern="0" cap="none" spc="-1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n-cs"/>
              </a:rPr>
              <a:t>5,19).</a:t>
            </a:r>
            <a:endParaRPr kumimoji="1" lang="ko-KR" altLang="en-US" sz="2000" i="0" u="none" strike="noStrike" kern="0" cap="none" spc="-15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성령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21</a:t>
            </a:fld>
            <a:endParaRPr lang="en-US" altLang="ko-KR" dirty="0"/>
          </a:p>
        </p:txBody>
      </p:sp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아래쪽 화살표 12"/>
          <p:cNvSpPr/>
          <p:nvPr/>
        </p:nvSpPr>
        <p:spPr bwMode="auto">
          <a:xfrm rot="16200000">
            <a:off x="1023914" y="3333749"/>
            <a:ext cx="238127" cy="428628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22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합심하여 기도한다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681822" y="2199023"/>
            <a:ext cx="5786478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열성이 줄지 않게 하고 마음이 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성령으로 타오르게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하며 주님을 섬기십시오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희망 속에 기뻐하고 환난 중에 인내하며 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기도에 전념하십시오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로마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12,11-12).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5929322" y="1428736"/>
            <a:ext cx="3208982" cy="1627390"/>
            <a:chOff x="-571536" y="1372982"/>
            <a:chExt cx="4088141" cy="2073243"/>
          </a:xfrm>
        </p:grpSpPr>
        <p:pic>
          <p:nvPicPr>
            <p:cNvPr id="19" name="Picture 2" descr="C:\Documents and Settings\OWNER\바탕 화면\본당활성화ppt\자료\뿌리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571536" y="1372982"/>
              <a:ext cx="4088141" cy="2073243"/>
            </a:xfrm>
            <a:prstGeom prst="rect">
              <a:avLst/>
            </a:prstGeom>
            <a:noFill/>
          </p:spPr>
        </p:pic>
        <p:sp>
          <p:nvSpPr>
            <p:cNvPr id="28" name="타원 27"/>
            <p:cNvSpPr/>
            <p:nvPr/>
          </p:nvSpPr>
          <p:spPr bwMode="auto">
            <a:xfrm>
              <a:off x="928662" y="1785926"/>
              <a:ext cx="1143008" cy="857256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428596" y="1714488"/>
            <a:ext cx="80010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  성령의 무한한 은사는 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'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영적 인프라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‘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요</a:t>
            </a: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/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뿌리인 기도를 통해서 </a:t>
            </a:r>
            <a:r>
              <a:rPr lang="ko-KR" altLang="en-US" sz="2600" kern="0" dirty="0" err="1" smtClean="0">
                <a:latin typeface="나눔명조" pitchFamily="18" charset="-127"/>
                <a:ea typeface="나눔명조" pitchFamily="18" charset="-127"/>
              </a:rPr>
              <a:t>전신자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 은사</a:t>
            </a: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/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계발로 드러나게 됨</a:t>
            </a: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/>
            <a:endParaRPr lang="en-US" altLang="ko-KR" sz="2600" kern="0" dirty="0" smtClean="0">
              <a:latin typeface="나눔명조" pitchFamily="18" charset="-127"/>
              <a:ea typeface="나눔명조" pitchFamily="18" charset="-127"/>
            </a:endParaRPr>
          </a:p>
          <a:p>
            <a:pPr algn="l">
              <a:buFont typeface="Wingdings" pitchFamily="2" charset="2"/>
              <a:buChar char="§"/>
            </a:pP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  기도는 본당공동체에 성령의 불씨를 살려 불길을 일으키는 데 필요한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성령을 수용하는 펌프</a:t>
            </a:r>
            <a:endParaRPr lang="ko-KR" altLang="en-US" sz="2600" kern="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기도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23</a:t>
            </a:fld>
            <a:endParaRPr lang="en-US" altLang="ko-KR" dirty="0"/>
          </a:p>
        </p:txBody>
      </p:sp>
      <p:grpSp>
        <p:nvGrpSpPr>
          <p:cNvPr id="10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그룹 19"/>
          <p:cNvGrpSpPr/>
          <p:nvPr/>
        </p:nvGrpSpPr>
        <p:grpSpPr>
          <a:xfrm>
            <a:off x="2071670" y="2763134"/>
            <a:ext cx="4907434" cy="2809006"/>
            <a:chOff x="1643042" y="2579367"/>
            <a:chExt cx="5727701" cy="3278525"/>
          </a:xfrm>
        </p:grpSpPr>
        <p:sp>
          <p:nvSpPr>
            <p:cNvPr id="24" name="아래쪽 화살표 23"/>
            <p:cNvSpPr/>
            <p:nvPr/>
          </p:nvSpPr>
          <p:spPr bwMode="auto">
            <a:xfrm rot="14366257">
              <a:off x="4921074" y="2904940"/>
              <a:ext cx="452865" cy="1500198"/>
            </a:xfrm>
            <a:prstGeom prst="downArrow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5" name="아래쪽 화살표 24"/>
            <p:cNvSpPr/>
            <p:nvPr/>
          </p:nvSpPr>
          <p:spPr bwMode="auto">
            <a:xfrm rot="7043020">
              <a:off x="3537463" y="2915304"/>
              <a:ext cx="476889" cy="1500198"/>
            </a:xfrm>
            <a:prstGeom prst="downArrow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6" name="아래쪽 화살표 25"/>
            <p:cNvSpPr/>
            <p:nvPr/>
          </p:nvSpPr>
          <p:spPr bwMode="auto">
            <a:xfrm rot="10800000">
              <a:off x="4143372" y="2579367"/>
              <a:ext cx="642942" cy="1000132"/>
            </a:xfrm>
            <a:prstGeom prst="downArrow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1643042" y="5294011"/>
              <a:ext cx="5715040" cy="71438"/>
            </a:xfrm>
            <a:prstGeom prst="rect">
              <a:avLst/>
            </a:prstGeom>
            <a:solidFill>
              <a:srgbClr val="46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 rot="16200000">
              <a:off x="3933426" y="3718007"/>
              <a:ext cx="1062834" cy="642942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" name="타원 20"/>
            <p:cNvSpPr/>
            <p:nvPr/>
          </p:nvSpPr>
          <p:spPr bwMode="auto">
            <a:xfrm>
              <a:off x="3929058" y="4293879"/>
              <a:ext cx="1071570" cy="1000132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</a:rPr>
                <a:t>기도</a:t>
              </a:r>
              <a:endParaRPr kumimoji="1" lang="en-US" altLang="ko-KR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</a:endParaRPr>
            </a:p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kumimoji="1" lang="ko-KR" altLang="en-US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</a:rPr>
                <a:t>펌프</a:t>
              </a:r>
              <a:r>
                <a:rPr kumimoji="1" lang="en-US" altLang="ko-K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</a:rPr>
                <a:t>)</a:t>
              </a:r>
              <a:endPara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071934" y="5365449"/>
              <a:ext cx="81304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600" b="1" kern="0" dirty="0" smtClean="0">
                  <a:latin typeface="나눔고딕" pitchFamily="50" charset="-127"/>
                  <a:ea typeface="나눔고딕" pitchFamily="50" charset="-127"/>
                </a:rPr>
                <a:t>성령</a:t>
              </a:r>
              <a:endParaRPr lang="ko-KR" altLang="en-US" sz="2600" dirty="0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929322" y="3365185"/>
              <a:ext cx="144142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600" b="1" kern="0" dirty="0" smtClean="0">
                  <a:latin typeface="나눔고딕" pitchFamily="50" charset="-127"/>
                  <a:ea typeface="나눔고딕" pitchFamily="50" charset="-127"/>
                </a:rPr>
                <a:t>은사계발</a:t>
              </a:r>
              <a:endParaRPr lang="ko-KR" altLang="en-US" sz="26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기도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24</a:t>
            </a:fld>
            <a:endParaRPr lang="en-US" altLang="ko-KR" dirty="0"/>
          </a:p>
        </p:txBody>
      </p:sp>
      <p:pic>
        <p:nvPicPr>
          <p:cNvPr id="9" name="Picture 4" descr="08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072330" y="5209964"/>
            <a:ext cx="1857356" cy="1648036"/>
          </a:xfrm>
          <a:noFill/>
        </p:spPr>
      </p:pic>
      <p:grpSp>
        <p:nvGrpSpPr>
          <p:cNvPr id="10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내용 개체 틀 2"/>
          <p:cNvSpPr txBox="1">
            <a:spLocks/>
          </p:cNvSpPr>
          <p:nvPr/>
        </p:nvSpPr>
        <p:spPr bwMode="auto">
          <a:xfrm>
            <a:off x="720751" y="1800000"/>
            <a:ext cx="75660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기도를 통해 활성화된 가장 대표적 사례</a:t>
            </a: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, </a:t>
            </a: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예루살렘 교회공동체</a:t>
            </a: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:</a:t>
            </a:r>
          </a:p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사도들은 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한마음으로 기도에 전념하였고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kern="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kern="0" dirty="0" smtClean="0">
                <a:latin typeface="나눔명조" pitchFamily="18" charset="-127"/>
                <a:ea typeface="나눔명조" pitchFamily="18" charset="-127"/>
              </a:rPr>
              <a:t>사도 </a:t>
            </a:r>
            <a:r>
              <a:rPr lang="en-US" altLang="ko-KR" sz="2000" kern="0" dirty="0" smtClean="0">
                <a:latin typeface="나눔명조" pitchFamily="18" charset="-127"/>
                <a:ea typeface="나눔명조" pitchFamily="18" charset="-127"/>
              </a:rPr>
              <a:t>1,14)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이렇게 기도하고 있을 때 성령이 내려오셨으며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,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 그 성령에 힘입어 </a:t>
            </a:r>
            <a:r>
              <a:rPr lang="en-US" altLang="ko-KR" sz="2400" kern="0" dirty="0" smtClean="0">
                <a:latin typeface="나눔명조" pitchFamily="18" charset="-127"/>
                <a:ea typeface="나눔명조" pitchFamily="18" charset="-127"/>
              </a:rPr>
              <a:t>3,000</a:t>
            </a:r>
            <a:r>
              <a:rPr lang="ko-KR" altLang="en-US" sz="2400" kern="0" dirty="0" smtClean="0">
                <a:latin typeface="나눔명조" pitchFamily="18" charset="-127"/>
                <a:ea typeface="나눔명조" pitchFamily="18" charset="-127"/>
              </a:rPr>
              <a:t>명이 세례를 받음</a:t>
            </a:r>
            <a:endParaRPr lang="en-US" altLang="ko-KR" sz="24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내가 또 진실로 너희에게 말한다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너희 가운데 두 사람이 이 땅에서 마음을 모아 무엇이든 청하면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kern="0" dirty="0" smtClean="0">
                <a:latin typeface="나눔명조" pitchFamily="18" charset="-127"/>
                <a:ea typeface="나눔명조" pitchFamily="18" charset="-127"/>
              </a:rPr>
              <a:t>하늘에 계신 내 아버지께서 이루어 주실 것이다”</a:t>
            </a:r>
            <a:r>
              <a:rPr lang="en-US" altLang="ko-KR" sz="2000" kern="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kern="0" dirty="0" smtClean="0">
                <a:latin typeface="나눔명조" pitchFamily="18" charset="-127"/>
                <a:ea typeface="나눔명조" pitchFamily="18" charset="-127"/>
              </a:rPr>
              <a:t>마태 </a:t>
            </a:r>
            <a:r>
              <a:rPr lang="en-US" altLang="ko-KR" sz="2000" kern="0" dirty="0" smtClean="0">
                <a:latin typeface="나눔명조" pitchFamily="18" charset="-127"/>
                <a:ea typeface="나눔명조" pitchFamily="18" charset="-127"/>
              </a:rPr>
              <a:t>18,19)</a:t>
            </a:r>
            <a:r>
              <a:rPr lang="en-US" altLang="ko-KR" sz="2600" kern="0" dirty="0" smtClean="0">
                <a:latin typeface="나눔명조" pitchFamily="18" charset="-127"/>
                <a:ea typeface="나눔명조" pitchFamily="18" charset="-127"/>
              </a:rPr>
              <a:t>.</a:t>
            </a:r>
          </a:p>
          <a:p>
            <a:pPr marL="342900" marR="0" lvl="0" indent="-342900" algn="just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1" lang="ko-KR" altLang="en-US" sz="2600" i="0" u="none" strike="noStrike" kern="0" cap="none" spc="-15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25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전신자의 은사를 일깨운다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681822" y="2199023"/>
            <a:ext cx="5786478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저마다 받은 은사에 따라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하느님의 다양한 은총의 훌륭한 관리자로서 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서로를 위하여 봉사하십시오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베드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4,10).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/>
        </p:nvGrpSpPr>
        <p:grpSpPr>
          <a:xfrm>
            <a:off x="6000760" y="1357298"/>
            <a:ext cx="3144618" cy="1643074"/>
            <a:chOff x="5143504" y="1285860"/>
            <a:chExt cx="4648566" cy="2428892"/>
          </a:xfrm>
        </p:grpSpPr>
        <p:pic>
          <p:nvPicPr>
            <p:cNvPr id="23" name="Picture 2" descr="C:\Documents and Settings\OWNER\바탕 화면\본당활성화ppt\자료\뿌리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143504" y="1357298"/>
              <a:ext cx="4648566" cy="2357454"/>
            </a:xfrm>
            <a:prstGeom prst="rect">
              <a:avLst/>
            </a:prstGeom>
            <a:noFill/>
          </p:spPr>
        </p:pic>
        <p:sp>
          <p:nvSpPr>
            <p:cNvPr id="25" name="타원 24"/>
            <p:cNvSpPr/>
            <p:nvPr/>
          </p:nvSpPr>
          <p:spPr bwMode="auto">
            <a:xfrm>
              <a:off x="6929454" y="1285860"/>
              <a:ext cx="1143008" cy="857256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은사계발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26</a:t>
            </a:fld>
            <a:endParaRPr lang="en-US" altLang="ko-KR" dirty="0"/>
          </a:p>
        </p:txBody>
      </p:sp>
      <p:grpSp>
        <p:nvGrpSpPr>
          <p:cNvPr id="11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내용 개체 틀 2"/>
          <p:cNvSpPr txBox="1">
            <a:spLocks/>
          </p:cNvSpPr>
          <p:nvPr/>
        </p:nvSpPr>
        <p:spPr bwMode="auto">
          <a:xfrm>
            <a:off x="714348" y="1800000"/>
            <a:ext cx="5429288" cy="19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2600" kern="0" spc="-150" dirty="0" smtClean="0">
                <a:latin typeface="나눔명조" pitchFamily="18" charset="-127"/>
                <a:ea typeface="나눔명조" pitchFamily="18" charset="-127"/>
              </a:rPr>
              <a:t>본당 공동체 전 구성원에게 성령께서 내려주시는 다양한 은사들을 일깨움으로써 공동체는 활성화 됨</a:t>
            </a:r>
            <a:endParaRPr lang="en-US" altLang="ko-KR" sz="2600" kern="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ko-KR" altLang="en-US" sz="2600" kern="0" dirty="0">
              <a:latin typeface="나눔명조" pitchFamily="18" charset="-127"/>
              <a:ea typeface="나눔명조" pitchFamily="18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1000100" y="5786454"/>
            <a:ext cx="7215238" cy="642942"/>
            <a:chOff x="1000100" y="5572140"/>
            <a:chExt cx="7215238" cy="642942"/>
          </a:xfrm>
          <a:solidFill>
            <a:schemeClr val="accent1">
              <a:lumMod val="75000"/>
            </a:schemeClr>
          </a:solidFill>
        </p:grpSpPr>
        <p:sp>
          <p:nvSpPr>
            <p:cNvPr id="16" name="직사각형 15"/>
            <p:cNvSpPr/>
            <p:nvPr/>
          </p:nvSpPr>
          <p:spPr bwMode="auto">
            <a:xfrm>
              <a:off x="1000100" y="5572140"/>
              <a:ext cx="7215238" cy="71438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" name="이등변 삼각형 16"/>
            <p:cNvSpPr/>
            <p:nvPr/>
          </p:nvSpPr>
          <p:spPr bwMode="auto">
            <a:xfrm>
              <a:off x="4357686" y="5643578"/>
              <a:ext cx="428628" cy="571504"/>
            </a:xfrm>
            <a:prstGeom prst="triangl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1071538" y="4286256"/>
            <a:ext cx="3571900" cy="145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소수</a:t>
            </a:r>
            <a:r>
              <a:rPr lang="en-US" altLang="ko-KR" sz="2000" b="1" kern="0" spc="-150" dirty="0" smtClean="0">
                <a:latin typeface="나눔고딕" pitchFamily="50" charset="-127"/>
                <a:ea typeface="나눔고딕" pitchFamily="50" charset="-127"/>
              </a:rPr>
              <a:t>(5~10%)</a:t>
            </a: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만 열심한 </a:t>
            </a:r>
            <a:endParaRPr lang="en-US" altLang="ko-KR" sz="2600" b="1" kern="0" spc="-150" dirty="0" smtClean="0">
              <a:latin typeface="나눔고딕" pitchFamily="50" charset="-127"/>
              <a:ea typeface="나눔고딕" pitchFamily="50" charset="-127"/>
            </a:endParaRPr>
          </a:p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가톨릭교회 </a:t>
            </a:r>
            <a:endParaRPr lang="en-US" altLang="ko-KR" sz="2600" b="1" kern="0" spc="-150" dirty="0" smtClean="0">
              <a:latin typeface="나눔고딕" pitchFamily="50" charset="-127"/>
              <a:ea typeface="나눔고딕" pitchFamily="50" charset="-127"/>
            </a:endParaRPr>
          </a:p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600" b="1" kern="0" spc="-150" dirty="0" smtClean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신자 </a:t>
            </a:r>
            <a:r>
              <a:rPr lang="en-US" altLang="ko-KR" sz="2600" b="1" kern="0" spc="-150" dirty="0" smtClean="0">
                <a:latin typeface="나눔고딕" pitchFamily="50" charset="-127"/>
                <a:ea typeface="나눔고딕" pitchFamily="50" charset="-127"/>
              </a:rPr>
              <a:t>5,000</a:t>
            </a: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명</a:t>
            </a:r>
            <a:endParaRPr lang="ko-KR" altLang="en-US" sz="2600" dirty="0"/>
          </a:p>
        </p:txBody>
      </p:sp>
      <p:sp>
        <p:nvSpPr>
          <p:cNvPr id="21" name="직사각형 20"/>
          <p:cNvSpPr/>
          <p:nvPr/>
        </p:nvSpPr>
        <p:spPr>
          <a:xfrm>
            <a:off x="4286248" y="5000636"/>
            <a:ext cx="55015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600" b="1" kern="0" spc="-150" dirty="0" smtClean="0">
                <a:latin typeface="나눔고딕" pitchFamily="50" charset="-127"/>
                <a:ea typeface="나눔고딕" pitchFamily="50" charset="-127"/>
              </a:rPr>
              <a:t>VS</a:t>
            </a:r>
            <a:endParaRPr lang="ko-KR" altLang="en-US" sz="2600" dirty="0"/>
          </a:p>
        </p:txBody>
      </p:sp>
      <p:sp>
        <p:nvSpPr>
          <p:cNvPr id="15" name="직사각형 14"/>
          <p:cNvSpPr/>
          <p:nvPr/>
        </p:nvSpPr>
        <p:spPr>
          <a:xfrm>
            <a:off x="5143504" y="4286256"/>
            <a:ext cx="3571900" cy="145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다수</a:t>
            </a:r>
            <a:r>
              <a:rPr lang="en-US" altLang="ko-KR" sz="2000" b="1" kern="0" spc="-150" dirty="0" smtClean="0">
                <a:latin typeface="나눔고딕" pitchFamily="50" charset="-127"/>
                <a:ea typeface="나눔고딕" pitchFamily="50" charset="-127"/>
              </a:rPr>
              <a:t>(70%</a:t>
            </a:r>
            <a:r>
              <a:rPr lang="ko-KR" altLang="en-US" sz="2000" b="1" kern="0" spc="-150" dirty="0" smtClean="0">
                <a:latin typeface="나눔고딕" pitchFamily="50" charset="-127"/>
                <a:ea typeface="나눔고딕" pitchFamily="50" charset="-127"/>
              </a:rPr>
              <a:t>이상</a:t>
            </a:r>
            <a:r>
              <a:rPr lang="en-US" altLang="ko-KR" sz="2000" b="1" kern="0" spc="-150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가 열심한 </a:t>
            </a:r>
            <a:endParaRPr lang="en-US" altLang="ko-KR" sz="2600" b="1" kern="0" spc="-150" dirty="0" smtClean="0">
              <a:latin typeface="나눔고딕" pitchFamily="50" charset="-127"/>
              <a:ea typeface="나눔고딕" pitchFamily="50" charset="-127"/>
            </a:endParaRPr>
          </a:p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개신교회 </a:t>
            </a:r>
            <a:endParaRPr lang="en-US" altLang="ko-KR" sz="2600" b="1" kern="0" spc="-150" dirty="0" smtClean="0">
              <a:latin typeface="나눔고딕" pitchFamily="50" charset="-127"/>
              <a:ea typeface="나눔고딕" pitchFamily="50" charset="-127"/>
            </a:endParaRPr>
          </a:p>
          <a:p>
            <a:pPr marL="342900" marR="0" indent="-342900" algn="just" defTabSz="914400" eaLnBrk="1" fontAlgn="auto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600" b="1" kern="0" spc="-150" dirty="0" smtClean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신자 </a:t>
            </a:r>
            <a:r>
              <a:rPr lang="en-US" altLang="ko-KR" sz="2600" b="1" kern="0" spc="-150" dirty="0" smtClean="0">
                <a:latin typeface="나눔고딕" pitchFamily="50" charset="-127"/>
                <a:ea typeface="나눔고딕" pitchFamily="50" charset="-127"/>
              </a:rPr>
              <a:t>500</a:t>
            </a:r>
            <a:r>
              <a:rPr lang="ko-KR" altLang="en-US" sz="2600" b="1" kern="0" spc="-150" dirty="0" smtClean="0">
                <a:latin typeface="나눔고딕" pitchFamily="50" charset="-127"/>
                <a:ea typeface="나눔고딕" pitchFamily="50" charset="-127"/>
              </a:rPr>
              <a:t>명</a:t>
            </a:r>
            <a:endParaRPr lang="ko-KR" altLang="en-US" sz="2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성령의 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9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가지 은사</a:t>
            </a:r>
            <a:r>
              <a:rPr lang="en-US" altLang="ko-KR" sz="2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(1</a:t>
            </a:r>
            <a:r>
              <a:rPr lang="ko-KR" altLang="en-US" sz="2500" b="1" spc="-150" dirty="0" err="1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코린</a:t>
            </a:r>
            <a:r>
              <a:rPr lang="ko-KR" altLang="en-US" sz="2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12</a:t>
            </a:r>
            <a:r>
              <a:rPr lang="ko-KR" altLang="en-US" sz="2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장</a:t>
            </a:r>
            <a:r>
              <a:rPr lang="en-US" altLang="ko-KR" sz="2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)</a:t>
            </a:r>
            <a:endParaRPr lang="ko-KR" altLang="en-US" sz="2500" b="1" spc="-150" dirty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27</a:t>
            </a:fld>
            <a:endParaRPr lang="en-US" altLang="ko-KR"/>
          </a:p>
        </p:txBody>
      </p:sp>
      <p:grpSp>
        <p:nvGrpSpPr>
          <p:cNvPr id="5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0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1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내용 개체 틀 2"/>
          <p:cNvSpPr txBox="1">
            <a:spLocks/>
          </p:cNvSpPr>
          <p:nvPr/>
        </p:nvSpPr>
        <p:spPr bwMode="auto">
          <a:xfrm>
            <a:off x="720001" y="1800000"/>
            <a:ext cx="756677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20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2600" b="1" spc="-15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성령</a:t>
            </a:r>
            <a:r>
              <a:rPr lang="en-US" altLang="ko-KR" sz="2600" b="1" spc="-150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r>
              <a:rPr lang="ko-KR" altLang="en-US" sz="2600" b="1" spc="-150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은</a:t>
            </a:r>
            <a:r>
              <a:rPr lang="en-US" altLang="ko-KR" sz="2600" b="1" spc="-150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슬기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통달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의견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지식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굳셈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효경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두려워함 </a:t>
            </a:r>
            <a:r>
              <a:rPr lang="ko-KR" altLang="en-US" sz="2400" b="1" dirty="0" smtClean="0">
                <a:latin typeface="나눔명조" pitchFamily="18" charset="-127"/>
                <a:ea typeface="나눔명조" pitchFamily="18" charset="-127"/>
              </a:rPr>
              <a:t>    </a:t>
            </a:r>
            <a:endParaRPr lang="en-US" altLang="ko-KR" sz="2400" b="1" dirty="0" smtClean="0">
              <a:latin typeface="나눔명조" pitchFamily="18" charset="-127"/>
              <a:ea typeface="나눔명조" pitchFamily="18" charset="-127"/>
            </a:endParaRPr>
          </a:p>
          <a:p>
            <a:pPr marL="72000" algn="just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altLang="ko-KR" sz="2600" b="1" dirty="0" smtClean="0">
                <a:latin typeface="나눔명조" pitchFamily="18" charset="-127"/>
                <a:ea typeface="나눔명조" pitchFamily="18" charset="-127"/>
              </a:rPr>
              <a:t>               </a:t>
            </a:r>
            <a:r>
              <a:rPr lang="en-US" altLang="ko-KR" sz="2000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b="1" dirty="0">
                <a:latin typeface="나눔명조" pitchFamily="18" charset="-127"/>
                <a:ea typeface="나눔명조" pitchFamily="18" charset="-127"/>
              </a:rPr>
              <a:t>이사 </a:t>
            </a:r>
            <a:r>
              <a:rPr lang="en-US" altLang="ko-KR" sz="2000" b="1" dirty="0">
                <a:latin typeface="나눔명조" pitchFamily="18" charset="-127"/>
                <a:ea typeface="나눔명조" pitchFamily="18" charset="-127"/>
              </a:rPr>
              <a:t>11,2-3 </a:t>
            </a:r>
            <a:r>
              <a:rPr lang="ko-KR" altLang="en-US" sz="2000" b="1" dirty="0">
                <a:latin typeface="나눔명조" pitchFamily="18" charset="-127"/>
                <a:ea typeface="나눔명조" pitchFamily="18" charset="-127"/>
              </a:rPr>
              <a:t>참조</a:t>
            </a:r>
            <a:r>
              <a:rPr lang="en-US" altLang="ko-KR" sz="2000" b="1" dirty="0">
                <a:latin typeface="나눔명조" pitchFamily="18" charset="-127"/>
                <a:ea typeface="나눔명조" pitchFamily="18" charset="-127"/>
              </a:rPr>
              <a:t>) </a:t>
            </a:r>
            <a:endParaRPr lang="ko-KR" altLang="en-US" sz="2000" b="1" dirty="0">
              <a:latin typeface="나눔명조" pitchFamily="18" charset="-127"/>
              <a:ea typeface="나눔명조" pitchFamily="18" charset="-127"/>
            </a:endParaRPr>
          </a:p>
          <a:p>
            <a:pPr algn="just" eaLnBrk="0" hangingPunct="0">
              <a:spcBef>
                <a:spcPct val="20000"/>
              </a:spcBef>
              <a:defRPr/>
            </a:pPr>
            <a:endParaRPr lang="en-US" altLang="ko-KR" sz="2600" b="1" spc="-150" dirty="0">
              <a:latin typeface="나눔명조" pitchFamily="18" charset="-127"/>
              <a:ea typeface="나눔명조" pitchFamily="18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785786" y="2809886"/>
            <a:ext cx="5006617" cy="3873807"/>
            <a:chOff x="357188" y="2809886"/>
            <a:chExt cx="5006617" cy="3873807"/>
          </a:xfrm>
        </p:grpSpPr>
        <p:sp>
          <p:nvSpPr>
            <p:cNvPr id="13" name="직사각형 3"/>
            <p:cNvSpPr>
              <a:spLocks noChangeArrowheads="1"/>
            </p:cNvSpPr>
            <p:nvPr/>
          </p:nvSpPr>
          <p:spPr bwMode="auto">
            <a:xfrm>
              <a:off x="357188" y="2809886"/>
              <a:ext cx="212269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지혜의 </a:t>
              </a:r>
              <a:r>
                <a:rPr lang="ko-KR" altLang="en-US" sz="2600" b="1" dirty="0">
                  <a:latin typeface="나눔명조" pitchFamily="18" charset="-127"/>
                  <a:ea typeface="나눔명조" pitchFamily="18" charset="-127"/>
                </a:rPr>
                <a:t>말씀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14" name="직사각형 4"/>
            <p:cNvSpPr>
              <a:spLocks noChangeArrowheads="1"/>
            </p:cNvSpPr>
            <p:nvPr/>
          </p:nvSpPr>
          <p:spPr bwMode="auto">
            <a:xfrm>
              <a:off x="357188" y="3238511"/>
              <a:ext cx="212269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지식의 </a:t>
              </a:r>
              <a:r>
                <a:rPr lang="ko-KR" altLang="en-US" sz="2600" b="1" dirty="0">
                  <a:latin typeface="나눔명조" pitchFamily="18" charset="-127"/>
                  <a:ea typeface="나눔명조" pitchFamily="18" charset="-127"/>
                </a:rPr>
                <a:t>말씀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15" name="직사각형 6"/>
            <p:cNvSpPr>
              <a:spLocks noChangeArrowheads="1"/>
            </p:cNvSpPr>
            <p:nvPr/>
          </p:nvSpPr>
          <p:spPr bwMode="auto">
            <a:xfrm>
              <a:off x="1643063" y="4130679"/>
              <a:ext cx="272061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표적</a:t>
              </a:r>
              <a:r>
                <a:rPr lang="en-US" altLang="ko-KR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表蹟</a:t>
              </a:r>
              <a:r>
                <a:rPr lang="en-US" altLang="ko-KR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)</a:t>
              </a:r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의 은사</a:t>
              </a:r>
              <a:endParaRPr lang="ko-KR" altLang="en-US" sz="2600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6" name="직사각형 7"/>
            <p:cNvSpPr>
              <a:spLocks noChangeArrowheads="1"/>
            </p:cNvSpPr>
            <p:nvPr/>
          </p:nvSpPr>
          <p:spPr bwMode="auto">
            <a:xfrm>
              <a:off x="382588" y="3752861"/>
              <a:ext cx="2000250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믿음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17" name="직사각형 8"/>
            <p:cNvSpPr>
              <a:spLocks noChangeArrowheads="1"/>
            </p:cNvSpPr>
            <p:nvPr/>
          </p:nvSpPr>
          <p:spPr bwMode="auto">
            <a:xfrm>
              <a:off x="382588" y="4110049"/>
              <a:ext cx="107112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치유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18" name="직사각형 9"/>
            <p:cNvSpPr>
              <a:spLocks noChangeArrowheads="1"/>
            </p:cNvSpPr>
            <p:nvPr/>
          </p:nvSpPr>
          <p:spPr bwMode="auto">
            <a:xfrm>
              <a:off x="396875" y="4500574"/>
              <a:ext cx="107112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기적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19" name="직사각형 10"/>
            <p:cNvSpPr>
              <a:spLocks noChangeArrowheads="1"/>
            </p:cNvSpPr>
            <p:nvPr/>
          </p:nvSpPr>
          <p:spPr bwMode="auto">
            <a:xfrm>
              <a:off x="2643188" y="3000372"/>
              <a:ext cx="272061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선교</a:t>
              </a:r>
              <a:r>
                <a:rPr lang="en-US" altLang="ko-KR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宣敎</a:t>
              </a:r>
              <a:r>
                <a:rPr lang="en-US" altLang="ko-KR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)</a:t>
              </a:r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의 은사</a:t>
              </a:r>
              <a:endParaRPr lang="ko-KR" altLang="en-US" sz="2600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0" name="직사각형 11"/>
            <p:cNvSpPr>
              <a:spLocks noChangeArrowheads="1"/>
            </p:cNvSpPr>
            <p:nvPr/>
          </p:nvSpPr>
          <p:spPr bwMode="auto">
            <a:xfrm>
              <a:off x="2643188" y="5500699"/>
              <a:ext cx="272061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계시</a:t>
              </a:r>
              <a:r>
                <a:rPr lang="en-US" altLang="ko-KR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啓示</a:t>
              </a:r>
              <a:r>
                <a:rPr lang="en-US" altLang="ko-KR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)</a:t>
              </a:r>
              <a:r>
                <a:rPr lang="ko-KR" altLang="en-US" sz="2600" b="1" dirty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</a:rPr>
                <a:t>의 은사</a:t>
              </a:r>
              <a:endParaRPr lang="ko-KR" altLang="en-US" sz="2600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1" name="직사각형 12"/>
            <p:cNvSpPr>
              <a:spLocks noChangeArrowheads="1"/>
            </p:cNvSpPr>
            <p:nvPr/>
          </p:nvSpPr>
          <p:spPr bwMode="auto">
            <a:xfrm>
              <a:off x="396875" y="5000636"/>
              <a:ext cx="107112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예언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22" name="직사각형 13"/>
            <p:cNvSpPr>
              <a:spLocks noChangeArrowheads="1"/>
            </p:cNvSpPr>
            <p:nvPr/>
          </p:nvSpPr>
          <p:spPr bwMode="auto">
            <a:xfrm>
              <a:off x="382588" y="5438775"/>
              <a:ext cx="107112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식별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23" name="직사각형 14"/>
            <p:cNvSpPr>
              <a:spLocks noChangeArrowheads="1"/>
            </p:cNvSpPr>
            <p:nvPr/>
          </p:nvSpPr>
          <p:spPr bwMode="auto">
            <a:xfrm>
              <a:off x="382588" y="5795963"/>
              <a:ext cx="212269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이상한 언어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24" name="직사각형 18"/>
            <p:cNvSpPr>
              <a:spLocks noChangeArrowheads="1"/>
            </p:cNvSpPr>
            <p:nvPr/>
          </p:nvSpPr>
          <p:spPr bwMode="auto">
            <a:xfrm>
              <a:off x="388938" y="6191250"/>
              <a:ext cx="1071127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ko-KR" altLang="en-US" sz="2600" b="1" dirty="0" smtClean="0">
                  <a:latin typeface="나눔명조" pitchFamily="18" charset="-127"/>
                  <a:ea typeface="나눔명조" pitchFamily="18" charset="-127"/>
                </a:rPr>
                <a:t> 해석</a:t>
              </a:r>
              <a:endParaRPr lang="ko-KR" altLang="en-US" sz="2600" dirty="0">
                <a:latin typeface="나눔명조" pitchFamily="18" charset="-127"/>
                <a:ea typeface="나눔명조" pitchFamily="18" charset="-127"/>
              </a:endParaRPr>
            </a:p>
          </p:txBody>
        </p:sp>
        <p:sp>
          <p:nvSpPr>
            <p:cNvPr id="25" name="AutoShape 44"/>
            <p:cNvSpPr>
              <a:spLocks/>
            </p:cNvSpPr>
            <p:nvPr/>
          </p:nvSpPr>
          <p:spPr bwMode="auto">
            <a:xfrm>
              <a:off x="2428875" y="3013072"/>
              <a:ext cx="214313" cy="528637"/>
            </a:xfrm>
            <a:prstGeom prst="rightBrace">
              <a:avLst>
                <a:gd name="adj1" fmla="val 20224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" name="AutoShape 44"/>
            <p:cNvSpPr>
              <a:spLocks/>
            </p:cNvSpPr>
            <p:nvPr/>
          </p:nvSpPr>
          <p:spPr bwMode="auto">
            <a:xfrm>
              <a:off x="1423108" y="3929066"/>
              <a:ext cx="214312" cy="857250"/>
            </a:xfrm>
            <a:prstGeom prst="rightBrace">
              <a:avLst>
                <a:gd name="adj1" fmla="val 2022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" name="AutoShape 44"/>
            <p:cNvSpPr>
              <a:spLocks/>
            </p:cNvSpPr>
            <p:nvPr/>
          </p:nvSpPr>
          <p:spPr bwMode="auto">
            <a:xfrm>
              <a:off x="2428875" y="5143512"/>
              <a:ext cx="214313" cy="1285875"/>
            </a:xfrm>
            <a:prstGeom prst="rightBrace">
              <a:avLst>
                <a:gd name="adj1" fmla="val 2022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29" name="Picture 4" descr="08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643702" y="4725228"/>
            <a:ext cx="2338691" cy="1837089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28</a:t>
            </a:fld>
            <a:endParaRPr lang="en-US" altLang="ko-KR" dirty="0"/>
          </a:p>
        </p:txBody>
      </p:sp>
      <p:sp>
        <p:nvSpPr>
          <p:cNvPr id="11" name="제목 10"/>
          <p:cNvSpPr>
            <a:spLocks noGrp="1"/>
          </p:cNvSpPr>
          <p:nvPr>
            <p:ph type="title"/>
          </p:nvPr>
        </p:nvSpPr>
        <p:spPr>
          <a:xfrm>
            <a:off x="0" y="0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어떻게 은사계발을 할 것인가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?–</a:t>
            </a:r>
            <a:r>
              <a:rPr lang="ko-KR" altLang="en-US" sz="255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은사계발의 계기</a:t>
            </a:r>
            <a:endParaRPr lang="ko-KR" altLang="en-US" sz="2550" b="1" spc="-150" dirty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grpSp>
        <p:nvGrpSpPr>
          <p:cNvPr id="13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4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5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내용 개체 틀 2"/>
          <p:cNvSpPr>
            <a:spLocks noGrp="1"/>
          </p:cNvSpPr>
          <p:nvPr>
            <p:ph idx="1"/>
          </p:nvPr>
        </p:nvSpPr>
        <p:spPr>
          <a:xfrm>
            <a:off x="720000" y="1800001"/>
            <a:ext cx="7781090" cy="477227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just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첫째</a:t>
            </a:r>
            <a:r>
              <a:rPr lang="en-US" altLang="ko-KR" sz="2600" b="1" spc="-15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소질이나 능력</a:t>
            </a:r>
            <a:endParaRPr lang="en-US" altLang="ko-KR" sz="2600" b="1" spc="-150" dirty="0" smtClean="0">
              <a:latin typeface="나눔고딕" pitchFamily="50" charset="-127"/>
              <a:ea typeface="나눔고딕" pitchFamily="50" charset="-127"/>
            </a:endParaRPr>
          </a:p>
          <a:p>
            <a:pPr algn="just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하느님은 우리 각자에게 다른 능력을 주셨다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운동을 잘하는 사람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기계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수학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음악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그 외 수천 가지 기술에 대한 능력을 받았을 수 있다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ko-KR" altLang="en-US" sz="12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둘째</a:t>
            </a:r>
            <a:r>
              <a:rPr lang="en-US" altLang="ko-KR" sz="2600" b="1" spc="-15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타고난 성품</a:t>
            </a:r>
            <a:endParaRPr lang="en-US" altLang="ko-KR" sz="2600" b="1" spc="-150" dirty="0" smtClean="0">
              <a:latin typeface="나눔고딕" pitchFamily="50" charset="-127"/>
              <a:ea typeface="나눔고딕" pitchFamily="50" charset="-127"/>
            </a:endParaRPr>
          </a:p>
          <a:p>
            <a:pPr algn="just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    12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사도의 성품도 각각 달랐다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예수님은 이를 잘 활용하셨다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ko-KR" altLang="en-US" sz="12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셋째</a:t>
            </a:r>
            <a:r>
              <a:rPr lang="en-US" altLang="ko-KR" sz="2600" b="1" spc="-15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경험</a:t>
            </a:r>
            <a:endParaRPr lang="en-US" altLang="ko-KR" sz="2600" b="1" spc="-150" dirty="0" smtClean="0">
              <a:latin typeface="나눔고딕" pitchFamily="50" charset="-127"/>
              <a:ea typeface="나눔고딕" pitchFamily="50" charset="-127"/>
            </a:endParaRPr>
          </a:p>
          <a:p>
            <a:pPr algn="just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n-US" altLang="ko-KR" sz="2600" spc="-15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가족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교육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직업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영적 경험들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교회 활동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고통 경험 등이 쓸모가 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하느님의 위로를 받는 우리는 온갖 환난을 당하는 다른 사람들을 또한 위로해 줄 수가 있습니다”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(2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코린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1,4).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29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소공동체를 세포조직으로 삼는다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142976" y="2199023"/>
            <a:ext cx="6858048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그들은 날마다 한마음으로 성전에 열심히 모이고 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이 집 저 집에서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빵을 떼어 나누었으며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즐겁고 순박한 마음으로 음식을 함께 먹고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하느님을 찬미하며 온 백성에게서 호감을 얻었다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주님께서는 날마다 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그들의 모임에 구원받을 이들을 보태어 주셨다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사도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2,46-47).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2A5D64-C6FE-40DC-9A67-71DD7170063B}" type="slidenum">
              <a:rPr lang="en-US" altLang="ko-KR" smtClean="0"/>
              <a:pPr/>
              <a:t>30</a:t>
            </a:fld>
            <a:endParaRPr lang="en-US" altLang="ko-KR" smtClean="0"/>
          </a:p>
        </p:txBody>
      </p:sp>
      <p:pic>
        <p:nvPicPr>
          <p:cNvPr id="5" name="Picture 4" descr="09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2964" y="3929066"/>
            <a:ext cx="8337176" cy="2214578"/>
          </a:xfrm>
          <a:noFill/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소공동체의 역할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20000" y="1750630"/>
            <a:ext cx="528076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  소공동체는 신자들의 영성 및 은사를</a:t>
            </a:r>
            <a:endParaRPr lang="en-US" altLang="ko-KR" sz="26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l"/>
            <a:r>
              <a:rPr lang="en-US" altLang="ko-KR" sz="2600" spc="-15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수렴하고 발휘시키는 </a:t>
            </a:r>
            <a:r>
              <a:rPr lang="ko-KR" altLang="en-US" sz="2600" spc="-150" dirty="0" err="1" smtClean="0">
                <a:latin typeface="나눔명조" pitchFamily="18" charset="-127"/>
                <a:ea typeface="나눔명조" pitchFamily="18" charset="-127"/>
              </a:rPr>
              <a:t>최일선의</a:t>
            </a: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 세포  </a:t>
            </a:r>
            <a:endParaRPr lang="en-US" altLang="ko-KR" sz="26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l"/>
            <a:r>
              <a:rPr lang="en-US" altLang="ko-KR" sz="2600" spc="-15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조직</a:t>
            </a:r>
          </a:p>
        </p:txBody>
      </p:sp>
      <p:grpSp>
        <p:nvGrpSpPr>
          <p:cNvPr id="7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8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9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그룹 9"/>
          <p:cNvGrpSpPr/>
          <p:nvPr/>
        </p:nvGrpSpPr>
        <p:grpSpPr>
          <a:xfrm>
            <a:off x="6286512" y="1428736"/>
            <a:ext cx="2857487" cy="1929015"/>
            <a:chOff x="6215074" y="1785926"/>
            <a:chExt cx="2928926" cy="1977242"/>
          </a:xfrm>
        </p:grpSpPr>
        <p:pic>
          <p:nvPicPr>
            <p:cNvPr id="11" name="Picture 2" descr="C:\Documents and Settings\OWNER\바탕 화면\몸통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215074" y="1785926"/>
              <a:ext cx="2928926" cy="1977242"/>
            </a:xfrm>
            <a:prstGeom prst="rect">
              <a:avLst/>
            </a:prstGeom>
            <a:noFill/>
          </p:spPr>
        </p:pic>
        <p:sp>
          <p:nvSpPr>
            <p:cNvPr id="12" name="타원 11"/>
            <p:cNvSpPr/>
            <p:nvPr/>
          </p:nvSpPr>
          <p:spPr bwMode="auto">
            <a:xfrm>
              <a:off x="6858016" y="2214554"/>
              <a:ext cx="714380" cy="1071570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15337" cy="1214421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소공동체의 통합적 기능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553200" y="6022361"/>
            <a:ext cx="2133600" cy="476250"/>
          </a:xfrm>
        </p:spPr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31</a:t>
            </a:fld>
            <a:endParaRPr lang="en-US" altLang="ko-KR" dirty="0"/>
          </a:p>
        </p:txBody>
      </p:sp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720000" y="1800001"/>
            <a:ext cx="7638214" cy="4486519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3400" b="1" dirty="0" smtClean="0">
                <a:latin typeface="나눔고딕" pitchFamily="50" charset="-127"/>
                <a:ea typeface="나눔고딕" pitchFamily="50" charset="-127"/>
              </a:rPr>
              <a:t>첫째</a:t>
            </a:r>
            <a:r>
              <a:rPr lang="en-US" altLang="ko-KR" sz="34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3400" b="1" dirty="0" smtClean="0">
                <a:latin typeface="나눔고딕" pitchFamily="50" charset="-127"/>
                <a:ea typeface="나눔고딕" pitchFamily="50" charset="-127"/>
              </a:rPr>
              <a:t>필요한 은총을 자급자족하는 기능</a:t>
            </a:r>
          </a:p>
          <a:p>
            <a:pPr algn="just" eaLnBrk="1" fontAlgn="auto" hangingPunct="1">
              <a:lnSpc>
                <a:spcPct val="110000"/>
              </a:lnSpc>
              <a:spcAft>
                <a:spcPts val="0"/>
              </a:spcAft>
              <a:buNone/>
              <a:defRPr/>
            </a:pPr>
            <a:r>
              <a:rPr lang="ko-KR" altLang="en-US" sz="28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교구마다 사제 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1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인당 신자수가 평균 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1,000~2,000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여명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,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 신자 한 사람 한 사람의 영적 욕구를 충족 시킨다는 것은 어차피 불가능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소공동체에게 그 기능 위임 가능</a:t>
            </a:r>
          </a:p>
          <a:p>
            <a:pPr algn="just" eaLnBrk="1" fontAlgn="auto" hangingPunct="1">
              <a:lnSpc>
                <a:spcPct val="110000"/>
              </a:lnSpc>
              <a:spcAft>
                <a:spcPts val="0"/>
              </a:spcAft>
              <a:buNone/>
              <a:defRPr/>
            </a:pPr>
            <a:endParaRPr lang="ko-KR" altLang="en-US" sz="1500" b="1" dirty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3400" b="1" dirty="0" smtClean="0">
                <a:latin typeface="나눔고딕" pitchFamily="50" charset="-127"/>
                <a:ea typeface="나눔고딕" pitchFamily="50" charset="-127"/>
              </a:rPr>
              <a:t>둘째</a:t>
            </a:r>
            <a:r>
              <a:rPr lang="en-US" altLang="ko-KR" sz="34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3400" b="1" dirty="0" smtClean="0">
                <a:latin typeface="나눔고딕" pitchFamily="50" charset="-127"/>
                <a:ea typeface="나눔고딕" pitchFamily="50" charset="-127"/>
              </a:rPr>
              <a:t>자율적 교육의 장으로서 기능</a:t>
            </a:r>
          </a:p>
          <a:p>
            <a:pPr algn="just" eaLnBrk="1" fontAlgn="auto" hangingPunct="1">
              <a:lnSpc>
                <a:spcPct val="110000"/>
              </a:lnSpc>
              <a:spcAft>
                <a:spcPts val="0"/>
              </a:spcAft>
              <a:buNone/>
              <a:defRPr/>
            </a:pP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    하느님의 말씀을 받아들여 배우고 나누고 적용하고 실천하게 해주는 탁월한 장</a:t>
            </a:r>
            <a:endParaRPr lang="en-US" altLang="ko-KR" sz="31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lnSpc>
                <a:spcPct val="110000"/>
              </a:lnSpc>
            </a:pPr>
            <a:endParaRPr lang="en-US" altLang="ko-KR" sz="1500" b="1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</a:pPr>
            <a:r>
              <a:rPr lang="ko-KR" altLang="en-US" sz="3400" b="1" spc="-150" dirty="0" smtClean="0">
                <a:latin typeface="나눔고딕" pitchFamily="50" charset="-127"/>
                <a:ea typeface="나눔고딕" pitchFamily="50" charset="-127"/>
              </a:rPr>
              <a:t>셋째</a:t>
            </a:r>
            <a:r>
              <a:rPr lang="en-US" altLang="ko-KR" sz="3400" b="1" spc="-15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3400" b="1" spc="-150" dirty="0" smtClean="0">
                <a:latin typeface="나눔고딕" pitchFamily="50" charset="-127"/>
                <a:ea typeface="나눔고딕" pitchFamily="50" charset="-127"/>
              </a:rPr>
              <a:t>사명을 깨닫고 수행하도록 돕는 장으로서 기능</a:t>
            </a:r>
            <a:endParaRPr lang="en-US" altLang="ko-KR" sz="3400" b="1" spc="-15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10000"/>
              </a:lnSpc>
              <a:buNone/>
            </a:pP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    복음증거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600" dirty="0" err="1" smtClean="0">
                <a:latin typeface="나눔명조" pitchFamily="18" charset="-127"/>
                <a:ea typeface="나눔명조" pitchFamily="18" charset="-127"/>
              </a:rPr>
              <a:t>Martyria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전례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600" dirty="0" err="1" smtClean="0">
                <a:latin typeface="나눔명조" pitchFamily="18" charset="-127"/>
                <a:ea typeface="나눔명조" pitchFamily="18" charset="-127"/>
              </a:rPr>
              <a:t>Liturgia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친교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600" dirty="0" err="1" smtClean="0">
                <a:latin typeface="나눔명조" pitchFamily="18" charset="-127"/>
                <a:ea typeface="나눔명조" pitchFamily="18" charset="-127"/>
              </a:rPr>
              <a:t>Koinonia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en-US" altLang="ko-KR" sz="31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100" dirty="0" smtClean="0">
                <a:latin typeface="나눔명조" pitchFamily="18" charset="-127"/>
                <a:ea typeface="나눔명조" pitchFamily="18" charset="-127"/>
              </a:rPr>
              <a:t>섬김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600" dirty="0" err="1" smtClean="0">
                <a:latin typeface="나눔명조" pitchFamily="18" charset="-127"/>
                <a:ea typeface="나눔명조" pitchFamily="18" charset="-127"/>
              </a:rPr>
              <a:t>Diakonia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)</a:t>
            </a:r>
            <a:endParaRPr lang="ko-KR" altLang="en-US" sz="2600" dirty="0" smtClean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32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조직의 기능을 최적화한다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681822" y="2199023"/>
            <a:ext cx="5786478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145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600" b="1" spc="-150" dirty="0" smtClean="0">
                <a:latin typeface="나눔명조" pitchFamily="18" charset="-127"/>
                <a:ea typeface="나눔명조" pitchFamily="18" charset="-127"/>
              </a:rPr>
              <a:t>성도들이 직무를 수행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하고 그리스도의 몸을 성장시키는 일을 하도록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그들을 준비시키시려는 것이었습니다”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에페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4,12).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조직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33</a:t>
            </a:fld>
            <a:endParaRPr lang="en-US" altLang="ko-KR" dirty="0"/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720000" y="1800000"/>
            <a:ext cx="5495074" cy="3700702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 하느님의 백성인 가톨릭 교회는 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>
              <a:buNone/>
            </a:pP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“교계 조직으로 이루어진 단체인 동시에 </a:t>
            </a: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그리스도의 </a:t>
            </a:r>
            <a:r>
              <a:rPr lang="ko-KR" altLang="en-US" sz="2600" spc="-150" dirty="0" err="1" smtClean="0">
                <a:latin typeface="나눔명조" pitchFamily="18" charset="-127"/>
                <a:ea typeface="나눔명조" pitchFamily="18" charset="-127"/>
              </a:rPr>
              <a:t>신비체</a:t>
            </a:r>
            <a:r>
              <a:rPr lang="en-US" altLang="ko-KR" sz="26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가시적 집단인 동시에 영적인 공동체</a:t>
            </a:r>
            <a:r>
              <a:rPr lang="en-US" altLang="ko-KR" sz="26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지상의 교회인 동시에 천상의 보화로 가득 차 있다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동시에 교회는 인간적 요소와 신적 요소로 합성된 하나의 복합체를 이룬다”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교회헌장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, 8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항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).</a:t>
            </a:r>
            <a:endParaRPr lang="ko-KR" altLang="en-US" sz="2000" dirty="0" smtClean="0">
              <a:latin typeface="나눔명조" pitchFamily="18" charset="-127"/>
              <a:ea typeface="나눔명조" pitchFamily="18" charset="-127"/>
            </a:endParaRPr>
          </a:p>
          <a:p>
            <a:pPr algn="just"/>
            <a:endParaRPr lang="ko-KR" altLang="en-US" sz="26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그룹 8"/>
          <p:cNvGrpSpPr/>
          <p:nvPr/>
        </p:nvGrpSpPr>
        <p:grpSpPr>
          <a:xfrm>
            <a:off x="6286512" y="1428736"/>
            <a:ext cx="2857207" cy="1928826"/>
            <a:chOff x="6215074" y="1785926"/>
            <a:chExt cx="2928926" cy="1977242"/>
          </a:xfrm>
        </p:grpSpPr>
        <p:pic>
          <p:nvPicPr>
            <p:cNvPr id="13" name="Picture 2" descr="C:\Documents and Settings\OWNER\바탕 화면\몸통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215074" y="1785926"/>
              <a:ext cx="2928926" cy="1977242"/>
            </a:xfrm>
            <a:prstGeom prst="rect">
              <a:avLst/>
            </a:prstGeom>
            <a:noFill/>
          </p:spPr>
        </p:pic>
        <p:sp>
          <p:nvSpPr>
            <p:cNvPr id="15" name="타원 14"/>
            <p:cNvSpPr/>
            <p:nvPr/>
          </p:nvSpPr>
          <p:spPr bwMode="auto">
            <a:xfrm>
              <a:off x="7286644" y="2214554"/>
              <a:ext cx="714380" cy="1071570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조직의 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3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가지 형태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endParaRPr lang="ko-KR" altLang="en-US" sz="3500" b="1" spc="-150" dirty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366580" y="6092820"/>
            <a:ext cx="2133600" cy="476250"/>
          </a:xfrm>
        </p:spPr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34</a:t>
            </a:fld>
            <a:endParaRPr lang="en-US" altLang="ko-KR" dirty="0"/>
          </a:p>
        </p:txBody>
      </p:sp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내용 개체 틀 2"/>
          <p:cNvSpPr>
            <a:spLocks noGrp="1"/>
          </p:cNvSpPr>
          <p:nvPr>
            <p:ph idx="1"/>
          </p:nvPr>
        </p:nvSpPr>
        <p:spPr>
          <a:xfrm>
            <a:off x="720000" y="1500174"/>
            <a:ext cx="7566025" cy="5214974"/>
          </a:xfrm>
        </p:spPr>
        <p:txBody>
          <a:bodyPr rtlCol="0">
            <a:normAutofit fontScale="25000" lnSpcReduction="20000"/>
          </a:bodyPr>
          <a:lstStyle/>
          <a:p>
            <a:pPr algn="just">
              <a:lnSpc>
                <a:spcPct val="108000"/>
              </a:lnSpc>
              <a:buFont typeface="Wingdings" pitchFamily="2" charset="2"/>
              <a:buChar char="§"/>
            </a:pPr>
            <a:r>
              <a:rPr lang="ko-KR" altLang="en-US" sz="10400" b="1" spc="-150" dirty="0" smtClean="0">
                <a:latin typeface="나눔고딕" pitchFamily="50" charset="-127"/>
                <a:ea typeface="나눔고딕" pitchFamily="50" charset="-127"/>
              </a:rPr>
              <a:t>직계 조직</a:t>
            </a:r>
            <a:r>
              <a:rPr lang="en-US" altLang="ko-KR" sz="10400" b="1" spc="-150" dirty="0" smtClean="0">
                <a:latin typeface="나눔고딕" pitchFamily="50" charset="-127"/>
                <a:ea typeface="나눔고딕" pitchFamily="50" charset="-127"/>
              </a:rPr>
              <a:t>: </a:t>
            </a:r>
          </a:p>
          <a:p>
            <a:pPr algn="just">
              <a:lnSpc>
                <a:spcPct val="108000"/>
              </a:lnSpc>
              <a:buNone/>
            </a:pP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     명령체계가 상부에서 하부로 내려감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권한과 책임이 위에서 아래로 주어지며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위에서는 생각하고 기획하고 지시하며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아래에서는 그 지시에 따라 행동함</a:t>
            </a:r>
          </a:p>
          <a:p>
            <a:pPr algn="just" eaLnBrk="1" fontAlgn="auto" hangingPunct="1">
              <a:lnSpc>
                <a:spcPct val="108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ko-KR" altLang="en-US" sz="3000" b="1" spc="-150" dirty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Font typeface="Wingdings" pitchFamily="2" charset="2"/>
              <a:buChar char="§"/>
            </a:pPr>
            <a:r>
              <a:rPr lang="ko-KR" altLang="en-US" sz="10400" b="1" spc="-150" dirty="0" smtClean="0">
                <a:latin typeface="나눔고딕" pitchFamily="50" charset="-127"/>
                <a:ea typeface="나눔고딕" pitchFamily="50" charset="-127"/>
              </a:rPr>
              <a:t>구조 조직</a:t>
            </a:r>
            <a:r>
              <a:rPr lang="en-US" altLang="ko-KR" sz="10400" b="1" spc="-150" dirty="0" smtClean="0">
                <a:latin typeface="나눔고딕" pitchFamily="50" charset="-127"/>
                <a:ea typeface="나눔고딕" pitchFamily="50" charset="-127"/>
              </a:rPr>
              <a:t>:</a:t>
            </a:r>
            <a:r>
              <a:rPr lang="ko-KR" altLang="en-US" sz="10400" b="1" spc="-15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0400" b="1" spc="-150" dirty="0" smtClean="0">
              <a:latin typeface="나눔고딕" pitchFamily="50" charset="-127"/>
              <a:ea typeface="나눔고딕" pitchFamily="50" charset="-127"/>
            </a:endParaRPr>
          </a:p>
          <a:p>
            <a:pPr algn="just">
              <a:lnSpc>
                <a:spcPct val="108000"/>
              </a:lnSpc>
              <a:buNone/>
            </a:pP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     명령체계가 위에서 아래로 내려가지만 아래에서는 서로 연합하고 협동해서 일할 수 있음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각 분과와 부서간 상호 관계를 중요하게 여김</a:t>
            </a:r>
            <a:endParaRPr lang="en-US" altLang="ko-KR" sz="96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lnSpc>
                <a:spcPct val="108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ko-KR" altLang="en-US" sz="3000" b="1" spc="-150" dirty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Font typeface="Wingdings" pitchFamily="2" charset="2"/>
              <a:buChar char="§"/>
            </a:pPr>
            <a:r>
              <a:rPr lang="ko-KR" altLang="en-US" sz="10400" b="1" spc="-150" dirty="0" smtClean="0">
                <a:latin typeface="나눔고딕" pitchFamily="50" charset="-127"/>
                <a:ea typeface="나눔고딕" pitchFamily="50" charset="-127"/>
              </a:rPr>
              <a:t>기능 조직</a:t>
            </a:r>
            <a:r>
              <a:rPr lang="en-US" altLang="ko-KR" sz="10400" b="1" spc="-150" dirty="0" smtClean="0">
                <a:latin typeface="나눔고딕" pitchFamily="50" charset="-127"/>
                <a:ea typeface="나눔고딕" pitchFamily="50" charset="-127"/>
              </a:rPr>
              <a:t>:</a:t>
            </a:r>
          </a:p>
          <a:p>
            <a:pPr algn="just">
              <a:lnSpc>
                <a:spcPct val="108000"/>
              </a:lnSpc>
              <a:buNone/>
            </a:pPr>
            <a:r>
              <a:rPr lang="ko-KR" altLang="en-US" sz="7400" spc="-150" dirty="0" smtClean="0">
                <a:latin typeface="나눔명조" pitchFamily="18" charset="-127"/>
                <a:ea typeface="나눔명조" pitchFamily="18" charset="-127"/>
              </a:rPr>
              <a:t>     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하부 부서나 분과에 자율적으로 기획하고 수행할 수 있는 권한이 어느 정도 위임돼 있음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그래서 구성원들은 자기들의 목표가 무엇인지 알며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맡은 업무의 책임과 권한의 한계가 분명</a:t>
            </a:r>
            <a:r>
              <a:rPr lang="en-US" altLang="ko-KR" sz="96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9600" spc="-150" dirty="0" smtClean="0">
                <a:latin typeface="나눔명조" pitchFamily="18" charset="-127"/>
                <a:ea typeface="나눔명조" pitchFamily="18" charset="-127"/>
              </a:rPr>
              <a:t>또 자체적으로 필요한 분야 인재를 양성해 일을 시킬 수 있음</a:t>
            </a:r>
            <a:endParaRPr lang="en-US" altLang="ko-KR" sz="96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None/>
            </a:pPr>
            <a:endParaRPr lang="en-US" altLang="ko-KR" sz="60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None/>
            </a:pPr>
            <a:endParaRPr lang="en-US" altLang="ko-KR" sz="60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None/>
            </a:pPr>
            <a:endParaRPr lang="en-US" altLang="ko-KR" sz="60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None/>
            </a:pPr>
            <a:endParaRPr lang="en-US" altLang="ko-KR" sz="60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None/>
            </a:pPr>
            <a:endParaRPr lang="en-US" altLang="ko-KR" sz="60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108000"/>
              </a:lnSpc>
              <a:buNone/>
            </a:pPr>
            <a:endParaRPr lang="ko-KR" altLang="en-US" sz="6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교회 구조의 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3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대 운영원리</a:t>
            </a:r>
            <a:endParaRPr lang="ko-KR" altLang="en-US" sz="3500" b="1" spc="-150" dirty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35</a:t>
            </a:fld>
            <a:endParaRPr lang="en-US" altLang="ko-KR"/>
          </a:p>
        </p:txBody>
      </p:sp>
      <p:sp>
        <p:nvSpPr>
          <p:cNvPr id="5" name="순서도: 추출 4"/>
          <p:cNvSpPr/>
          <p:nvPr/>
        </p:nvSpPr>
        <p:spPr bwMode="auto">
          <a:xfrm>
            <a:off x="942057" y="2214554"/>
            <a:ext cx="6058835" cy="4214842"/>
          </a:xfrm>
          <a:prstGeom prst="flowChartExtra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000364" y="2928934"/>
            <a:ext cx="1928826" cy="614664"/>
          </a:xfrm>
          <a:prstGeom prst="rect">
            <a:avLst/>
          </a:prstGeom>
          <a:solidFill>
            <a:srgbClr val="2A04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협의체                         원리</a:t>
            </a:r>
            <a:endParaRPr kumimoji="1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571604" y="4929198"/>
            <a:ext cx="4778900" cy="614664"/>
          </a:xfrm>
          <a:prstGeom prst="rect">
            <a:avLst/>
          </a:prstGeom>
          <a:solidFill>
            <a:srgbClr val="2A04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협의체                   원리</a:t>
            </a:r>
            <a:endParaRPr kumimoji="1" lang="ko-KR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285984" y="3857628"/>
            <a:ext cx="3357586" cy="614664"/>
          </a:xfrm>
          <a:prstGeom prst="rect">
            <a:avLst/>
          </a:prstGeom>
          <a:solidFill>
            <a:srgbClr val="2A04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협의체                 원리</a:t>
            </a: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3647766" y="1671328"/>
            <a:ext cx="702474" cy="482950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나눔고딕" pitchFamily="50" charset="-127"/>
                <a:ea typeface="나눔고딕" pitchFamily="50" charset="-127"/>
              </a:rPr>
              <a:t>교</a:t>
            </a: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계</a:t>
            </a:r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나눔고딕" pitchFamily="50" charset="-127"/>
                <a:ea typeface="나눔고딕" pitchFamily="50" charset="-127"/>
              </a:rPr>
              <a:t>원</a:t>
            </a: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리</a:t>
            </a:r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3571868" y="3714752"/>
            <a:ext cx="842969" cy="842969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나눔고딕" pitchFamily="50" charset="-127"/>
                <a:ea typeface="나눔고딕" pitchFamily="50" charset="-127"/>
              </a:rPr>
              <a:t>보조성</a:t>
            </a:r>
            <a:endParaRPr kumimoji="1" lang="en-US" altLang="ko-KR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원리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3571868" y="2786058"/>
            <a:ext cx="842969" cy="842969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나눔고딕" pitchFamily="50" charset="-127"/>
                <a:ea typeface="나눔고딕" pitchFamily="50" charset="-127"/>
              </a:rPr>
              <a:t>보조성</a:t>
            </a:r>
            <a:endParaRPr kumimoji="1" lang="en-US" altLang="ko-KR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원리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3571868" y="4786322"/>
            <a:ext cx="842969" cy="842969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나눔고딕" pitchFamily="50" charset="-127"/>
                <a:ea typeface="나눔고딕" pitchFamily="50" charset="-127"/>
              </a:rPr>
              <a:t>보조성</a:t>
            </a:r>
            <a:endParaRPr kumimoji="1" lang="en-US" altLang="ko-KR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원리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929190" y="3059668"/>
            <a:ext cx="1994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주교들의 협의체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643570" y="3988362"/>
            <a:ext cx="1994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사제들의 협의체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357950" y="5072074"/>
            <a:ext cx="1994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신자들의 협의체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0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2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2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교회 구조의 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3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대 운영원리</a:t>
            </a:r>
            <a:endParaRPr lang="ko-KR" altLang="en-US" sz="3500" b="1" spc="-150" dirty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36</a:t>
            </a:fld>
            <a:endParaRPr lang="en-US" altLang="ko-KR"/>
          </a:p>
        </p:txBody>
      </p:sp>
      <p:grpSp>
        <p:nvGrpSpPr>
          <p:cNvPr id="21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2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3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709652" cy="4200768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교계원리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성경에 근거한 수직적 위계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협의체원리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</a:t>
            </a:r>
            <a:r>
              <a:rPr lang="en-US" altLang="ko-KR" sz="30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제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2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차 바티칸공의회 이후 강조된 </a:t>
            </a:r>
            <a:r>
              <a:rPr lang="ko-KR" altLang="en-US" sz="2400" dirty="0" err="1" smtClean="0">
                <a:latin typeface="나눔명조" pitchFamily="18" charset="-127"/>
                <a:ea typeface="나눔명조" pitchFamily="18" charset="-127"/>
              </a:rPr>
              <a:t>시노두스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000" dirty="0" err="1" smtClean="0">
                <a:latin typeface="나눔명조" pitchFamily="18" charset="-127"/>
                <a:ea typeface="나눔명조" pitchFamily="18" charset="-127"/>
              </a:rPr>
              <a:t>synodus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함께하는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여정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원리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보조성의 원리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교계원리와 협의체 원리의 매개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상위 집단은 하위 집단의 자율성을 존중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하위 집단에 개입할 때는 도와주는 차원에서만 개입해야 함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독단을 경계하며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협의체 원리를 지원하되 그 부작용인 다수의 횡포를 용인치 않음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ko-KR" altLang="en-US" sz="300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37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err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뉴리더십을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발휘한다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681822" y="2199023"/>
            <a:ext cx="5786478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941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여러분에게 맡겨진 이들을 위에서 지배하려고 하지 말고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양 떼의 모범이 되십시오”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베드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5,3).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3500" b="1" spc="-150" dirty="0" err="1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뉴리더십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endParaRPr lang="ko-KR" altLang="en-US" sz="3500" b="1" spc="-150" dirty="0" smtClean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38</a:t>
            </a:fld>
            <a:endParaRPr lang="en-US" altLang="ko-KR" dirty="0"/>
          </a:p>
        </p:txBody>
      </p:sp>
      <p:pic>
        <p:nvPicPr>
          <p:cNvPr id="9" name="Picture 4" descr="11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5008" y="4765180"/>
            <a:ext cx="2678582" cy="1735654"/>
          </a:xfrm>
          <a:noFill/>
        </p:spPr>
      </p:pic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9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0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내용 개체 틀 2"/>
          <p:cNvSpPr txBox="1">
            <a:spLocks/>
          </p:cNvSpPr>
          <p:nvPr/>
        </p:nvSpPr>
        <p:spPr bwMode="auto">
          <a:xfrm>
            <a:off x="863600" y="1655787"/>
            <a:ext cx="5708664" cy="5059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리더십</a:t>
            </a:r>
            <a:r>
              <a:rPr kumimoji="1" lang="en-US" altLang="ko-KR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:</a:t>
            </a:r>
          </a:p>
          <a:p>
            <a:pPr marL="342000" lvl="0" algn="l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공동의 목표를 향해 집단의 활동을 이끌어가는 한 개인의 영향력 행사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endParaRPr kumimoji="1" lang="en-US" altLang="ko-KR" sz="12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endParaRPr kumimoji="1" lang="en-US" altLang="ko-KR" sz="12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endParaRPr kumimoji="1" lang="en-US" altLang="ko-KR" sz="12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altLang="ko-KR" sz="12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altLang="ko-KR" sz="1200" kern="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endParaRPr kumimoji="1" lang="en-US" altLang="ko-KR" sz="12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342900" lvl="0" indent="-342900" algn="l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kern="0" dirty="0" smtClean="0">
                <a:latin typeface="나눔고딕" pitchFamily="50" charset="-127"/>
                <a:ea typeface="나눔고딕" pitchFamily="50" charset="-127"/>
              </a:rPr>
              <a:t>새시대가 요구하는 </a:t>
            </a:r>
            <a:r>
              <a:rPr lang="ko-KR" altLang="en-US" sz="2600" b="1" kern="0" dirty="0" err="1" smtClean="0">
                <a:latin typeface="나눔고딕" pitchFamily="50" charset="-127"/>
                <a:ea typeface="나눔고딕" pitchFamily="50" charset="-127"/>
              </a:rPr>
              <a:t>뉴리더십</a:t>
            </a:r>
            <a:endParaRPr lang="en-US" altLang="ko-KR" sz="2600" b="1" kern="0" dirty="0" smtClean="0">
              <a:latin typeface="나눔고딕" pitchFamily="50" charset="-127"/>
              <a:ea typeface="나눔고딕" pitchFamily="50" charset="-127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err="1" smtClean="0">
                <a:latin typeface="나눔명조" pitchFamily="18" charset="-127"/>
                <a:ea typeface="나눔명조" pitchFamily="18" charset="-127"/>
              </a:rPr>
              <a:t>공동참여형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리더십 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조정자형 리더십 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l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개척자형 리더십</a:t>
            </a:r>
            <a:endParaRPr kumimoji="1" lang="en-US" altLang="ko-KR" sz="24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1" lang="ko-KR" altLang="en-US" sz="3000" b="0" i="0" u="none" strike="noStrike" kern="0" cap="none" spc="-15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n-cs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6252126" y="1428736"/>
            <a:ext cx="2857207" cy="1928826"/>
            <a:chOff x="6215074" y="1785926"/>
            <a:chExt cx="2928926" cy="1977242"/>
          </a:xfrm>
        </p:grpSpPr>
        <p:pic>
          <p:nvPicPr>
            <p:cNvPr id="3074" name="Picture 2" descr="C:\Documents and Settings\OWNER\바탕 화면\몸통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215074" y="1785926"/>
              <a:ext cx="2928926" cy="1977242"/>
            </a:xfrm>
            <a:prstGeom prst="rect">
              <a:avLst/>
            </a:prstGeom>
            <a:noFill/>
          </p:spPr>
        </p:pic>
        <p:sp>
          <p:nvSpPr>
            <p:cNvPr id="11" name="타원 10"/>
            <p:cNvSpPr/>
            <p:nvPr/>
          </p:nvSpPr>
          <p:spPr bwMode="auto">
            <a:xfrm>
              <a:off x="7786710" y="2214554"/>
              <a:ext cx="714380" cy="1071570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4" descr="1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00174"/>
            <a:ext cx="4355870" cy="3998422"/>
          </a:xfrm>
          <a:prstGeom prst="rect">
            <a:avLst/>
          </a:prstGeom>
          <a:noFill/>
        </p:spPr>
      </p:pic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3500" b="1" spc="-150" dirty="0" err="1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뉴리더십의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2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가지 역할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39</a:t>
            </a:fld>
            <a:endParaRPr lang="en-US" altLang="ko-KR" dirty="0"/>
          </a:p>
        </p:txBody>
      </p:sp>
      <p:sp>
        <p:nvSpPr>
          <p:cNvPr id="16" name="직사각형 15"/>
          <p:cNvSpPr/>
          <p:nvPr/>
        </p:nvSpPr>
        <p:spPr>
          <a:xfrm>
            <a:off x="1214414" y="5760000"/>
            <a:ext cx="2143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" pitchFamily="50" charset="-127"/>
                <a:ea typeface="나눔고딕" pitchFamily="50" charset="-127"/>
              </a:rPr>
              <a:t>구심적 리더십</a:t>
            </a:r>
            <a:endParaRPr lang="ko-KR" altLang="en-US" sz="2400" b="1" spc="-15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" name="Picture 7" descr="120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6314" y="1357298"/>
            <a:ext cx="4297680" cy="4222866"/>
          </a:xfrm>
          <a:prstGeom prst="rect">
            <a:avLst/>
          </a:prstGeom>
          <a:noFill/>
        </p:spPr>
      </p:pic>
      <p:sp>
        <p:nvSpPr>
          <p:cNvPr id="21" name="직사각형 20"/>
          <p:cNvSpPr/>
          <p:nvPr/>
        </p:nvSpPr>
        <p:spPr>
          <a:xfrm>
            <a:off x="6000760" y="5760000"/>
            <a:ext cx="2000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sz="2400" b="1" spc="-150" dirty="0" smtClean="0">
                <a:latin typeface="나눔고딕" pitchFamily="50" charset="-127"/>
                <a:ea typeface="나눔고딕" pitchFamily="50" charset="-127"/>
              </a:rPr>
              <a:t>원심적 리더십</a:t>
            </a:r>
            <a:endParaRPr lang="ko-KR" altLang="en-US" sz="2400" b="1" spc="-150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1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3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8" name="그림 4" descr="오이코도비라-1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3500" b="1" spc="-150" dirty="0" err="1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뉴리더에게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필요한 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3C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40</a:t>
            </a:fld>
            <a:endParaRPr lang="en-US" altLang="ko-KR" dirty="0"/>
          </a:p>
        </p:txBody>
      </p:sp>
      <p:grpSp>
        <p:nvGrpSpPr>
          <p:cNvPr id="1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5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내용 개체 틀 2"/>
          <p:cNvSpPr>
            <a:spLocks noGrp="1"/>
          </p:cNvSpPr>
          <p:nvPr>
            <p:ph idx="1"/>
          </p:nvPr>
        </p:nvSpPr>
        <p:spPr>
          <a:xfrm>
            <a:off x="720000" y="1571612"/>
            <a:ext cx="7780338" cy="5214938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Character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</a:rPr>
              <a:t>인격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20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>
              <a:buNone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    “하느님께서 여러분을 불러 주셨으니 그 불러 주신 목적에 합당 하게 살아가십시오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겸손과 온유와 인내를 다하여 사랑으로 서로 너그럽게 대하십시오”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에페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4,1-2).</a:t>
            </a:r>
            <a:endParaRPr lang="en-US" altLang="ko-KR" sz="20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Charisma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</a:rPr>
              <a:t>은사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20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>
              <a:buNone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    직책 자체와 그것을 수행할 수 있는 능력은 철저히 성령으로부터 오는 것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교회에서의 리더십을 강화하기 위해서는 훈련보다도 기도를 더 필요로 함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endParaRPr lang="en-US" altLang="ko-KR" sz="24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Competence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</a:rPr>
              <a:t>능력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20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    리더에게는 결정력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(decisive competence)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조직력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(organized competence)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err="1" smtClean="0">
                <a:latin typeface="나눔명조" pitchFamily="18" charset="-127"/>
                <a:ea typeface="나눔명조" pitchFamily="18" charset="-127"/>
              </a:rPr>
              <a:t>비전력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(visionary competence)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err="1" smtClean="0">
                <a:latin typeface="나눔명조" pitchFamily="18" charset="-127"/>
                <a:ea typeface="나눔명조" pitchFamily="18" charset="-127"/>
              </a:rPr>
              <a:t>고무력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(inspiring competence)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등이 요청됨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endParaRPr lang="ko-KR" altLang="en-US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3000" b="1" dirty="0" smtClean="0">
              <a:latin typeface="나눔고딕" pitchFamily="50" charset="-127"/>
              <a:ea typeface="나눔고딕" pitchFamily="50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22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220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41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수요 중심으로 복음을 증거한다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285852" y="2199023"/>
            <a:ext cx="6572296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나는 아무에게도 매이지 않은 자유인이지만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되도록 많은 사람을 얻으려고 스스로 모든 사람의 종이 되었습니다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 […]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나는 어떻게 해서든지 몇 사람이라도 구원하려고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모든 이에게 모든 것이 되었습니다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”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코린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9,19.22)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복음 증거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교회 사명의 핵심 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42</a:t>
            </a:fld>
            <a:endParaRPr lang="en-US" altLang="ko-KR" dirty="0"/>
          </a:p>
        </p:txBody>
      </p:sp>
      <p:grpSp>
        <p:nvGrpSpPr>
          <p:cNvPr id="8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9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780338" cy="4700834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err="1" smtClean="0">
                <a:latin typeface="나눔고딕" pitchFamily="50" charset="-127"/>
                <a:ea typeface="나눔고딕" pitchFamily="50" charset="-127"/>
              </a:rPr>
              <a:t>마르티리아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2000" b="1" dirty="0" err="1" smtClean="0">
                <a:latin typeface="나눔고딕" pitchFamily="50" charset="-127"/>
                <a:ea typeface="나눔고딕" pitchFamily="50" charset="-127"/>
              </a:rPr>
              <a:t>Martyria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 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600" b="1" spc="-150" dirty="0" smtClean="0">
                <a:latin typeface="나눔고딕" pitchFamily="50" charset="-127"/>
                <a:ea typeface="나눔고딕" pitchFamily="50" charset="-127"/>
              </a:rPr>
              <a:t>    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증거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순교 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	    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복음화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(Evangelization)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dirty="0" err="1" smtClean="0">
                <a:latin typeface="나눔고딕" pitchFamily="50" charset="-127"/>
                <a:ea typeface="나눔고딕" pitchFamily="50" charset="-127"/>
              </a:rPr>
              <a:t>새복음화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 (New Evangelization) :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교황 요한 </a:t>
            </a:r>
            <a:r>
              <a:rPr lang="ko-KR" altLang="en-US" sz="2400" spc="-150" dirty="0" err="1" smtClean="0">
                <a:latin typeface="나눔명조" pitchFamily="18" charset="-127"/>
                <a:ea typeface="나눔명조" pitchFamily="18" charset="-127"/>
              </a:rPr>
              <a:t>바오로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2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세가 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1980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년대부터 호소해 온 교회의 새로운 복음화 사명</a:t>
            </a:r>
          </a:p>
          <a:p>
            <a:pPr lvl="1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새로운 열정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새로운 방법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사고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),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새로운 표현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ko-KR" sz="28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3000" b="1" dirty="0" smtClean="0">
              <a:latin typeface="나눔고딕" pitchFamily="50" charset="-127"/>
              <a:ea typeface="나눔고딕" pitchFamily="50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22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2200" dirty="0">
              <a:latin typeface="나눔명조" pitchFamily="18" charset="-127"/>
              <a:ea typeface="나눔명조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012651" y="1571612"/>
            <a:ext cx="4131381" cy="2143140"/>
            <a:chOff x="5072066" y="1643050"/>
            <a:chExt cx="4131381" cy="2143140"/>
          </a:xfrm>
        </p:grpSpPr>
        <p:pic>
          <p:nvPicPr>
            <p:cNvPr id="4098" name="Picture 2" descr="C:\Documents and Settings\OWNER\바탕 화면\머리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72066" y="1643050"/>
              <a:ext cx="4131381" cy="2143140"/>
            </a:xfrm>
            <a:prstGeom prst="rect">
              <a:avLst/>
            </a:prstGeom>
            <a:noFill/>
          </p:spPr>
        </p:pic>
        <p:sp>
          <p:nvSpPr>
            <p:cNvPr id="13" name="타원 12"/>
            <p:cNvSpPr/>
            <p:nvPr/>
          </p:nvSpPr>
          <p:spPr bwMode="auto">
            <a:xfrm>
              <a:off x="5143504" y="2714620"/>
              <a:ext cx="1143008" cy="1071570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" name="아래쪽 화살표 11"/>
          <p:cNvSpPr/>
          <p:nvPr/>
        </p:nvSpPr>
        <p:spPr bwMode="auto">
          <a:xfrm rot="16200000">
            <a:off x="1023916" y="2976559"/>
            <a:ext cx="238127" cy="428628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수요자 중심의 복음 선포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553200" y="6078965"/>
            <a:ext cx="2133600" cy="476250"/>
          </a:xfrm>
        </p:spPr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43</a:t>
            </a:fld>
            <a:endParaRPr lang="en-US" altLang="ko-KR" dirty="0"/>
          </a:p>
        </p:txBody>
      </p:sp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7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8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357158" y="2214555"/>
          <a:ext cx="7929617" cy="264320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74930"/>
                <a:gridCol w="1441124"/>
                <a:gridCol w="3213563"/>
              </a:tblGrid>
              <a:tr h="928997">
                <a:tc>
                  <a:txBody>
                    <a:bodyPr/>
                    <a:lstStyle/>
                    <a:p>
                      <a:pPr algn="ctr" latinLnBrk="1"/>
                      <a:endParaRPr lang="en-US" altLang="ko-KR" sz="15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30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선포자 중심</a:t>
                      </a:r>
                      <a:endParaRPr lang="ko-KR" altLang="en-US" sz="30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2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500" b="1" dirty="0" smtClean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3000" b="1" dirty="0" smtClean="0">
                          <a:solidFill>
                            <a:schemeClr val="bg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수요자 중심</a:t>
                      </a:r>
                      <a:endParaRPr lang="ko-KR" altLang="en-US" sz="3000" b="1" dirty="0">
                        <a:solidFill>
                          <a:schemeClr val="bg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714208">
                <a:tc>
                  <a:txBody>
                    <a:bodyPr/>
                    <a:lstStyle/>
                    <a:p>
                      <a:pPr algn="just" latinLnBrk="1"/>
                      <a:endParaRPr lang="en-US" altLang="ko-KR" sz="1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just" latinLnBrk="1"/>
                      <a:r>
                        <a:rPr lang="ko-KR" altLang="en-US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우리가 이렇게 좋은 것을 갖고 있으니 </a:t>
                      </a:r>
                      <a:r>
                        <a:rPr lang="en-US" altLang="ko-KR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‘</a:t>
                      </a:r>
                      <a:r>
                        <a:rPr lang="ko-KR" altLang="en-US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와서 보라</a:t>
                      </a:r>
                      <a:r>
                        <a:rPr lang="en-US" altLang="ko-KR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’</a:t>
                      </a:r>
                      <a:endParaRPr lang="ko-KR" altLang="en-US" sz="2300" b="1" dirty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endParaRPr lang="en-US" altLang="ko-KR" sz="23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just" latinLnBrk="1"/>
                      <a:endParaRPr lang="en-US" altLang="ko-KR" sz="23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just" latinLnBrk="1"/>
                      <a:endParaRPr lang="ko-KR" altLang="en-US" sz="2300" b="1" dirty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endParaRPr lang="en-US" altLang="ko-KR" sz="1000" b="1" dirty="0" smtClean="0">
                        <a:solidFill>
                          <a:schemeClr val="tx1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algn="just" latinLnBrk="1"/>
                      <a:r>
                        <a:rPr lang="ko-KR" altLang="en-US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미</a:t>
                      </a:r>
                      <a:r>
                        <a:rPr lang="en-US" altLang="ko-KR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비</a:t>
                      </a:r>
                      <a:r>
                        <a:rPr lang="en-US" altLang="ko-KR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r>
                        <a:rPr lang="ko-KR" altLang="en-US" sz="2300" b="1" dirty="0" smtClean="0">
                          <a:solidFill>
                            <a:schemeClr val="tx1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신자들의 상황과 입장을 고려하여 그들의 처지와 눈높이에 맞춰 복음 선포</a:t>
                      </a:r>
                      <a:endParaRPr lang="ko-KR" altLang="en-US" sz="2300" b="1" dirty="0">
                        <a:solidFill>
                          <a:srgbClr val="C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오른쪽 화살표 18"/>
          <p:cNvSpPr/>
          <p:nvPr/>
        </p:nvSpPr>
        <p:spPr bwMode="auto">
          <a:xfrm>
            <a:off x="4000496" y="3214686"/>
            <a:ext cx="714380" cy="500066"/>
          </a:xfrm>
          <a:prstGeom prst="right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000628" y="5000636"/>
            <a:ext cx="3916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latin typeface="나눔고딕" pitchFamily="50" charset="-127"/>
                <a:ea typeface="나눔고딕" pitchFamily="50" charset="-127"/>
              </a:rPr>
              <a:t>      </a:t>
            </a:r>
            <a:r>
              <a:rPr lang="ko-KR" altLang="en-US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민들레 선교</a:t>
            </a:r>
            <a:r>
              <a:rPr lang="en-US" altLang="ko-KR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 algn="l"/>
            <a:r>
              <a:rPr lang="en-US" altLang="ko-KR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     </a:t>
            </a:r>
            <a:r>
              <a:rPr lang="ko-KR" altLang="en-US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냉담교우 모시기 </a:t>
            </a:r>
            <a:r>
              <a:rPr lang="en-US" altLang="ko-KR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r>
              <a:rPr lang="ko-KR" altLang="en-US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단계</a:t>
            </a:r>
            <a:endParaRPr lang="en-US" altLang="ko-KR" sz="24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/>
            <a:r>
              <a:rPr lang="ko-KR" altLang="en-US" sz="24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     선교훈련 시그마코스</a:t>
            </a:r>
            <a:endParaRPr lang="ko-KR" altLang="en-US" sz="2400" b="1" dirty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오른쪽 화살표 10"/>
          <p:cNvSpPr/>
          <p:nvPr/>
        </p:nvSpPr>
        <p:spPr bwMode="auto">
          <a:xfrm rot="10800000">
            <a:off x="5072066" y="5072074"/>
            <a:ext cx="428628" cy="300040"/>
          </a:xfrm>
          <a:prstGeom prst="rightArrow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44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은총의 축제로 전례를 행한다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500166" y="2199023"/>
            <a:ext cx="6215106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941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감사와 함께 존경과 경외로 하느님 마음에 드는 예배를 드립시다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히브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12,28).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5150364" y="1571612"/>
            <a:ext cx="3993668" cy="2071702"/>
            <a:chOff x="5072066" y="1643050"/>
            <a:chExt cx="4131381" cy="2143140"/>
          </a:xfrm>
        </p:grpSpPr>
        <p:pic>
          <p:nvPicPr>
            <p:cNvPr id="9" name="Picture 2" descr="C:\Documents and Settings\OWNER\바탕 화면\머리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072066" y="1643050"/>
              <a:ext cx="4131381" cy="2143140"/>
            </a:xfrm>
            <a:prstGeom prst="rect">
              <a:avLst/>
            </a:prstGeom>
            <a:noFill/>
          </p:spPr>
        </p:pic>
        <p:sp>
          <p:nvSpPr>
            <p:cNvPr id="10" name="타원 9"/>
            <p:cNvSpPr/>
            <p:nvPr/>
          </p:nvSpPr>
          <p:spPr bwMode="auto">
            <a:xfrm>
              <a:off x="6072198" y="2285992"/>
              <a:ext cx="1143008" cy="1071570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은총의 축제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45</a:t>
            </a:fld>
            <a:endParaRPr lang="en-US" altLang="ko-KR" dirty="0"/>
          </a:p>
        </p:txBody>
      </p:sp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5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6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566025" cy="485775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b="1" spc="-150" dirty="0" smtClean="0">
                <a:latin typeface="나눔고딕" pitchFamily="50" charset="-127"/>
                <a:ea typeface="나눔고딕" pitchFamily="50" charset="-127"/>
              </a:rPr>
              <a:t>리투르지아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2000" b="1" spc="-150" dirty="0" err="1" smtClean="0">
                <a:latin typeface="나눔고딕" pitchFamily="50" charset="-127"/>
                <a:ea typeface="나눔고딕" pitchFamily="50" charset="-127"/>
              </a:rPr>
              <a:t>Liturgia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en-US" altLang="ko-KR" sz="2600" b="1" spc="-150" dirty="0" smtClean="0">
                <a:latin typeface="나눔고딕" pitchFamily="50" charset="-127"/>
                <a:ea typeface="나눔고딕" pitchFamily="50" charset="-127"/>
              </a:rPr>
              <a:t>:</a:t>
            </a:r>
            <a:r>
              <a:rPr lang="en-US" altLang="ko-KR" sz="2600" spc="-15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하느님을 향한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 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 인간의 경외심에 발로로서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   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감사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찬미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청원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err="1" smtClean="0">
                <a:latin typeface="나눔명조" pitchFamily="18" charset="-127"/>
                <a:ea typeface="나눔명조" pitchFamily="18" charset="-127"/>
              </a:rPr>
              <a:t>흠숭을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 표하는 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    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개인적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집단적 행위를 가리킴</a:t>
            </a:r>
            <a:endParaRPr lang="en-US" altLang="ko-KR" sz="24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ko-KR" altLang="en-US" sz="1200" spc="-150" dirty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전례는 하느님 현존을 체험하는 것이기에 신자들에게 기쁨을 주고 그들 삶을 변화시키며 나아가 다른 이들이 참여할 수 있도록 이끄는 은총의 축제여야 함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ko-KR" sz="1200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전례가 은총 어린 축제로 신자들에게 다가가고 신자들을 감동시킨다면 지루한 전례 때문에 신자들이</a:t>
            </a:r>
            <a:r>
              <a:rPr lang="en-US" altLang="ko-KR" sz="26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spc="-150" dirty="0" smtClean="0">
                <a:latin typeface="나눔명조" pitchFamily="18" charset="-127"/>
                <a:ea typeface="나눔명조" pitchFamily="18" charset="-127"/>
              </a:rPr>
              <a:t>특히 젊은이들이 교회를 떠나는 일은 없을 것임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ko-KR" altLang="en-US" sz="12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46</a:t>
            </a:fld>
            <a:endParaRPr lang="en-US" altLang="ko-KR"/>
          </a:p>
        </p:txBody>
      </p:sp>
      <p:pic>
        <p:nvPicPr>
          <p:cNvPr id="7" name="Picture 4" descr="13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786610" y="4721834"/>
            <a:ext cx="2357422" cy="1564686"/>
          </a:xfrm>
          <a:noFill/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은총의 축제</a:t>
            </a:r>
          </a:p>
        </p:txBody>
      </p:sp>
      <p:grpSp>
        <p:nvGrpSpPr>
          <p:cNvPr id="8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내용 개체 틀 2"/>
          <p:cNvSpPr txBox="1">
            <a:spLocks/>
          </p:cNvSpPr>
          <p:nvPr/>
        </p:nvSpPr>
        <p:spPr bwMode="auto">
          <a:xfrm>
            <a:off x="863600" y="1584325"/>
            <a:ext cx="75660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성령의 감도 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 marL="720000" indent="-342900" algn="l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역동성이 살아나도록 해야 함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indent="-342900" algn="l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신자들이 전례에서 하느님을 체험</a:t>
            </a:r>
          </a:p>
          <a:p>
            <a:pPr marL="342900" marR="0" lvl="0" indent="-342900" algn="l" defTabSz="914400">
              <a:lnSpc>
                <a:spcPct val="100000"/>
              </a:lnSpc>
              <a:spcBef>
                <a:spcPct val="20000"/>
              </a:spcBef>
              <a:buClrTx/>
              <a:buSzTx/>
              <a:tabLst/>
              <a:defRPr/>
            </a:pPr>
            <a:endParaRPr lang="ko-KR" altLang="en-US" sz="1200" b="1" dirty="0" smtClean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전례의 본질을 드러내야 </a:t>
            </a:r>
          </a:p>
          <a:p>
            <a:pPr marL="720000" lvl="0" indent="-342900" algn="l"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본질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말씀과 영성을 통한 현존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을 해칠 정도의 인위적인 요소 배제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indent="-342900" algn="l"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음악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조명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기법 등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l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ko-KR" altLang="en-US" sz="1200" b="1" dirty="0" smtClean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안식일의 정신을 드러내야 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 marL="720000" indent="-342900" algn="l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신자들에게 재충전의 시간이 되도록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indent="-342900" algn="l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하느님의 품에서 성령의 생기로 충만</a:t>
            </a:r>
          </a:p>
          <a:p>
            <a:pPr marL="342900" indent="-342900" algn="l">
              <a:spcBef>
                <a:spcPct val="20000"/>
              </a:spcBef>
              <a:buFont typeface="Arial" charset="0"/>
              <a:buChar char="•"/>
              <a:defRPr/>
            </a:pPr>
            <a:endParaRPr lang="ko-KR" altLang="en-US" sz="3000" b="1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l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ko-KR" altLang="en-US" sz="3000" b="1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47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9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고감도 사랑의 친교를 이룬다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428728" y="2199023"/>
            <a:ext cx="6286544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941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기뻐하는 이들과 함께 기뻐하고 우는 이들과 함께 우십시오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로마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12,15).</a:t>
            </a:r>
            <a:endParaRPr lang="en-US" altLang="ko-KR" sz="2000" spc="-150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5012619" y="1571612"/>
            <a:ext cx="4131381" cy="2143140"/>
            <a:chOff x="5072066" y="1643050"/>
            <a:chExt cx="4131381" cy="2143140"/>
          </a:xfrm>
        </p:grpSpPr>
        <p:pic>
          <p:nvPicPr>
            <p:cNvPr id="15" name="Picture 2" descr="C:\Documents and Settings\OWNER\바탕 화면\머리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072066" y="1643050"/>
              <a:ext cx="4131381" cy="2143140"/>
            </a:xfrm>
            <a:prstGeom prst="rect">
              <a:avLst/>
            </a:prstGeom>
            <a:noFill/>
          </p:spPr>
        </p:pic>
        <p:sp>
          <p:nvSpPr>
            <p:cNvPr id="16" name="타원 15"/>
            <p:cNvSpPr/>
            <p:nvPr/>
          </p:nvSpPr>
          <p:spPr bwMode="auto">
            <a:xfrm>
              <a:off x="7134243" y="2143116"/>
              <a:ext cx="1295409" cy="1214446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1" name="내용 개체 틀 2"/>
          <p:cNvSpPr txBox="1">
            <a:spLocks/>
          </p:cNvSpPr>
          <p:nvPr/>
        </p:nvSpPr>
        <p:spPr bwMode="auto">
          <a:xfrm>
            <a:off x="720000" y="1800000"/>
            <a:ext cx="75660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2600" b="1" dirty="0" err="1" smtClean="0">
                <a:latin typeface="나눔고딕" pitchFamily="50" charset="-127"/>
                <a:ea typeface="나눔고딕" pitchFamily="50" charset="-127"/>
              </a:rPr>
              <a:t>코이노니아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2000" b="1" dirty="0" err="1" smtClean="0">
                <a:latin typeface="나눔고딕" pitchFamily="50" charset="-127"/>
                <a:ea typeface="나눔고딕" pitchFamily="50" charset="-127"/>
              </a:rPr>
              <a:t>Koinonia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</a:t>
            </a: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 algn="just">
              <a:spcBef>
                <a:spcPct val="20000"/>
              </a:spcBef>
              <a:defRPr/>
            </a:pP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친교는 교회의 본질적 존재방식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ko-KR" altLang="en-US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너희가 서로 사랑하면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모든 사람이 그것을 보고 너희가 내 제자라는 것을 알게 될 것이다”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요한 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13,35). </a:t>
            </a: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ko-KR" altLang="en-US" sz="30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친교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48</a:t>
            </a:fld>
            <a:endParaRPr lang="en-US" altLang="ko-KR" dirty="0"/>
          </a:p>
        </p:txBody>
      </p:sp>
      <p:pic>
        <p:nvPicPr>
          <p:cNvPr id="9" name="Picture 4" descr="13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30982" y="4929198"/>
            <a:ext cx="2398669" cy="1857388"/>
          </a:xfrm>
          <a:noFill/>
        </p:spPr>
      </p:pic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그림 4" descr="오이코도비라-1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친교의 차원</a:t>
            </a:r>
          </a:p>
        </p:txBody>
      </p:sp>
      <p:sp>
        <p:nvSpPr>
          <p:cNvPr id="12" name="슬라이드 번호 개체 틀 13"/>
          <p:cNvSpPr txBox="1">
            <a:spLocks/>
          </p:cNvSpPr>
          <p:nvPr/>
        </p:nvSpPr>
        <p:spPr bwMode="auto">
          <a:xfrm>
            <a:off x="6581804" y="623889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6762F6-FBD8-4CC6-8A99-849CF59687EE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grpSp>
        <p:nvGrpSpPr>
          <p:cNvPr id="13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4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1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566025" cy="4700834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ko-KR" altLang="en-US" sz="2600" b="1" kern="1200" dirty="0" smtClean="0">
                <a:latin typeface="나눔고딕" pitchFamily="50" charset="-127"/>
                <a:ea typeface="나눔고딕" pitchFamily="50" charset="-127"/>
              </a:rPr>
              <a:t>신자들 사이의 내적 친교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marL="720000" eaLnBrk="1" hangingPunct="1">
              <a:buFont typeface="Arial" pitchFamily="34" charset="0"/>
              <a:buChar char="•"/>
              <a:defRPr/>
            </a:pP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교회공동체의 대형화</a:t>
            </a:r>
            <a:r>
              <a:rPr lang="en-US" altLang="ko-KR" sz="2400" kern="12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익명화 현상으로 친교 필요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hangingPunct="1">
              <a:buFont typeface="Arial" pitchFamily="34" charset="0"/>
              <a:buChar char="•"/>
              <a:defRPr/>
            </a:pP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신자들이 대화를 통해 인격을 나눌 수 있는 장 마련 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Wingdings" pitchFamily="2" charset="2"/>
              <a:buChar char="§"/>
              <a:defRPr/>
            </a:pPr>
            <a:r>
              <a:rPr lang="ko-KR" altLang="en-US" sz="2600" b="1" kern="1200" dirty="0" smtClean="0">
                <a:latin typeface="나눔고딕" pitchFamily="50" charset="-127"/>
                <a:ea typeface="나눔고딕" pitchFamily="50" charset="-127"/>
              </a:rPr>
              <a:t>종파를 달리하는 이들과 외적 친교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개신교</a:t>
            </a:r>
            <a:r>
              <a:rPr lang="en-US" altLang="ko-KR" sz="2400" kern="12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kern="1200" dirty="0" err="1" smtClean="0">
                <a:latin typeface="나눔명조" pitchFamily="18" charset="-127"/>
                <a:ea typeface="나눔명조" pitchFamily="18" charset="-127"/>
              </a:rPr>
              <a:t>타종교</a:t>
            </a: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 신자들과 친교를 도모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400" kern="1200" dirty="0" err="1" smtClean="0">
                <a:latin typeface="나눔명조" pitchFamily="18" charset="-127"/>
                <a:ea typeface="나눔명조" pitchFamily="18" charset="-127"/>
              </a:rPr>
              <a:t>비신자들과도</a:t>
            </a: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 사귐과 나눔을 통해 친교를 증진하는 것 필요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Wingdings" pitchFamily="2" charset="2"/>
              <a:buChar char="§"/>
              <a:defRPr/>
            </a:pPr>
            <a:r>
              <a:rPr lang="ko-KR" altLang="en-US" sz="2600" b="1" kern="1200" dirty="0" smtClean="0">
                <a:latin typeface="나눔고딕" pitchFamily="50" charset="-127"/>
                <a:ea typeface="나눔고딕" pitchFamily="50" charset="-127"/>
              </a:rPr>
              <a:t>연대적 사랑의 친교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가난한 이들에 대한 우선적 사랑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친교는 궁극적으로</a:t>
            </a:r>
            <a:r>
              <a:rPr lang="en-US" altLang="ko-KR" sz="2400" kern="12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400" kern="1200" dirty="0" smtClean="0">
                <a:latin typeface="나눔명조" pitchFamily="18" charset="-127"/>
                <a:ea typeface="나눔명조" pitchFamily="18" charset="-127"/>
              </a:rPr>
              <a:t>섬김과 통할 수 밖에 없음</a:t>
            </a:r>
            <a:endParaRPr lang="en-US" altLang="ko-KR" sz="24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Tx/>
              <a:buChar char="-"/>
              <a:defRPr/>
            </a:pP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친교의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핵심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사랑 </a:t>
            </a:r>
            <a:r>
              <a:rPr lang="en-US" altLang="ko-KR" sz="255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- </a:t>
            </a:r>
            <a:r>
              <a:rPr lang="ko-KR" altLang="en-US" sz="255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사랑의 특성</a:t>
            </a:r>
            <a:endParaRPr lang="ko-KR" altLang="en-US" sz="3500" b="1" spc="-150" dirty="0" smtClean="0">
              <a:solidFill>
                <a:schemeClr val="tx1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12" name="슬라이드 번호 개체 틀 13"/>
          <p:cNvSpPr txBox="1">
            <a:spLocks/>
          </p:cNvSpPr>
          <p:nvPr/>
        </p:nvSpPr>
        <p:spPr bwMode="auto">
          <a:xfrm>
            <a:off x="6581804" y="623889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6762F6-FBD8-4CC6-8A99-849CF59687EE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grpSp>
        <p:nvGrpSpPr>
          <p:cNvPr id="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4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21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내용 개체 틀 2"/>
          <p:cNvSpPr>
            <a:spLocks noGrp="1"/>
          </p:cNvSpPr>
          <p:nvPr>
            <p:ph idx="1"/>
          </p:nvPr>
        </p:nvSpPr>
        <p:spPr>
          <a:xfrm>
            <a:off x="720000" y="1643050"/>
            <a:ext cx="7566025" cy="514353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사랑의 절대성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 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marL="720000" eaLnBrk="1" hangingPunct="1"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사랑이 없는 행위는 의미가 없다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1" indent="-342900" eaLnBrk="1" hangingPunct="1">
              <a:buFont typeface="Arial" pitchFamily="34" charset="0"/>
              <a:buChar char="•"/>
              <a:defRPr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믿음과 희망과 사랑 </a:t>
            </a:r>
            <a:r>
              <a:rPr kumimoji="0" lang="en-US" altLang="ko-KR" sz="2000" b="1" dirty="0" smtClean="0">
                <a:latin typeface="나눔명조" pitchFamily="18" charset="-127"/>
                <a:ea typeface="나눔명조" pitchFamily="18" charset="-127"/>
              </a:rPr>
              <a:t>[…]</a:t>
            </a:r>
            <a:r>
              <a:rPr kumimoji="0" lang="en-US" altLang="ko-KR" sz="2400" b="1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그 가운데 으뜸은 사랑입니다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lang="ko-KR" altLang="en-US" sz="2000" dirty="0" err="1" smtClean="0">
                <a:latin typeface="나눔명조" pitchFamily="18" charset="-127"/>
                <a:ea typeface="나눔명조" pitchFamily="18" charset="-127"/>
              </a:rPr>
              <a:t>코린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13,13).</a:t>
            </a:r>
            <a:endParaRPr lang="en-US" altLang="ko-KR" sz="2000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 lvl="0" eaLnBrk="1" hangingPunct="1"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사랑의 효력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 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사랑은 허다한 죄를 덮는다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</a:t>
            </a:r>
          </a:p>
          <a:p>
            <a:pPr lvl="1" eaLnBrk="1" hangingPunct="1"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타인이 나와 다르다는 것을 인정하고 그의 다름과 잘못까지도 받아들이는 것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 lvl="0" eaLnBrk="1" hangingPunct="1"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사랑의 전염성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 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marL="720000" eaLnBrk="1" hangingPunct="1"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사랑은 옆 사람에게 전염되는 속성이 있다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marL="720000" lvl="0" eaLnBrk="1" hangingPunct="1">
              <a:buFont typeface="Arial" pitchFamily="34" charset="0"/>
              <a:buChar char="•"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하느님의 사랑을 듬뿍 받은 우리는 이를 주변에 옮겨야 함</a:t>
            </a:r>
            <a:endParaRPr lang="en-US" altLang="ko-KR" sz="2400" b="1" dirty="0" smtClean="0">
              <a:latin typeface="나눔명조" pitchFamily="18" charset="-127"/>
              <a:ea typeface="나눔명조" pitchFamily="18" charset="-127"/>
            </a:endParaRPr>
          </a:p>
          <a:p>
            <a:pPr marL="720000" eaLnBrk="1" hangingPunct="1">
              <a:buFont typeface="Arial" pitchFamily="34" charset="0"/>
              <a:buChar char="•"/>
              <a:defRPr/>
            </a:pP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None/>
              <a:defRPr/>
            </a:pPr>
            <a:endParaRPr lang="en-US" altLang="ko-KR" sz="30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Tx/>
              <a:buChar char="-"/>
              <a:defRPr/>
            </a:pP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51</a:t>
            </a:fld>
            <a:endParaRPr lang="en-US" altLang="ko-K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30677"/>
            <a:ext cx="9144000" cy="1143000"/>
          </a:xfrm>
        </p:spPr>
        <p:txBody>
          <a:bodyPr/>
          <a:lstStyle/>
          <a:p>
            <a:pPr eaLnBrk="1" hangingPunct="1"/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계명</a:t>
            </a:r>
            <a:r>
              <a:rPr lang="en-US" altLang="ko-KR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32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토털서비스로 섬긴다</a:t>
            </a:r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714480" y="2199023"/>
            <a:ext cx="5715040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3042" y="2857496"/>
            <a:ext cx="585791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사람의 아들은 섬김을 받으러 온 것이 아니라 섬기러 왔고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spc="-150" dirty="0" smtClean="0">
                <a:latin typeface="나눔명조" pitchFamily="18" charset="-127"/>
                <a:ea typeface="나눔명조" pitchFamily="18" charset="-127"/>
              </a:rPr>
              <a:t>또 많은 이들의 몸값으로 자기 목숨을 바치러 왔다</a:t>
            </a:r>
            <a:r>
              <a:rPr lang="en-US" altLang="ko-KR" sz="2400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spc="-150" dirty="0" err="1" smtClean="0">
                <a:latin typeface="나눔명조" pitchFamily="18" charset="-127"/>
                <a:ea typeface="나눔명조" pitchFamily="18" charset="-127"/>
              </a:rPr>
              <a:t>마르</a:t>
            </a:r>
            <a:r>
              <a:rPr lang="ko-KR" altLang="en-US" sz="2000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spc="-150" dirty="0" smtClean="0">
                <a:latin typeface="나눔명조" pitchFamily="18" charset="-127"/>
                <a:ea typeface="나눔명조" pitchFamily="18" charset="-127"/>
              </a:rPr>
              <a:t>10,45).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내용 개체 틀 2"/>
          <p:cNvSpPr txBox="1">
            <a:spLocks/>
          </p:cNvSpPr>
          <p:nvPr/>
        </p:nvSpPr>
        <p:spPr bwMode="auto">
          <a:xfrm>
            <a:off x="720000" y="1800000"/>
            <a:ext cx="75660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2600" b="1" dirty="0" err="1" smtClean="0">
                <a:latin typeface="나눔고딕" pitchFamily="50" charset="-127"/>
                <a:ea typeface="나눔고딕" pitchFamily="50" charset="-127"/>
              </a:rPr>
              <a:t>디아코니아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2000" b="1" dirty="0" err="1" smtClean="0">
                <a:latin typeface="나눔고딕" pitchFamily="50" charset="-127"/>
                <a:ea typeface="나눔고딕" pitchFamily="50" charset="-127"/>
              </a:rPr>
              <a:t>Diakonia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:</a:t>
            </a: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 algn="just"/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친교는 원래 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‘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식탁에서 시중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/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드는 것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’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을 가리키던 용어였으나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/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 성경적 의미로는 남을 위해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/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 봉사하고 섬기며 헌신하는 삶을 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algn="just"/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나타냄</a:t>
            </a: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  <a:tabLst/>
              <a:defRPr/>
            </a:pPr>
            <a:endParaRPr lang="ko-KR" altLang="en-US" sz="1200" dirty="0" smtClean="0">
              <a:latin typeface="나눔명조" pitchFamily="18" charset="-127"/>
              <a:ea typeface="나눔명조" pitchFamily="18" charset="-127"/>
            </a:endParaRPr>
          </a:p>
          <a:p>
            <a:pPr marL="342900" marR="0" lvl="0" indent="-342900" algn="just" defTabSz="914400">
              <a:lnSpc>
                <a:spcPct val="100000"/>
              </a:lnSpc>
              <a:spcBef>
                <a:spcPct val="20000"/>
              </a:spcBef>
              <a:buClrTx/>
              <a:buSzTx/>
              <a:tabLst/>
              <a:defRPr/>
            </a:pPr>
            <a:endParaRPr lang="ko-KR" altLang="en-US" sz="3000" dirty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섬김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52</a:t>
            </a:fld>
            <a:endParaRPr lang="en-US" altLang="ko-KR" dirty="0"/>
          </a:p>
        </p:txBody>
      </p:sp>
      <p:grpSp>
        <p:nvGrpSpPr>
          <p:cNvPr id="3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2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3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그룹 16"/>
          <p:cNvGrpSpPr/>
          <p:nvPr/>
        </p:nvGrpSpPr>
        <p:grpSpPr>
          <a:xfrm>
            <a:off x="5286380" y="1571612"/>
            <a:ext cx="3857652" cy="2001144"/>
            <a:chOff x="5012651" y="1643050"/>
            <a:chExt cx="4131381" cy="2143140"/>
          </a:xfrm>
        </p:grpSpPr>
        <p:pic>
          <p:nvPicPr>
            <p:cNvPr id="18" name="Picture 2" descr="C:\Documents and Settings\OWNER\바탕 화면\머리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12651" y="1643050"/>
              <a:ext cx="4131381" cy="2143140"/>
            </a:xfrm>
            <a:prstGeom prst="rect">
              <a:avLst/>
            </a:prstGeom>
            <a:noFill/>
          </p:spPr>
        </p:pic>
        <p:sp>
          <p:nvSpPr>
            <p:cNvPr id="19" name="타원 18"/>
            <p:cNvSpPr/>
            <p:nvPr/>
          </p:nvSpPr>
          <p:spPr bwMode="auto">
            <a:xfrm>
              <a:off x="8001024" y="2643182"/>
              <a:ext cx="1143008" cy="1071570"/>
            </a:xfrm>
            <a:prstGeom prst="ellipse">
              <a:avLst/>
            </a:prstGeom>
            <a:noFill/>
            <a:ln w="317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4" name="Picture 4" descr="1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572008"/>
            <a:ext cx="2555971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566025" cy="485775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buFont typeface="Wingdings" pitchFamily="2" charset="2"/>
              <a:buChar char="§"/>
              <a:defRPr/>
            </a:pPr>
            <a:r>
              <a:rPr lang="en-US" altLang="ko-KR" sz="2600" kern="120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600" kern="1200" dirty="0" smtClean="0">
                <a:latin typeface="나눔명조" pitchFamily="18" charset="-127"/>
                <a:ea typeface="나눔명조" pitchFamily="18" charset="-127"/>
              </a:rPr>
              <a:t>통치자라는 자들은 백성 위에 군림하고 고관들은 백성에게 세도를 부린다</a:t>
            </a:r>
            <a:r>
              <a:rPr lang="en-US" altLang="ko-KR" sz="2600" kern="12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600" kern="1200" dirty="0" smtClean="0">
                <a:latin typeface="나눔명조" pitchFamily="18" charset="-127"/>
                <a:ea typeface="나눔명조" pitchFamily="18" charset="-127"/>
              </a:rPr>
              <a:t>그러나 너희는 그래서는 안 된다</a:t>
            </a:r>
            <a:r>
              <a:rPr lang="en-US" altLang="ko-KR" sz="2600" kern="12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600" kern="1200" dirty="0" smtClean="0">
                <a:latin typeface="나눔명조" pitchFamily="18" charset="-127"/>
                <a:ea typeface="나눔명조" pitchFamily="18" charset="-127"/>
              </a:rPr>
              <a:t>너희 가운데에서 높은 사람이 되려는 이는 너희를 섬기는 사람이 되어야 한다</a:t>
            </a:r>
            <a:r>
              <a:rPr lang="en-US" altLang="ko-KR" sz="2600" kern="120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kern="12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kern="1200" dirty="0" err="1" smtClean="0">
                <a:latin typeface="나눔명조" pitchFamily="18" charset="-127"/>
                <a:ea typeface="나눔명조" pitchFamily="18" charset="-127"/>
              </a:rPr>
              <a:t>마르</a:t>
            </a:r>
            <a:r>
              <a:rPr lang="ko-KR" altLang="en-US" sz="2000" kern="12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2000" kern="1200" dirty="0" smtClean="0">
                <a:latin typeface="나눔명조" pitchFamily="18" charset="-127"/>
                <a:ea typeface="나눔명조" pitchFamily="18" charset="-127"/>
              </a:rPr>
              <a:t>10,42-43).</a:t>
            </a:r>
            <a:endParaRPr lang="ko-KR" altLang="en-US" sz="2000" kern="12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hangingPunct="1">
              <a:buFont typeface="Arial" charset="0"/>
              <a:buChar char="•"/>
              <a:defRPr/>
            </a:pPr>
            <a:endParaRPr lang="ko-KR" altLang="en-US" sz="1200" kern="12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1" hangingPunct="1">
              <a:buFont typeface="Wingdings" pitchFamily="2" charset="2"/>
              <a:buChar char="§"/>
              <a:defRPr/>
            </a:pPr>
            <a:r>
              <a:rPr lang="en-US" altLang="ko-KR" sz="2600" kern="120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600" kern="1200" dirty="0" smtClean="0">
                <a:latin typeface="나눔명조" pitchFamily="18" charset="-127"/>
                <a:ea typeface="나눔명조" pitchFamily="18" charset="-127"/>
              </a:rPr>
              <a:t>너희가 내 형제들인 이 가장 작은 이들 가운데 한 사람에게 해 준 것이 바로 나에게 해 준 것이다</a:t>
            </a:r>
            <a:r>
              <a:rPr lang="en-US" altLang="ko-KR" sz="2600" kern="120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2000" kern="12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kern="1200" dirty="0" smtClean="0">
                <a:latin typeface="나눔명조" pitchFamily="18" charset="-127"/>
                <a:ea typeface="나눔명조" pitchFamily="18" charset="-127"/>
              </a:rPr>
              <a:t>마태 </a:t>
            </a:r>
            <a:r>
              <a:rPr lang="en-US" altLang="ko-KR" sz="2000" kern="1200" dirty="0" smtClean="0">
                <a:latin typeface="나눔명조" pitchFamily="18" charset="-127"/>
                <a:ea typeface="나눔명조" pitchFamily="18" charset="-127"/>
              </a:rPr>
              <a:t>25,40).</a:t>
            </a: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섬김의 사명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53</a:t>
            </a:fld>
            <a:endParaRPr lang="en-US" altLang="ko-KR" dirty="0"/>
          </a:p>
        </p:txBody>
      </p:sp>
      <p:grpSp>
        <p:nvGrpSpPr>
          <p:cNvPr id="9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1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2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토털서비스 체계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54</a:t>
            </a:fld>
            <a:endParaRPr lang="en-US" altLang="ko-KR" dirty="0"/>
          </a:p>
        </p:txBody>
      </p:sp>
      <p:grpSp>
        <p:nvGrpSpPr>
          <p:cNvPr id="12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15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6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내용 개체 틀 2"/>
          <p:cNvSpPr>
            <a:spLocks noGrp="1"/>
          </p:cNvSpPr>
          <p:nvPr>
            <p:ph idx="1"/>
          </p:nvPr>
        </p:nvSpPr>
        <p:spPr>
          <a:xfrm>
            <a:off x="720000" y="1800000"/>
            <a:ext cx="7566025" cy="485775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첫째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다양한 접근법</a:t>
            </a:r>
            <a:endParaRPr lang="en-US" altLang="ko-KR" sz="2600" b="1" kern="1200" dirty="0" smtClean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None/>
              <a:defRPr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 긴급구호적 방법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사회복지적 접근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계발적 접근</a:t>
            </a:r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둘째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평생동반 서비스 체계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None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7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성사의 새로운 이해 및 실행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dirty="0" smtClean="0">
                <a:latin typeface="나눔명조" pitchFamily="18" charset="-127"/>
                <a:ea typeface="나눔명조" pitchFamily="18" charset="-127"/>
              </a:rPr>
              <a:t>신앙의 위기 때 신자들을 돕기 위한 적용 방안 고민</a:t>
            </a:r>
            <a:r>
              <a:rPr lang="en-US" altLang="ko-KR" sz="2000" dirty="0" smtClean="0">
                <a:latin typeface="나눔명조" pitchFamily="18" charset="-127"/>
                <a:ea typeface="나눔명조" pitchFamily="18" charset="-127"/>
              </a:rPr>
              <a:t>)</a:t>
            </a: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셋째</a:t>
            </a:r>
            <a:r>
              <a:rPr lang="en-US" altLang="ko-KR" sz="26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600" b="1" dirty="0" smtClean="0">
                <a:latin typeface="나눔고딕" pitchFamily="50" charset="-127"/>
                <a:ea typeface="나눔고딕" pitchFamily="50" charset="-127"/>
              </a:rPr>
              <a:t>지역 사회 서비스</a:t>
            </a:r>
            <a:endParaRPr lang="en-US" altLang="ko-KR" sz="26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None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 탁아소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노인대학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무료급식소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공부방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카페 등</a:t>
            </a:r>
            <a:endParaRPr lang="en-US" altLang="ko-KR" sz="2400" kern="1200" dirty="0" smtClean="0">
              <a:latin typeface="나눔명조" pitchFamily="18" charset="-127"/>
              <a:ea typeface="나눔명조" pitchFamily="18" charset="-127"/>
            </a:endParaRPr>
          </a:p>
          <a:p>
            <a:endParaRPr lang="en-US" altLang="ko-KR" sz="1200" kern="12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2400" b="1" dirty="0" smtClean="0">
                <a:latin typeface="나눔고딕" pitchFamily="50" charset="-127"/>
                <a:ea typeface="나눔고딕" pitchFamily="50" charset="-127"/>
              </a:rPr>
              <a:t>넷째</a:t>
            </a:r>
            <a:r>
              <a:rPr lang="en-US" altLang="ko-KR" sz="24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400" b="1" dirty="0" smtClean="0">
                <a:latin typeface="나눔고딕" pitchFamily="50" charset="-127"/>
                <a:ea typeface="나눔고딕" pitchFamily="50" charset="-127"/>
              </a:rPr>
              <a:t>공생운동</a:t>
            </a:r>
            <a:endParaRPr lang="en-US" altLang="ko-KR" sz="24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None/>
            </a:pP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    생명문화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공생문화</a:t>
            </a: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400" dirty="0" smtClean="0">
                <a:latin typeface="나눔명조" pitchFamily="18" charset="-127"/>
                <a:ea typeface="나눔명조" pitchFamily="18" charset="-127"/>
              </a:rPr>
              <a:t>환경운동 전개</a:t>
            </a:r>
          </a:p>
          <a:p>
            <a:endParaRPr lang="en-US" altLang="ko-KR" sz="2400" b="1" dirty="0" smtClean="0">
              <a:latin typeface="나눔명조" pitchFamily="18" charset="-127"/>
              <a:ea typeface="나눔명조" pitchFamily="18" charset="-127"/>
            </a:endParaRPr>
          </a:p>
          <a:p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215338" cy="121442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본당 봉사자 사목비전</a:t>
            </a:r>
            <a:r>
              <a:rPr lang="en-US" altLang="ko-KR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3500" b="1" spc="-150" dirty="0" smtClean="0">
                <a:solidFill>
                  <a:schemeClr val="tx1"/>
                </a:solidFill>
                <a:latin typeface="나눔명조" pitchFamily="18" charset="-127"/>
                <a:ea typeface="나눔명조" pitchFamily="18" charset="-127"/>
              </a:rPr>
              <a:t>십계명의 열매</a:t>
            </a: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6762F6-FBD8-4CC6-8A99-849CF59687EE}" type="slidenum">
              <a:rPr lang="en-US" altLang="ko-KR" smtClean="0"/>
              <a:pPr>
                <a:defRPr/>
              </a:pPr>
              <a:t>55</a:t>
            </a:fld>
            <a:endParaRPr lang="en-US" altLang="ko-KR" dirty="0"/>
          </a:p>
        </p:txBody>
      </p:sp>
      <p:grpSp>
        <p:nvGrpSpPr>
          <p:cNvPr id="8" name="그룹 6"/>
          <p:cNvGrpSpPr>
            <a:grpSpLocks/>
          </p:cNvGrpSpPr>
          <p:nvPr/>
        </p:nvGrpSpPr>
        <p:grpSpPr bwMode="auto">
          <a:xfrm>
            <a:off x="0" y="0"/>
            <a:ext cx="9144000" cy="1428750"/>
            <a:chOff x="0" y="0"/>
            <a:chExt cx="9144000" cy="1428748"/>
          </a:xfrm>
        </p:grpSpPr>
        <p:sp>
          <p:nvSpPr>
            <p:cNvPr id="9" name="직사각형 7"/>
            <p:cNvSpPr>
              <a:spLocks noChangeArrowheads="1"/>
            </p:cNvSpPr>
            <p:nvPr/>
          </p:nvSpPr>
          <p:spPr bwMode="auto">
            <a:xfrm>
              <a:off x="0" y="1263842"/>
              <a:ext cx="9144000" cy="164894"/>
            </a:xfrm>
            <a:prstGeom prst="rect">
              <a:avLst/>
            </a:prstGeom>
            <a:solidFill>
              <a:srgbClr val="FFC000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4" descr="오이코도비라-1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15313" y="0"/>
              <a:ext cx="928687" cy="1428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내용 개체 틀 2"/>
          <p:cNvSpPr>
            <a:spLocks noGrp="1"/>
          </p:cNvSpPr>
          <p:nvPr>
            <p:ph idx="1"/>
          </p:nvPr>
        </p:nvSpPr>
        <p:spPr>
          <a:xfrm>
            <a:off x="720000" y="1643108"/>
            <a:ext cx="7566025" cy="5286354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영적 사기가 오른다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:</a:t>
            </a:r>
          </a:p>
          <a:p>
            <a:pPr>
              <a:buNone/>
            </a:pPr>
            <a:r>
              <a:rPr lang="en-US" altLang="ko-KR" sz="24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600" dirty="0" err="1" smtClean="0">
                <a:latin typeface="나눔명조" pitchFamily="18" charset="-127"/>
                <a:ea typeface="나눔명조" pitchFamily="18" charset="-127"/>
              </a:rPr>
              <a:t>사목자는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 물론 본당 봉사자들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그리고 신자들이 이 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10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가지 활성화 인자를 숙지하고 실행하면 저절로 성령의 생동하는 기운이 살아난다</a:t>
            </a:r>
            <a:endParaRPr lang="en-US" altLang="ko-KR" sz="26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본당 공동화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텅 </a:t>
            </a:r>
            <a:r>
              <a:rPr lang="ko-KR" altLang="en-US" sz="2800" b="1" dirty="0" err="1" smtClean="0">
                <a:latin typeface="나눔고딕" pitchFamily="50" charset="-127"/>
                <a:ea typeface="나눔고딕" pitchFamily="50" charset="-127"/>
              </a:rPr>
              <a:t>빔현상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문제가 해소된다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:</a:t>
            </a:r>
          </a:p>
          <a:p>
            <a:pPr>
              <a:buNone/>
            </a:pP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전신자 은사계발에 의해 신자들의 참여도가 증가하여 영적으로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선교적으로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재정적으로 효율성이 증대된다</a:t>
            </a:r>
            <a:endParaRPr lang="en-US" altLang="ko-KR" sz="2600" dirty="0" smtClean="0">
              <a:latin typeface="나눔명조" pitchFamily="18" charset="-127"/>
              <a:ea typeface="나눔명조" pitchFamily="18" charset="-127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ko-KR" altLang="en-US" sz="1200" b="1" kern="12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젊은이들이 모여드는 성당으로 변모한다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:</a:t>
            </a:r>
          </a:p>
          <a:p>
            <a:pPr>
              <a:buNone/>
            </a:pP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    흥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참여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친교는 젊은이들이 추구하는 바로 그것이다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600" dirty="0" smtClean="0">
                <a:latin typeface="나눔명조" pitchFamily="18" charset="-127"/>
                <a:ea typeface="나눔명조" pitchFamily="18" charset="-127"/>
              </a:rPr>
              <a:t>그러기에 본당 봉사자 사목비전 십계명이 활성화 되면 젊은이들이 다시 성당으로 돌아오게 되어 있다</a:t>
            </a:r>
            <a:r>
              <a:rPr lang="en-US" altLang="ko-KR" sz="2600" dirty="0" smtClean="0">
                <a:latin typeface="나눔명조" pitchFamily="18" charset="-127"/>
                <a:ea typeface="나눔명조" pitchFamily="18" charset="-127"/>
              </a:rPr>
              <a:t>. </a:t>
            </a:r>
          </a:p>
          <a:p>
            <a:pPr>
              <a:buNone/>
            </a:pPr>
            <a:endParaRPr lang="en-US" altLang="ko-KR" sz="8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None/>
            </a:pPr>
            <a:r>
              <a:rPr lang="en-US" altLang="ko-KR" sz="2400" b="1" dirty="0" smtClean="0">
                <a:latin typeface="나눔명조" pitchFamily="18" charset="-127"/>
                <a:ea typeface="나눔명조" pitchFamily="18" charset="-127"/>
              </a:rPr>
              <a:t>	</a:t>
            </a:r>
            <a:r>
              <a:rPr lang="en-US" altLang="ko-KR" sz="2300" b="1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300" b="1" dirty="0" smtClean="0">
                <a:latin typeface="나눔명조" pitchFamily="18" charset="-127"/>
                <a:ea typeface="나눔명조" pitchFamily="18" charset="-127"/>
              </a:rPr>
              <a:t>내가 세상 끝 날까지 언제나 너희와 함께 있겠다</a:t>
            </a:r>
            <a:r>
              <a:rPr lang="en-US" altLang="ko-KR" sz="2300" b="1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1900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1900" b="1" dirty="0" smtClean="0">
                <a:latin typeface="나눔명조" pitchFamily="18" charset="-127"/>
                <a:ea typeface="나눔명조" pitchFamily="18" charset="-127"/>
              </a:rPr>
              <a:t>마태 </a:t>
            </a:r>
            <a:r>
              <a:rPr lang="en-US" altLang="ko-KR" sz="1900" b="1" dirty="0" smtClean="0">
                <a:latin typeface="나눔명조" pitchFamily="18" charset="-127"/>
                <a:ea typeface="나눔명조" pitchFamily="18" charset="-127"/>
              </a:rPr>
              <a:t>28,20).</a:t>
            </a:r>
          </a:p>
          <a:p>
            <a:endParaRPr lang="en-US" altLang="ko-KR" sz="2400" dirty="0" smtClean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번호 개체 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A8A1-E913-44B6-B09A-E10B59F1C592}" type="slidenum">
              <a:rPr lang="en-US" altLang="ko-KR" smtClean="0"/>
              <a:pPr/>
              <a:t>56</a:t>
            </a:fld>
            <a:endParaRPr lang="en-US" altLang="ko-KR" smtClean="0"/>
          </a:p>
        </p:txBody>
      </p:sp>
      <p:sp>
        <p:nvSpPr>
          <p:cNvPr id="5" name="직사각형 8"/>
          <p:cNvSpPr>
            <a:spLocks noChangeArrowheads="1"/>
          </p:cNvSpPr>
          <p:nvPr/>
        </p:nvSpPr>
        <p:spPr bwMode="auto">
          <a:xfrm>
            <a:off x="1714480" y="2940032"/>
            <a:ext cx="5715040" cy="158407"/>
          </a:xfrm>
          <a:prstGeom prst="rect">
            <a:avLst/>
          </a:prstGeom>
          <a:solidFill>
            <a:srgbClr val="FFC000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3000372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" pitchFamily="18" charset="-127"/>
                <a:ea typeface="나눔명조" pitchFamily="18" charset="-127"/>
                <a:cs typeface="+mj-cs"/>
              </a:rPr>
              <a:t>감사합니다</a:t>
            </a:r>
            <a:endParaRPr kumimoji="1" lang="ko-KR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" pitchFamily="18" charset="-127"/>
              <a:ea typeface="나눔명조" pitchFamily="18" charset="-127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9506</TotalTime>
  <Words>2530</Words>
  <Application>Microsoft Office PowerPoint</Application>
  <PresentationFormat>화면 슬라이드 쇼(4:3)</PresentationFormat>
  <Paragraphs>604</Paragraphs>
  <Slides>56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56</vt:i4>
      </vt:variant>
    </vt:vector>
  </HeadingPairs>
  <TitlesOfParts>
    <vt:vector size="57" baseType="lpstr">
      <vt:lpstr>기본 디자인</vt:lpstr>
      <vt:lpstr>슬라이드 1</vt:lpstr>
      <vt:lpstr>슬라이드 2</vt:lpstr>
      <vt:lpstr> 2012년 말 교세 통계: 인구대비 신자비율</vt:lpstr>
      <vt:lpstr> 2012년 말 교세 통계: 연령대별 신자비율</vt:lpstr>
      <vt:lpstr> 2012년 말 교세 통계: 주일미사 참석률 </vt:lpstr>
      <vt:lpstr> 냉담교우 원인 분석</vt:lpstr>
      <vt:lpstr> 종교 환경 변화 도해</vt:lpstr>
      <vt:lpstr> 의식 구조의 변화</vt:lpstr>
      <vt:lpstr>슬라이드 9</vt:lpstr>
      <vt:lpstr>슬라이드 10</vt:lpstr>
      <vt:lpstr>슬라이드 11</vt:lpstr>
      <vt:lpstr> 방법적 접근과 원리적 접근</vt:lpstr>
      <vt:lpstr> 성공사례에 깔려 있는 원리들</vt:lpstr>
      <vt:lpstr> 국내 가톨릭교회 안에서 </vt:lpstr>
      <vt:lpstr> 미국 가톨릭교회 안에서 </vt:lpstr>
      <vt:lpstr>슬라이드 16</vt:lpstr>
      <vt:lpstr>슬라이드 17</vt:lpstr>
      <vt:lpstr>슬라이드 18</vt:lpstr>
      <vt:lpstr>1계명: 성령이 현동하게 한다</vt:lpstr>
      <vt:lpstr> 성령</vt:lpstr>
      <vt:lpstr> 성령</vt:lpstr>
      <vt:lpstr>2계명: 합심하여 기도한다</vt:lpstr>
      <vt:lpstr> 기도</vt:lpstr>
      <vt:lpstr> 기도</vt:lpstr>
      <vt:lpstr>3계명: 전신자의 은사를 일깨운다</vt:lpstr>
      <vt:lpstr> 은사계발</vt:lpstr>
      <vt:lpstr> 성령의 9가지 은사(1코린 12장)</vt:lpstr>
      <vt:lpstr> 어떻게 은사계발을 할 것인가?–은사계발의 계기</vt:lpstr>
      <vt:lpstr>4계명: 소공동체를 세포조직으로 삼는다</vt:lpstr>
      <vt:lpstr> 소공동체의 역할</vt:lpstr>
      <vt:lpstr> 소공동체의 통합적 기능</vt:lpstr>
      <vt:lpstr>5계명: 조직의 기능을 최적화한다</vt:lpstr>
      <vt:lpstr> 조직</vt:lpstr>
      <vt:lpstr> 조직의 3가지 형태 </vt:lpstr>
      <vt:lpstr> 교회 구조의 3대 운영원리</vt:lpstr>
      <vt:lpstr> 교회 구조의 3대 운영원리</vt:lpstr>
      <vt:lpstr>6계명: 뉴리더십을 발휘한다</vt:lpstr>
      <vt:lpstr> 뉴리더십 </vt:lpstr>
      <vt:lpstr> 뉴리더십의 2가지 역할</vt:lpstr>
      <vt:lpstr> 뉴리더에게 필요한 3C </vt:lpstr>
      <vt:lpstr>7계명: 수요 중심으로 복음을 증거한다</vt:lpstr>
      <vt:lpstr> 복음 증거: 교회 사명의 핵심 </vt:lpstr>
      <vt:lpstr> 수요자 중심의 복음 선포</vt:lpstr>
      <vt:lpstr>8계명: 은총의 축제로 전례를 행한다</vt:lpstr>
      <vt:lpstr> 은총의 축제</vt:lpstr>
      <vt:lpstr> 은총의 축제</vt:lpstr>
      <vt:lpstr>9계명: 고감도 사랑의 친교를 이룬다</vt:lpstr>
      <vt:lpstr> 친교</vt:lpstr>
      <vt:lpstr> 친교의 차원</vt:lpstr>
      <vt:lpstr> 친교의 핵심: 사랑 - 사랑의 특성</vt:lpstr>
      <vt:lpstr>10계명: 토털서비스로 섬긴다</vt:lpstr>
      <vt:lpstr> 섬김</vt:lpstr>
      <vt:lpstr> 섬김의 사명</vt:lpstr>
      <vt:lpstr> 토털서비스 체계</vt:lpstr>
      <vt:lpstr> 본당 봉사자 사목비전 십계명의 열매</vt:lpstr>
      <vt:lpstr>슬라이드 56</vt:lpstr>
    </vt:vector>
  </TitlesOfParts>
  <Company>KOREA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P – 1 2 3 4</dc:title>
  <dc:creator>m</dc:creator>
  <cp:lastModifiedBy>USER</cp:lastModifiedBy>
  <cp:revision>1091</cp:revision>
  <cp:lastPrinted>2012-10-22T07:34:17Z</cp:lastPrinted>
  <dcterms:created xsi:type="dcterms:W3CDTF">2007-03-21T04:30:11Z</dcterms:created>
  <dcterms:modified xsi:type="dcterms:W3CDTF">2013-05-20T04:25:31Z</dcterms:modified>
</cp:coreProperties>
</file>