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59" r:id="rId5"/>
    <p:sldId id="260" r:id="rId6"/>
    <p:sldId id="276" r:id="rId7"/>
    <p:sldId id="262" r:id="rId8"/>
    <p:sldId id="291" r:id="rId9"/>
    <p:sldId id="263" r:id="rId10"/>
    <p:sldId id="264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75" r:id="rId22"/>
    <p:sldId id="289" r:id="rId23"/>
    <p:sldId id="290" r:id="rId24"/>
    <p:sldId id="292" r:id="rId25"/>
  </p:sldIdLst>
  <p:sldSz cx="9144000" cy="6858000" type="screen4x3"/>
  <p:notesSz cx="6858000" cy="9144000"/>
  <p:photoAlbum layout="1pic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4D3E"/>
    <a:srgbClr val="9FD49C"/>
    <a:srgbClr val="80230A"/>
    <a:srgbClr val="253C24"/>
    <a:srgbClr val="275525"/>
    <a:srgbClr val="95DB95"/>
    <a:srgbClr val="79BD9D"/>
    <a:srgbClr val="51A57D"/>
    <a:srgbClr val="6B4117"/>
    <a:srgbClr val="D21083"/>
  </p:clrMru>
</p:presentationPr>
</file>

<file path=ppt/tableStyles.xml><?xml version="1.0" encoding="utf-8"?>
<a:tblStyleLst xmlns:a="http://schemas.openxmlformats.org/drawingml/2006/main" def="{5C22544A-7EE6-4342-B048-85BDC9FD1C3A}"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1" autoAdjust="0"/>
    <p:restoredTop sz="98413" autoAdjust="0"/>
  </p:normalViewPr>
  <p:slideViewPr>
    <p:cSldViewPr>
      <p:cViewPr varScale="1">
        <p:scale>
          <a:sx n="90" d="100"/>
          <a:sy n="90" d="100"/>
        </p:scale>
        <p:origin x="-44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18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>
              <a:solidFill>
                <a:srgbClr val="7995A7"/>
              </a:solidFill>
            </a:ln>
            <a:effectLst/>
          </c:spPr>
          <c:marker>
            <c:spPr>
              <a:solidFill>
                <a:srgbClr val="445A68"/>
              </a:solidFill>
              <a:ln w="12700">
                <a:solidFill>
                  <a:srgbClr val="25390F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/>
              <a:lstStyle/>
              <a:p>
                <a:pPr>
                  <a:defRPr sz="1400" b="1" baseline="0">
                    <a:solidFill>
                      <a:srgbClr val="26323A"/>
                    </a:solidFill>
                    <a:effectLst/>
                  </a:defRPr>
                </a:pPr>
                <a:endParaRPr lang="ko-KR"/>
              </a:p>
            </c:txPr>
            <c:showVal val="1"/>
          </c:dLbls>
          <c:cat>
            <c:numRef>
              <c:f>Sheet1!$A$2:$A$9</c:f>
              <c:numCache>
                <c:formatCode>General</c:formatCode>
                <c:ptCount val="8"/>
                <c:pt idx="0">
                  <c:v>1975</c:v>
                </c:pt>
                <c:pt idx="1">
                  <c:v>1980</c:v>
                </c:pt>
                <c:pt idx="2">
                  <c:v>1985</c:v>
                </c:pt>
                <c:pt idx="3">
                  <c:v>1990</c:v>
                </c:pt>
                <c:pt idx="4">
                  <c:v>1995</c:v>
                </c:pt>
                <c:pt idx="5">
                  <c:v>2000</c:v>
                </c:pt>
                <c:pt idx="6">
                  <c:v>2005</c:v>
                </c:pt>
                <c:pt idx="7">
                  <c:v>2008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24</c:v>
                </c:pt>
                <c:pt idx="1">
                  <c:v>27</c:v>
                </c:pt>
                <c:pt idx="2">
                  <c:v>22.5</c:v>
                </c:pt>
                <c:pt idx="3">
                  <c:v>23</c:v>
                </c:pt>
                <c:pt idx="4">
                  <c:v>27</c:v>
                </c:pt>
                <c:pt idx="5">
                  <c:v>33.5</c:v>
                </c:pt>
                <c:pt idx="6">
                  <c:v>36.5</c:v>
                </c:pt>
                <c:pt idx="7">
                  <c:v>29.6</c:v>
                </c:pt>
              </c:numCache>
            </c:numRef>
          </c:val>
        </c:ser>
        <c:dLbls>
          <c:showVal val="1"/>
        </c:dLbls>
        <c:marker val="1"/>
        <c:axId val="68740608"/>
        <c:axId val="68742144"/>
      </c:lineChart>
      <c:catAx>
        <c:axId val="6874060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400" b="1" baseline="0">
                <a:solidFill>
                  <a:srgbClr val="445A68"/>
                </a:solidFill>
                <a:effectLst/>
              </a:defRPr>
            </a:pPr>
            <a:endParaRPr lang="ko-KR"/>
          </a:p>
        </c:txPr>
        <c:crossAx val="68742144"/>
        <c:crosses val="autoZero"/>
        <c:auto val="1"/>
        <c:lblAlgn val="ctr"/>
        <c:lblOffset val="100"/>
      </c:catAx>
      <c:valAx>
        <c:axId val="68742144"/>
        <c:scaling>
          <c:orientation val="minMax"/>
          <c:max val="40"/>
          <c:min val="0"/>
        </c:scaling>
        <c:axPos val="l"/>
        <c:majorGridlines>
          <c:spPr>
            <a:ln>
              <a:solidFill>
                <a:srgbClr val="445A68"/>
              </a:solidFill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solidFill>
              <a:srgbClr val="445A68"/>
            </a:solidFill>
          </a:ln>
        </c:spPr>
        <c:txPr>
          <a:bodyPr/>
          <a:lstStyle/>
          <a:p>
            <a:pPr>
              <a:defRPr sz="1600" b="1" baseline="0">
                <a:solidFill>
                  <a:srgbClr val="445A68"/>
                </a:solidFill>
                <a:effectLst/>
              </a:defRPr>
            </a:pPr>
            <a:endParaRPr lang="ko-KR"/>
          </a:p>
        </c:txPr>
        <c:crossAx val="68740608"/>
        <c:crosses val="autoZero"/>
        <c:crossBetween val="between"/>
        <c:majorUnit val="10"/>
      </c:valAx>
      <c:spPr>
        <a:solidFill>
          <a:srgbClr val="CAD5DC">
            <a:alpha val="51000"/>
          </a:srgbClr>
        </a:solidFill>
        <a:ln>
          <a:noFill/>
        </a:ln>
      </c:spPr>
    </c:plotArea>
    <c:plotVisOnly val="1"/>
    <c:dispBlanksAs val="span"/>
  </c:chart>
  <c:txPr>
    <a:bodyPr/>
    <a:lstStyle/>
    <a:p>
      <a:pPr>
        <a:defRPr sz="1800"/>
      </a:pPr>
      <a:endParaRPr lang="ko-KR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1BD35-E048-486E-98FA-04E1A569E0A8}" type="datetimeFigureOut">
              <a:rPr lang="ko-KR" altLang="en-US" smtClean="0"/>
              <a:pPr/>
              <a:t>2013-06-07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0A6AE-2FE8-415B-8715-194792CA61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30000"/>
            <a:lum contrast="51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40537" y="397559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300" dirty="0" smtClean="0"/>
              <a:t>선교 구호</a:t>
            </a:r>
            <a:endParaRPr lang="ko-KR" altLang="en-US" sz="2000" b="1" spc="-300" dirty="0"/>
          </a:p>
        </p:txBody>
      </p:sp>
      <p:sp>
        <p:nvSpPr>
          <p:cNvPr id="9" name="TextBox 8"/>
          <p:cNvSpPr txBox="1"/>
          <p:nvPr/>
        </p:nvSpPr>
        <p:spPr>
          <a:xfrm>
            <a:off x="1071538" y="3634560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28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28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488" y="3542228"/>
            <a:ext cx="25717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3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4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72066" y="3357562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4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4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71538" y="2348676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71670" y="2256344"/>
            <a:ext cx="15716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14678" y="2071678"/>
            <a:ext cx="2000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1357298"/>
            <a:ext cx="207170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600" b="1" spc="-300" dirty="0" smtClean="0"/>
              <a:t>냉담 </a:t>
            </a:r>
            <a:r>
              <a:rPr lang="en-US" sz="4600" b="1" spc="-300" dirty="0" smtClean="0"/>
              <a:t>:</a:t>
            </a:r>
            <a:endParaRPr lang="ko-KR" altLang="en-US" sz="4600" spc="-300" dirty="0"/>
          </a:p>
        </p:txBody>
      </p:sp>
      <p:sp>
        <p:nvSpPr>
          <p:cNvPr id="3" name="TextBox 2"/>
          <p:cNvSpPr txBox="1"/>
          <p:nvPr/>
        </p:nvSpPr>
        <p:spPr>
          <a:xfrm>
            <a:off x="2285984" y="1285860"/>
            <a:ext cx="66437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2200" spc="-150" dirty="0" smtClean="0">
                <a:latin typeface="HY견명조" pitchFamily="18" charset="-127"/>
                <a:ea typeface="HY견명조" pitchFamily="18" charset="-127"/>
              </a:rPr>
              <a:t>“너는 </a:t>
            </a:r>
            <a:r>
              <a:rPr lang="ko-KR" altLang="en-US" sz="2800" b="1" spc="-150" dirty="0" smtClean="0">
                <a:solidFill>
                  <a:srgbClr val="445A68"/>
                </a:solidFill>
                <a:latin typeface="HY견명조" pitchFamily="18" charset="-127"/>
                <a:ea typeface="HY견명조" pitchFamily="18" charset="-127"/>
              </a:rPr>
              <a:t>차지도</a:t>
            </a:r>
            <a:r>
              <a:rPr lang="ko-KR" altLang="en-US" sz="2800" b="1" spc="-15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2200" spc="-150" dirty="0" smtClean="0">
                <a:latin typeface="HY견명조" pitchFamily="18" charset="-127"/>
                <a:ea typeface="HY견명조" pitchFamily="18" charset="-127"/>
              </a:rPr>
              <a:t>않고 뜨겁지도 않다</a:t>
            </a:r>
            <a:r>
              <a:rPr lang="en-US" sz="2200" spc="-15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lvl="0"/>
            <a:r>
              <a:rPr lang="ko-KR" altLang="en-US" sz="2200" spc="-150" dirty="0" smtClean="0">
                <a:latin typeface="HY견명조" pitchFamily="18" charset="-127"/>
                <a:ea typeface="HY견명조" pitchFamily="18" charset="-127"/>
              </a:rPr>
              <a:t>    네가 </a:t>
            </a:r>
            <a:r>
              <a:rPr lang="ko-KR" altLang="en-US" sz="2800" b="1" spc="-150" dirty="0" smtClean="0">
                <a:solidFill>
                  <a:srgbClr val="445A68"/>
                </a:solidFill>
                <a:latin typeface="HY견명조" pitchFamily="18" charset="-127"/>
                <a:ea typeface="HY견명조" pitchFamily="18" charset="-127"/>
              </a:rPr>
              <a:t>차든지</a:t>
            </a:r>
            <a:r>
              <a:rPr lang="ko-KR" altLang="en-US" sz="2800" spc="-15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2200" spc="-150" dirty="0" smtClean="0">
                <a:latin typeface="HY견명조" pitchFamily="18" charset="-127"/>
                <a:ea typeface="HY견명조" pitchFamily="18" charset="-127"/>
              </a:rPr>
              <a:t>뜨겁든지 하면 좋으련만</a:t>
            </a:r>
            <a:r>
              <a:rPr lang="en-US" sz="2200" spc="-150" dirty="0" smtClean="0">
                <a:latin typeface="HY견명조" pitchFamily="18" charset="-127"/>
                <a:ea typeface="HY견명조" pitchFamily="18" charset="-127"/>
              </a:rPr>
              <a:t>!</a:t>
            </a:r>
            <a:r>
              <a:rPr lang="ko-KR" altLang="en-US" sz="2200" spc="-15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en-US" spc="-150" dirty="0" smtClean="0">
                <a:solidFill>
                  <a:srgbClr val="445A68"/>
                </a:solidFill>
                <a:ea typeface="맑은 고딕" pitchFamily="50" charset="-127"/>
              </a:rPr>
              <a:t>(</a:t>
            </a:r>
            <a:r>
              <a:rPr lang="ko-KR" altLang="en-US" spc="-150" dirty="0" smtClean="0">
                <a:solidFill>
                  <a:srgbClr val="445A68"/>
                </a:solidFill>
                <a:ea typeface="맑은 고딕" pitchFamily="50" charset="-127"/>
              </a:rPr>
              <a:t>묵시</a:t>
            </a:r>
            <a:r>
              <a:rPr lang="en-US" spc="-150" dirty="0" smtClean="0">
                <a:solidFill>
                  <a:srgbClr val="445A68"/>
                </a:solidFill>
                <a:ea typeface="맑은 고딕" pitchFamily="50" charset="-127"/>
              </a:rPr>
              <a:t> 3,15)</a:t>
            </a:r>
            <a:endParaRPr lang="ko-KR" altLang="en-US" spc="-150" dirty="0" smtClean="0">
              <a:solidFill>
                <a:srgbClr val="445A68"/>
              </a:solidFill>
              <a:ea typeface="맑은 고딕" pitchFamily="50" charset="-127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-428596" y="3224212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36938" algn="l"/>
              </a:tabLst>
            </a:pPr>
            <a:endParaRPr kumimoji="1" lang="en-US" altLang="ko-KR" sz="1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HY중고딕" pitchFamily="18" charset="-127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436938" algn="l"/>
              </a:tabLst>
            </a:pP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HY중고딕" pitchFamily="18" charset="-127"/>
                <a:cs typeface="Times New Roman" pitchFamily="18" charset="0"/>
              </a:rPr>
              <a:t>	</a:t>
            </a:r>
            <a:endParaRPr kumimoji="1" lang="en-US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" name="그룹 50"/>
          <p:cNvGrpSpPr/>
          <p:nvPr/>
        </p:nvGrpSpPr>
        <p:grpSpPr>
          <a:xfrm>
            <a:off x="5612447" y="3813316"/>
            <a:ext cx="2461752" cy="1546850"/>
            <a:chOff x="6265475" y="4123137"/>
            <a:chExt cx="1638517" cy="1234689"/>
          </a:xfrm>
          <a:solidFill>
            <a:srgbClr val="7995A7"/>
          </a:solidFill>
        </p:grpSpPr>
        <p:sp>
          <p:nvSpPr>
            <p:cNvPr id="45" name="모서리가 둥근 직사각형 44"/>
            <p:cNvSpPr/>
            <p:nvPr/>
          </p:nvSpPr>
          <p:spPr>
            <a:xfrm>
              <a:off x="6265475" y="4123137"/>
              <a:ext cx="1541640" cy="1234689"/>
            </a:xfrm>
            <a:prstGeom prst="roundRect">
              <a:avLst>
                <a:gd name="adj" fmla="val 8350"/>
              </a:avLst>
            </a:prstGeom>
            <a:solidFill>
              <a:schemeClr val="accent1"/>
            </a:solidFill>
            <a:ln w="15875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326034" y="4274136"/>
              <a:ext cx="1577958" cy="9580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§"/>
              </a:pPr>
              <a:r>
                <a:rPr kumimoji="1" lang="ko-KR" altLang="en-US" b="1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공동체와의 단절</a:t>
              </a:r>
              <a:endParaRPr kumimoji="1" lang="ko-KR" altLang="en-US" b="1" dirty="0" smtClean="0">
                <a:latin typeface="굴림" pitchFamily="50" charset="-127"/>
                <a:ea typeface="굴림" pitchFamily="50" charset="-127"/>
              </a:endParaRPr>
            </a:p>
            <a:p>
              <a:pPr lvl="0" eaLnBrk="0" fontAlgn="base" latinLnBrk="0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§"/>
              </a:pPr>
              <a:r>
                <a:rPr kumimoji="1" lang="ko-KR" altLang="en-US" b="1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의무 회피</a:t>
              </a:r>
              <a:endParaRPr kumimoji="1" lang="ko-KR" altLang="en-US" b="1" dirty="0" smtClean="0">
                <a:latin typeface="굴림" pitchFamily="50" charset="-127"/>
                <a:ea typeface="굴림" pitchFamily="50" charset="-127"/>
              </a:endParaRPr>
            </a:p>
            <a:p>
              <a:pPr lvl="0" eaLnBrk="0" fontAlgn="base" latinLnBrk="0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§"/>
              </a:pPr>
              <a:r>
                <a:rPr kumimoji="1" lang="ko-KR" altLang="en-US" b="1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성사 소홀</a:t>
              </a:r>
              <a:endParaRPr kumimoji="1" lang="ko-KR" altLang="en-US" b="1" dirty="0" smtClean="0">
                <a:latin typeface="굴림" pitchFamily="50" charset="-127"/>
                <a:ea typeface="굴림" pitchFamily="50" charset="-127"/>
              </a:endParaRPr>
            </a:p>
            <a:p>
              <a:pPr lvl="0" eaLnBrk="0" fontAlgn="base" latinLnBrk="0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buChar char="§"/>
              </a:pPr>
              <a:r>
                <a:rPr kumimoji="1" lang="ko-KR" altLang="en-US" b="1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도덕성 결여</a:t>
              </a:r>
              <a:endParaRPr kumimoji="1" lang="ko-KR" altLang="en-US" b="1" dirty="0" smtClean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285852" y="271462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ko-KR" b="1" spc="-150" dirty="0" smtClean="0">
                <a:ea typeface="맑은 고딕" pitchFamily="50" charset="-127"/>
              </a:rPr>
              <a:t>&lt;</a:t>
            </a:r>
            <a:r>
              <a:rPr lang="ko-KR" altLang="en-US" b="1" spc="-150" dirty="0" smtClean="0">
                <a:ea typeface="맑은 고딕" pitchFamily="50" charset="-127"/>
              </a:rPr>
              <a:t>조셉 피히터의 신자 구분</a:t>
            </a:r>
            <a:r>
              <a:rPr lang="en-US" altLang="ko-KR" b="1" spc="-150" dirty="0" smtClean="0">
                <a:ea typeface="맑은 고딕" pitchFamily="50" charset="-127"/>
              </a:rPr>
              <a:t>&gt;</a:t>
            </a:r>
            <a:endParaRPr lang="ko-KR" altLang="en-US" b="1" spc="-150" dirty="0">
              <a:ea typeface="맑은 고딕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40537" y="397559"/>
            <a:ext cx="27027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냉담</a:t>
            </a:r>
            <a:endParaRPr lang="ko-KR" altLang="en-US" sz="2200" b="1" spc="-15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" name="그룹 26"/>
          <p:cNvGrpSpPr/>
          <p:nvPr/>
        </p:nvGrpSpPr>
        <p:grpSpPr>
          <a:xfrm>
            <a:off x="1187044" y="3147818"/>
            <a:ext cx="3200217" cy="2923794"/>
            <a:chOff x="1200778" y="3219256"/>
            <a:chExt cx="3200217" cy="2923794"/>
          </a:xfrm>
        </p:grpSpPr>
        <p:grpSp>
          <p:nvGrpSpPr>
            <p:cNvPr id="6" name="그룹 25"/>
            <p:cNvGrpSpPr/>
            <p:nvPr/>
          </p:nvGrpSpPr>
          <p:grpSpPr>
            <a:xfrm>
              <a:off x="1200778" y="3219256"/>
              <a:ext cx="3089148" cy="2923794"/>
              <a:chOff x="1098302" y="3671246"/>
              <a:chExt cx="3161182" cy="2444465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1098302" y="3671246"/>
                <a:ext cx="3161182" cy="2444465"/>
              </a:xfrm>
              <a:prstGeom prst="ellipse">
                <a:avLst/>
              </a:prstGeom>
              <a:solidFill>
                <a:srgbClr val="3C4F5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1630101" y="4074289"/>
                <a:ext cx="2097584" cy="1638380"/>
              </a:xfrm>
              <a:prstGeom prst="ellipse">
                <a:avLst/>
              </a:prstGeom>
              <a:solidFill>
                <a:srgbClr val="5B798B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타원 24"/>
              <p:cNvSpPr/>
              <p:nvPr/>
            </p:nvSpPr>
            <p:spPr>
              <a:xfrm>
                <a:off x="2201756" y="4519447"/>
                <a:ext cx="954274" cy="748064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2352443" y="4419545"/>
              <a:ext cx="7858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핵심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신자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70073" y="4419545"/>
              <a:ext cx="7858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주변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신자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615177" y="4419545"/>
              <a:ext cx="7858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휴면</a:t>
              </a:r>
              <a:endParaRPr lang="en-US" altLang="ko-KR" sz="14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bg1"/>
                  </a:solidFill>
                </a:rPr>
                <a:t>신자</a:t>
              </a:r>
              <a:endParaRPr lang="ko-KR" altLang="en-US" sz="1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그룹 31"/>
          <p:cNvGrpSpPr/>
          <p:nvPr/>
        </p:nvGrpSpPr>
        <p:grpSpPr>
          <a:xfrm>
            <a:off x="3138261" y="4180093"/>
            <a:ext cx="2594711" cy="857256"/>
            <a:chOff x="3138261" y="4251531"/>
            <a:chExt cx="2594711" cy="857256"/>
          </a:xfrm>
        </p:grpSpPr>
        <p:sp>
          <p:nvSpPr>
            <p:cNvPr id="31" name="타원 30"/>
            <p:cNvSpPr/>
            <p:nvPr/>
          </p:nvSpPr>
          <p:spPr>
            <a:xfrm>
              <a:off x="3138261" y="4251531"/>
              <a:ext cx="1214446" cy="857256"/>
            </a:xfrm>
            <a:prstGeom prst="ellipse">
              <a:avLst/>
            </a:prstGeom>
            <a:noFill/>
            <a:ln w="31750">
              <a:solidFill>
                <a:srgbClr val="FFC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" name="그룹 33"/>
            <p:cNvGrpSpPr/>
            <p:nvPr/>
          </p:nvGrpSpPr>
          <p:grpSpPr>
            <a:xfrm>
              <a:off x="4356051" y="4465845"/>
              <a:ext cx="1376921" cy="401507"/>
              <a:chOff x="4900298" y="4501976"/>
              <a:chExt cx="1083591" cy="280703"/>
            </a:xfrm>
          </p:grpSpPr>
          <p:sp>
            <p:nvSpPr>
              <p:cNvPr id="43" name="오각형 42"/>
              <p:cNvSpPr/>
              <p:nvPr/>
            </p:nvSpPr>
            <p:spPr>
              <a:xfrm>
                <a:off x="4929190" y="4501976"/>
                <a:ext cx="942260" cy="280703"/>
              </a:xfrm>
              <a:prstGeom prst="homePlate">
                <a:avLst/>
              </a:prstGeom>
              <a:solidFill>
                <a:srgbClr val="445A68"/>
              </a:solidFill>
              <a:ln w="158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4900298" y="4510054"/>
                <a:ext cx="1083591" cy="258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dirty="0" smtClean="0">
                    <a:solidFill>
                      <a:schemeClr val="bg1"/>
                    </a:solidFill>
                  </a:rPr>
                  <a:t>냉담교우</a:t>
                </a:r>
                <a:endParaRPr lang="ko-KR" altLang="en-US"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8" name="차트 4"/>
          <p:cNvGraphicFramePr>
            <a:graphicFrameLocks/>
          </p:cNvGraphicFramePr>
          <p:nvPr/>
        </p:nvGraphicFramePr>
        <p:xfrm>
          <a:off x="968801" y="1718631"/>
          <a:ext cx="6814918" cy="3849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51554" y="386542"/>
            <a:ext cx="47030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2200" b="1" spc="-150" dirty="0" smtClean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년간 냉담자율 통계</a:t>
            </a:r>
            <a:endParaRPr lang="ko-KR" altLang="en-US" sz="2200" b="1" spc="-15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6237108" y="3000370"/>
            <a:ext cx="2143140" cy="1071572"/>
            <a:chOff x="6000760" y="2928934"/>
            <a:chExt cx="2143140" cy="1071572"/>
          </a:xfrm>
        </p:grpSpPr>
        <p:grpSp>
          <p:nvGrpSpPr>
            <p:cNvPr id="15" name="그룹 14"/>
            <p:cNvGrpSpPr/>
            <p:nvPr/>
          </p:nvGrpSpPr>
          <p:grpSpPr>
            <a:xfrm>
              <a:off x="6000760" y="3071810"/>
              <a:ext cx="2143140" cy="928696"/>
              <a:chOff x="6000760" y="3071810"/>
              <a:chExt cx="2143140" cy="928696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6277458" y="3071810"/>
                <a:ext cx="1589744" cy="928696"/>
              </a:xfrm>
              <a:prstGeom prst="roundRect">
                <a:avLst>
                  <a:gd name="adj" fmla="val 5450"/>
                </a:avLst>
              </a:prstGeom>
              <a:solidFill>
                <a:srgbClr val="6B4117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6000760" y="3143250"/>
                <a:ext cx="214314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2008</a:t>
                </a:r>
                <a:r>
                  <a:rPr lang="ko-KR" altLang="en-US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년 현재</a:t>
                </a:r>
                <a:endParaRPr lang="en-US" altLang="ko-KR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/>
                <a:r>
                  <a:rPr lang="en-US" altLang="ko-KR" sz="3000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29.6%</a:t>
                </a:r>
                <a:endParaRPr lang="ko-KR" altLang="en-US" sz="30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9" name="이등변 삼각형 8"/>
            <p:cNvSpPr/>
            <p:nvPr/>
          </p:nvSpPr>
          <p:spPr>
            <a:xfrm>
              <a:off x="6929454" y="2928934"/>
              <a:ext cx="214314" cy="142876"/>
            </a:xfrm>
            <a:prstGeom prst="triangle">
              <a:avLst/>
            </a:prstGeom>
            <a:solidFill>
              <a:srgbClr val="6B41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61963" y="1079654"/>
          <a:ext cx="6448441" cy="5075333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700917"/>
                <a:gridCol w="1542019"/>
                <a:gridCol w="1261651"/>
                <a:gridCol w="1111909"/>
                <a:gridCol w="806055"/>
                <a:gridCol w="1025890"/>
              </a:tblGrid>
              <a:tr h="431693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이유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1996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한강본당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1997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신앙생활연구소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2005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대전교구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2007</a:t>
                      </a: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100" b="1" kern="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맑은 고딕" pitchFamily="50" charset="-127"/>
                          <a:ea typeface="맑은 고딕" pitchFamily="50" charset="-127"/>
                        </a:rPr>
                        <a:t>가톨릭신문사</a:t>
                      </a:r>
                      <a:endParaRPr lang="ko-KR" sz="1100" b="1" kern="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445A68"/>
                    </a:solidFill>
                  </a:tcPr>
                </a:tc>
              </a:tr>
              <a:tr h="487677">
                <a:tc rowSpan="9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b="1" kern="100" dirty="0"/>
                        <a:t>개인 차원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9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직장이나 학업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24.4%</a:t>
                      </a:r>
                      <a:endParaRPr lang="ko-KR" sz="1000" kern="100" dirty="0"/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(11.6%+7.6%+5.2%)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21.1%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(37.6%)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/>
                        <a:t>25.2</a:t>
                      </a:r>
                      <a:r>
                        <a:rPr lang="en-US" sz="1000" dirty="0"/>
                        <a:t>%</a:t>
                      </a:r>
                      <a:r>
                        <a:rPr lang="ko-KR" sz="1000" dirty="0"/>
                        <a:t> </a:t>
                      </a:r>
                      <a:endParaRPr 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2617" marR="62617" marT="0" marB="0" anchor="ctr">
                    <a:solidFill>
                      <a:srgbClr val="CAD5DC">
                        <a:alpha val="40000"/>
                      </a:srgbClr>
                    </a:solidFill>
                  </a:tcPr>
                </a:tc>
              </a:tr>
              <a:tr h="215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경제적 부담</a:t>
                      </a:r>
                      <a:r>
                        <a:rPr lang="en-US" sz="1000" kern="100" dirty="0"/>
                        <a:t> / </a:t>
                      </a:r>
                      <a:r>
                        <a:rPr lang="ko-KR" sz="1000" kern="100" dirty="0"/>
                        <a:t>헌금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2.3%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(12.6%)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3.9%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2986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자녀 양육 혹은 자녀 문제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4.7%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507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여가</a:t>
                      </a:r>
                      <a:r>
                        <a:rPr lang="en-US" sz="1000" kern="100" dirty="0"/>
                        <a:t>(</a:t>
                      </a:r>
                      <a:r>
                        <a:rPr lang="ko-KR" sz="1000" kern="100" dirty="0"/>
                        <a:t>취미</a:t>
                      </a:r>
                      <a:r>
                        <a:rPr lang="en-US" sz="1000" kern="100" dirty="0"/>
                        <a:t>) </a:t>
                      </a:r>
                      <a:r>
                        <a:rPr lang="ko-KR" sz="1000" kern="100" dirty="0"/>
                        <a:t>생활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14.9%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smtClean="0"/>
                        <a:t>8.1</a:t>
                      </a:r>
                      <a:r>
                        <a:rPr lang="en-US" sz="1000" dirty="0"/>
                        <a:t>%</a:t>
                      </a:r>
                      <a:r>
                        <a:rPr lang="ko-KR" sz="1000" dirty="0"/>
                        <a:t> </a:t>
                      </a:r>
                      <a:endParaRPr 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458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가족 내</a:t>
                      </a:r>
                      <a:r>
                        <a:rPr lang="en-US" sz="1000" kern="100" dirty="0"/>
                        <a:t> (</a:t>
                      </a:r>
                      <a:r>
                        <a:rPr lang="ko-KR" sz="1000" kern="100" dirty="0"/>
                        <a:t>종교</a:t>
                      </a:r>
                      <a:r>
                        <a:rPr lang="en-US" sz="1000" kern="100" dirty="0"/>
                        <a:t>) </a:t>
                      </a:r>
                      <a:r>
                        <a:rPr lang="ko-KR" sz="1000" kern="100" dirty="0"/>
                        <a:t>갈등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8.1%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8.1%</a:t>
                      </a:r>
                      <a:endParaRPr lang="ko-KR" sz="1000" kern="100" dirty="0"/>
                    </a:p>
                    <a:p>
                      <a:pPr algn="l"/>
                      <a:r>
                        <a:rPr lang="en-US" sz="1000" dirty="0"/>
                        <a:t>(5.5%+2.6%)</a:t>
                      </a:r>
                      <a:r>
                        <a:rPr lang="ko-KR" sz="1000" dirty="0"/>
                        <a:t> </a:t>
                      </a:r>
                      <a:endParaRPr 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15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 err="1"/>
                        <a:t>신앙관이</a:t>
                      </a:r>
                      <a:r>
                        <a:rPr lang="ko-KR" sz="1000" kern="100" dirty="0"/>
                        <a:t> 변해서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11.1%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    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2424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신앙의 회의</a:t>
                      </a:r>
                      <a:r>
                        <a:rPr lang="en-US" sz="1000" kern="100" dirty="0"/>
                        <a:t> / </a:t>
                      </a:r>
                      <a:r>
                        <a:rPr lang="ko-KR" sz="1000" kern="100" dirty="0"/>
                        <a:t>교리부족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/>
                        <a:t>12.2%</a:t>
                      </a:r>
                      <a:endParaRPr lang="ko-KR" sz="1000" kern="10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12.4%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13.6%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158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교리의 부담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14.9%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431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어쩌다 한두 번 미사에 </a:t>
                      </a:r>
                      <a:endParaRPr lang="en-US" altLang="ko-KR" sz="1000" kern="100" dirty="0" smtClean="0"/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 smtClean="0"/>
                        <a:t>빠지다가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(58.7%)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74835">
                <a:tc rowSpan="4"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b="1" kern="100" dirty="0"/>
                        <a:t>교회 차원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7995A7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교회에서 느끼는 소외감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/>
                        <a:t>2.9%</a:t>
                      </a:r>
                      <a:endParaRPr lang="ko-KR" sz="1000" kern="10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9.3%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2507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본당에 적응하지 못해서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/>
                        <a:t>6.9%</a:t>
                      </a:r>
                      <a:endParaRPr lang="ko-KR" sz="1000" kern="10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4316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신자</a:t>
                      </a:r>
                      <a:r>
                        <a:rPr lang="en-US" sz="1000" kern="100" dirty="0"/>
                        <a:t>, </a:t>
                      </a:r>
                      <a:r>
                        <a:rPr lang="ko-KR" sz="1000" kern="100" dirty="0"/>
                        <a:t>수도자</a:t>
                      </a:r>
                      <a:r>
                        <a:rPr lang="en-US" sz="1000" kern="100" dirty="0"/>
                        <a:t>, </a:t>
                      </a:r>
                      <a:endParaRPr lang="en-US" sz="1000" kern="100" dirty="0" smtClean="0"/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 smtClean="0"/>
                        <a:t>성직자에 </a:t>
                      </a:r>
                      <a:r>
                        <a:rPr lang="ko-KR" sz="1000" kern="100" dirty="0"/>
                        <a:t>대한 실망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/>
                        <a:t>9.3%</a:t>
                      </a:r>
                      <a:endParaRPr lang="ko-KR" sz="1000" kern="100"/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/>
                        <a:t>(5.2%+4.1%)</a:t>
                      </a:r>
                      <a:endParaRPr lang="ko-KR" sz="1000" kern="10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/>
                        <a:t>18%</a:t>
                      </a:r>
                      <a:endParaRPr lang="ko-KR" sz="1000" kern="10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10%</a:t>
                      </a:r>
                      <a:endParaRPr lang="ko-KR" sz="1000" kern="100" dirty="0"/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(4.5%+5.5%)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  <a:tr h="6475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성사</a:t>
                      </a:r>
                      <a:r>
                        <a:rPr lang="en-US" sz="1000" kern="100" dirty="0"/>
                        <a:t>(</a:t>
                      </a:r>
                      <a:r>
                        <a:rPr lang="ko-KR" sz="1000" kern="100" dirty="0"/>
                        <a:t>미사</a:t>
                      </a:r>
                      <a:r>
                        <a:rPr lang="en-US" sz="1000" kern="100" dirty="0"/>
                        <a:t>, </a:t>
                      </a:r>
                      <a:r>
                        <a:rPr lang="ko-KR" sz="1000" kern="100" dirty="0"/>
                        <a:t>고해</a:t>
                      </a:r>
                      <a:r>
                        <a:rPr lang="en-US" sz="1000" kern="100" dirty="0"/>
                        <a:t>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1.7%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(74.7%)</a:t>
                      </a:r>
                      <a:endParaRPr lang="ko-KR" sz="1000" kern="100" dirty="0"/>
                    </a:p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(22.1%+52.6%)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ko-KR" sz="1000" kern="100" dirty="0"/>
                    </a:p>
                    <a:p>
                      <a:pPr algn="l"/>
                      <a:r>
                        <a:rPr lang="en-US" sz="1000" dirty="0"/>
                        <a:t>17.1%</a:t>
                      </a:r>
                      <a:r>
                        <a:rPr lang="ko-KR" sz="1000" dirty="0"/>
                        <a:t> </a:t>
                      </a:r>
                      <a:endParaRPr lang="ko-KR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2617" marR="62617" marT="0" marB="0" anchor="ctr">
                    <a:solidFill>
                      <a:srgbClr val="EBEFF1"/>
                    </a:solidFill>
                  </a:tcPr>
                </a:tc>
              </a:tr>
              <a:tr h="21584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000" b="1" kern="100" dirty="0"/>
                        <a:t>기타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5A7688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000" kern="100" dirty="0"/>
                        <a:t>특별한 이유 없음</a:t>
                      </a:r>
                      <a:r>
                        <a:rPr lang="en-US" sz="1000" kern="100" dirty="0"/>
                        <a:t>(</a:t>
                      </a:r>
                      <a:r>
                        <a:rPr lang="ko-KR" sz="1000" kern="100" dirty="0"/>
                        <a:t>기타</a:t>
                      </a:r>
                      <a:r>
                        <a:rPr lang="en-US" sz="1000" kern="100" dirty="0"/>
                        <a:t>)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6.8%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endParaRPr lang="en-US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sz="1000" kern="100" dirty="0"/>
                        <a:t>9.3%</a:t>
                      </a:r>
                      <a:endParaRPr lang="ko-KR" sz="1000" kern="10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62617" marR="62617" marT="0" marB="0" anchor="ctr">
                    <a:solidFill>
                      <a:srgbClr val="CAD5DC"/>
                    </a:solidFill>
                  </a:tcPr>
                </a:tc>
              </a:tr>
            </a:tbl>
          </a:graphicData>
        </a:graphic>
      </p:graphicFrame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6894159" y="1643050"/>
            <a:ext cx="1312056" cy="664626"/>
            <a:chOff x="6852357" y="1999112"/>
            <a:chExt cx="1279112" cy="647939"/>
          </a:xfrm>
        </p:grpSpPr>
        <p:grpSp>
          <p:nvGrpSpPr>
            <p:cNvPr id="76" name="그룹 75"/>
            <p:cNvGrpSpPr/>
            <p:nvPr/>
          </p:nvGrpSpPr>
          <p:grpSpPr>
            <a:xfrm>
              <a:off x="6852357" y="1999112"/>
              <a:ext cx="559680" cy="647939"/>
              <a:chOff x="6852357" y="2071678"/>
              <a:chExt cx="559680" cy="647939"/>
            </a:xfrm>
          </p:grpSpPr>
          <p:sp>
            <p:nvSpPr>
              <p:cNvPr id="42" name="직선 연결선 41"/>
              <p:cNvSpPr/>
              <p:nvPr/>
            </p:nvSpPr>
            <p:spPr>
              <a:xfrm>
                <a:off x="6858016" y="2071678"/>
                <a:ext cx="277375" cy="0"/>
              </a:xfrm>
              <a:prstGeom prst="line">
                <a:avLst/>
              </a:prstGeom>
              <a:ln w="31750" cap="rnd">
                <a:solidFill>
                  <a:srgbClr val="6B4117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3" name="직선 연결선 42"/>
              <p:cNvSpPr/>
              <p:nvPr/>
            </p:nvSpPr>
            <p:spPr>
              <a:xfrm>
                <a:off x="6858016" y="2718887"/>
                <a:ext cx="277375" cy="0"/>
              </a:xfrm>
              <a:prstGeom prst="line">
                <a:avLst/>
              </a:prstGeom>
              <a:ln w="31750" cap="rnd">
                <a:solidFill>
                  <a:srgbClr val="6B4117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cxnSp>
            <p:nvCxnSpPr>
              <p:cNvPr id="44" name="직선 연결선 43"/>
              <p:cNvCxnSpPr/>
              <p:nvPr/>
            </p:nvCxnSpPr>
            <p:spPr>
              <a:xfrm rot="16200000" flipH="1">
                <a:off x="6811787" y="2395282"/>
                <a:ext cx="647209" cy="1462"/>
              </a:xfrm>
              <a:prstGeom prst="line">
                <a:avLst/>
              </a:prstGeom>
              <a:ln w="31750">
                <a:solidFill>
                  <a:srgbClr val="6B411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직선 연결선 44"/>
              <p:cNvSpPr/>
              <p:nvPr/>
            </p:nvSpPr>
            <p:spPr>
              <a:xfrm flipV="1">
                <a:off x="6852357" y="2493019"/>
                <a:ext cx="559680" cy="4114"/>
              </a:xfrm>
              <a:prstGeom prst="line">
                <a:avLst/>
              </a:prstGeom>
              <a:ln w="31750" cap="rnd">
                <a:solidFill>
                  <a:srgbClr val="6B4117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74" name="그룹 73"/>
            <p:cNvGrpSpPr/>
            <p:nvPr/>
          </p:nvGrpSpPr>
          <p:grpSpPr>
            <a:xfrm>
              <a:off x="7371572" y="2214554"/>
              <a:ext cx="759897" cy="369474"/>
              <a:chOff x="7384002" y="2215682"/>
              <a:chExt cx="759897" cy="369474"/>
            </a:xfrm>
          </p:grpSpPr>
          <p:sp>
            <p:nvSpPr>
              <p:cNvPr id="46" name="모서리가 둥근 직사각형 45"/>
              <p:cNvSpPr/>
              <p:nvPr/>
            </p:nvSpPr>
            <p:spPr>
              <a:xfrm>
                <a:off x="7384002" y="2215682"/>
                <a:ext cx="629502" cy="369474"/>
              </a:xfrm>
              <a:prstGeom prst="roundRect">
                <a:avLst/>
              </a:prstGeom>
              <a:solidFill>
                <a:srgbClr val="6B4117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u="sng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7384002" y="2258787"/>
                <a:ext cx="75989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chemeClr val="bg1"/>
                    </a:solidFill>
                  </a:rPr>
                  <a:t>생활고</a:t>
                </a:r>
                <a:endParaRPr lang="ko-KR" altLang="en-US" sz="12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6" name="그룹 55"/>
          <p:cNvGrpSpPr/>
          <p:nvPr/>
        </p:nvGrpSpPr>
        <p:grpSpPr>
          <a:xfrm>
            <a:off x="6890696" y="2643370"/>
            <a:ext cx="2039022" cy="940310"/>
            <a:chOff x="6858016" y="2940923"/>
            <a:chExt cx="1987834" cy="916705"/>
          </a:xfrm>
        </p:grpSpPr>
        <p:grpSp>
          <p:nvGrpSpPr>
            <p:cNvPr id="49" name="그룹 48"/>
            <p:cNvGrpSpPr/>
            <p:nvPr/>
          </p:nvGrpSpPr>
          <p:grpSpPr>
            <a:xfrm>
              <a:off x="6858016" y="2940923"/>
              <a:ext cx="570886" cy="916705"/>
              <a:chOff x="6858016" y="2940923"/>
              <a:chExt cx="570886" cy="916705"/>
            </a:xfrm>
          </p:grpSpPr>
          <p:sp>
            <p:nvSpPr>
              <p:cNvPr id="50" name="직선 연결선 49"/>
              <p:cNvSpPr/>
              <p:nvPr/>
            </p:nvSpPr>
            <p:spPr>
              <a:xfrm>
                <a:off x="6858016" y="2940923"/>
                <a:ext cx="277375" cy="0"/>
              </a:xfrm>
              <a:prstGeom prst="line">
                <a:avLst/>
              </a:prstGeom>
              <a:ln w="31750" cap="rnd">
                <a:solidFill>
                  <a:srgbClr val="E6AF14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1" name="직선 연결선 50"/>
              <p:cNvSpPr/>
              <p:nvPr/>
            </p:nvSpPr>
            <p:spPr>
              <a:xfrm>
                <a:off x="6858016" y="3857628"/>
                <a:ext cx="277375" cy="0"/>
              </a:xfrm>
              <a:prstGeom prst="line">
                <a:avLst/>
              </a:prstGeom>
              <a:ln w="31750" cap="rnd">
                <a:solidFill>
                  <a:srgbClr val="E6AF14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cxnSp>
            <p:nvCxnSpPr>
              <p:cNvPr id="52" name="직선 연결선 51"/>
              <p:cNvCxnSpPr>
                <a:endCxn id="51" idx="1"/>
              </p:cNvCxnSpPr>
              <p:nvPr/>
            </p:nvCxnSpPr>
            <p:spPr>
              <a:xfrm rot="16200000" flipH="1">
                <a:off x="6677039" y="3399275"/>
                <a:ext cx="915975" cy="730"/>
              </a:xfrm>
              <a:prstGeom prst="line">
                <a:avLst/>
              </a:prstGeom>
              <a:ln w="31750">
                <a:solidFill>
                  <a:srgbClr val="E6AF1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직선 연결선 57"/>
              <p:cNvSpPr/>
              <p:nvPr/>
            </p:nvSpPr>
            <p:spPr>
              <a:xfrm>
                <a:off x="7151527" y="3406072"/>
                <a:ext cx="277375" cy="0"/>
              </a:xfrm>
              <a:prstGeom prst="line">
                <a:avLst/>
              </a:prstGeom>
              <a:ln w="31750" cap="rnd">
                <a:solidFill>
                  <a:srgbClr val="E6AF14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59" name="그룹 58"/>
            <p:cNvGrpSpPr/>
            <p:nvPr/>
          </p:nvGrpSpPr>
          <p:grpSpPr>
            <a:xfrm>
              <a:off x="7371572" y="3243019"/>
              <a:ext cx="1474278" cy="369474"/>
              <a:chOff x="7384002" y="3243019"/>
              <a:chExt cx="759897" cy="369474"/>
            </a:xfrm>
          </p:grpSpPr>
          <p:sp>
            <p:nvSpPr>
              <p:cNvPr id="54" name="모서리가 둥근 직사각형 53"/>
              <p:cNvSpPr/>
              <p:nvPr/>
            </p:nvSpPr>
            <p:spPr>
              <a:xfrm>
                <a:off x="7384003" y="3243019"/>
                <a:ext cx="652205" cy="369474"/>
              </a:xfrm>
              <a:prstGeom prst="roundRect">
                <a:avLst/>
              </a:prstGeom>
              <a:solidFill>
                <a:srgbClr val="E6AF14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7384002" y="3286124"/>
                <a:ext cx="75989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/>
                  <a:t>포스트모던 세대</a:t>
                </a:r>
                <a:endParaRPr lang="ko-KR" altLang="en-US" sz="1200" b="1" dirty="0"/>
              </a:p>
            </p:txBody>
          </p:sp>
        </p:grpSp>
      </p:grpSp>
      <p:grpSp>
        <p:nvGrpSpPr>
          <p:cNvPr id="57" name="그룹 56"/>
          <p:cNvGrpSpPr/>
          <p:nvPr/>
        </p:nvGrpSpPr>
        <p:grpSpPr>
          <a:xfrm>
            <a:off x="6901914" y="2974106"/>
            <a:ext cx="1027674" cy="2092388"/>
            <a:chOff x="6858015" y="3286124"/>
            <a:chExt cx="1001872" cy="2039854"/>
          </a:xfrm>
        </p:grpSpPr>
        <p:grpSp>
          <p:nvGrpSpPr>
            <p:cNvPr id="75" name="그룹 74"/>
            <p:cNvGrpSpPr/>
            <p:nvPr/>
          </p:nvGrpSpPr>
          <p:grpSpPr>
            <a:xfrm>
              <a:off x="6858015" y="3286124"/>
              <a:ext cx="602827" cy="2039854"/>
              <a:chOff x="6858015" y="3286124"/>
              <a:chExt cx="602827" cy="2039854"/>
            </a:xfrm>
          </p:grpSpPr>
          <p:sp>
            <p:nvSpPr>
              <p:cNvPr id="62" name="직선 연결선 61"/>
              <p:cNvSpPr/>
              <p:nvPr/>
            </p:nvSpPr>
            <p:spPr>
              <a:xfrm>
                <a:off x="6858015" y="3286124"/>
                <a:ext cx="175747" cy="0"/>
              </a:xfrm>
              <a:prstGeom prst="line">
                <a:avLst/>
              </a:prstGeom>
              <a:ln w="31750" cap="rnd">
                <a:solidFill>
                  <a:srgbClr val="DD7D1D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3" name="직선 연결선 62"/>
              <p:cNvSpPr/>
              <p:nvPr/>
            </p:nvSpPr>
            <p:spPr>
              <a:xfrm>
                <a:off x="6858015" y="5325184"/>
                <a:ext cx="175747" cy="0"/>
              </a:xfrm>
              <a:prstGeom prst="line">
                <a:avLst/>
              </a:prstGeom>
              <a:ln w="31750" cap="rnd">
                <a:solidFill>
                  <a:srgbClr val="DD7D1D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cxnSp>
            <p:nvCxnSpPr>
              <p:cNvPr id="64" name="직선 연결선 63"/>
              <p:cNvCxnSpPr>
                <a:stCxn id="62" idx="1"/>
                <a:endCxn id="63" idx="1"/>
              </p:cNvCxnSpPr>
              <p:nvPr/>
            </p:nvCxnSpPr>
            <p:spPr>
              <a:xfrm rot="16200000" flipH="1">
                <a:off x="6014232" y="4305673"/>
                <a:ext cx="2039060" cy="1550"/>
              </a:xfrm>
              <a:prstGeom prst="line">
                <a:avLst/>
              </a:prstGeom>
              <a:ln w="31750">
                <a:solidFill>
                  <a:srgbClr val="DD7D1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직선 연결선 64"/>
              <p:cNvSpPr/>
              <p:nvPr/>
            </p:nvSpPr>
            <p:spPr>
              <a:xfrm flipV="1">
                <a:off x="7028842" y="4500569"/>
                <a:ext cx="432000" cy="3697"/>
              </a:xfrm>
              <a:prstGeom prst="line">
                <a:avLst/>
              </a:prstGeom>
              <a:ln w="31750" cap="rnd">
                <a:solidFill>
                  <a:srgbClr val="DD7D1D"/>
                </a:solidFill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66" name="그룹 65"/>
            <p:cNvGrpSpPr/>
            <p:nvPr/>
          </p:nvGrpSpPr>
          <p:grpSpPr>
            <a:xfrm>
              <a:off x="7371568" y="4357694"/>
              <a:ext cx="488319" cy="369474"/>
              <a:chOff x="7383983" y="2890138"/>
              <a:chExt cx="257788" cy="369474"/>
            </a:xfrm>
          </p:grpSpPr>
          <p:sp>
            <p:nvSpPr>
              <p:cNvPr id="67" name="모서리가 둥근 직사각형 66"/>
              <p:cNvSpPr/>
              <p:nvPr/>
            </p:nvSpPr>
            <p:spPr>
              <a:xfrm>
                <a:off x="7383989" y="2890138"/>
                <a:ext cx="257782" cy="369474"/>
              </a:xfrm>
              <a:prstGeom prst="roundRect">
                <a:avLst/>
              </a:prstGeom>
              <a:solidFill>
                <a:srgbClr val="DD7D1D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7383983" y="2933244"/>
                <a:ext cx="25778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chemeClr val="bg1"/>
                    </a:solidFill>
                  </a:rPr>
                  <a:t>상처</a:t>
                </a:r>
                <a:endParaRPr lang="ko-KR" altLang="en-US" sz="12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87" name="그룹 86"/>
          <p:cNvGrpSpPr/>
          <p:nvPr/>
        </p:nvGrpSpPr>
        <p:grpSpPr>
          <a:xfrm>
            <a:off x="6897891" y="5411912"/>
            <a:ext cx="1388901" cy="378987"/>
            <a:chOff x="6858016" y="5643583"/>
            <a:chExt cx="1354032" cy="369474"/>
          </a:xfrm>
        </p:grpSpPr>
        <p:sp>
          <p:nvSpPr>
            <p:cNvPr id="70" name="직선 연결선 69"/>
            <p:cNvSpPr/>
            <p:nvPr/>
          </p:nvSpPr>
          <p:spPr>
            <a:xfrm flipV="1">
              <a:off x="6858016" y="5832825"/>
              <a:ext cx="576000" cy="3697"/>
            </a:xfrm>
            <a:prstGeom prst="line">
              <a:avLst/>
            </a:prstGeom>
            <a:ln w="31750" cap="rnd">
              <a:solidFill>
                <a:srgbClr val="D84922"/>
              </a:solidFill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71" name="그룹 70"/>
            <p:cNvGrpSpPr/>
            <p:nvPr/>
          </p:nvGrpSpPr>
          <p:grpSpPr>
            <a:xfrm>
              <a:off x="7371580" y="5643583"/>
              <a:ext cx="840468" cy="369474"/>
              <a:chOff x="7383983" y="2890143"/>
              <a:chExt cx="292064" cy="369474"/>
            </a:xfrm>
          </p:grpSpPr>
          <p:sp>
            <p:nvSpPr>
              <p:cNvPr id="72" name="모서리가 둥근 직사각형 71"/>
              <p:cNvSpPr/>
              <p:nvPr/>
            </p:nvSpPr>
            <p:spPr>
              <a:xfrm>
                <a:off x="7383983" y="2890143"/>
                <a:ext cx="267858" cy="369474"/>
              </a:xfrm>
              <a:prstGeom prst="roundRect">
                <a:avLst/>
              </a:prstGeom>
              <a:solidFill>
                <a:srgbClr val="D84922"/>
              </a:solidFill>
              <a:ln w="1587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7383986" y="2933244"/>
                <a:ext cx="292061" cy="2700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 smtClean="0">
                    <a:solidFill>
                      <a:schemeClr val="bg1"/>
                    </a:solidFill>
                  </a:rPr>
                  <a:t>성사부담</a:t>
                </a:r>
                <a:endParaRPr lang="en-US" altLang="ko-KR" sz="1200" b="1" dirty="0" smtClean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78" name="직사각형 77"/>
          <p:cNvSpPr/>
          <p:nvPr/>
        </p:nvSpPr>
        <p:spPr>
          <a:xfrm>
            <a:off x="1213182" y="1500174"/>
            <a:ext cx="5788942" cy="1000132"/>
          </a:xfrm>
          <a:prstGeom prst="rect">
            <a:avLst/>
          </a:prstGeom>
          <a:noFill/>
          <a:ln w="25400" cap="flat">
            <a:solidFill>
              <a:srgbClr val="6B4117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3" name="그룹 82"/>
          <p:cNvGrpSpPr/>
          <p:nvPr/>
        </p:nvGrpSpPr>
        <p:grpSpPr>
          <a:xfrm>
            <a:off x="1213182" y="2500307"/>
            <a:ext cx="5788942" cy="1187105"/>
            <a:chOff x="1357290" y="2771765"/>
            <a:chExt cx="5643602" cy="1157301"/>
          </a:xfrm>
        </p:grpSpPr>
        <p:sp>
          <p:nvSpPr>
            <p:cNvPr id="79" name="직사각형 78"/>
            <p:cNvSpPr/>
            <p:nvPr/>
          </p:nvSpPr>
          <p:spPr>
            <a:xfrm>
              <a:off x="1357290" y="2771765"/>
              <a:ext cx="5643602" cy="278578"/>
            </a:xfrm>
            <a:prstGeom prst="rect">
              <a:avLst/>
            </a:prstGeom>
            <a:noFill/>
            <a:ln w="25400" cap="flat">
              <a:solidFill>
                <a:srgbClr val="E6AF14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1357290" y="3677142"/>
              <a:ext cx="5643602" cy="251924"/>
            </a:xfrm>
            <a:prstGeom prst="rect">
              <a:avLst/>
            </a:prstGeom>
            <a:noFill/>
            <a:ln w="25400" cap="flat">
              <a:solidFill>
                <a:srgbClr val="E6AF14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84" name="그룹 83"/>
          <p:cNvGrpSpPr/>
          <p:nvPr/>
        </p:nvGrpSpPr>
        <p:grpSpPr>
          <a:xfrm>
            <a:off x="1213182" y="2786058"/>
            <a:ext cx="5788942" cy="2500330"/>
            <a:chOff x="1357290" y="3093149"/>
            <a:chExt cx="5643602" cy="2437555"/>
          </a:xfrm>
        </p:grpSpPr>
        <p:sp>
          <p:nvSpPr>
            <p:cNvPr id="81" name="직사각형 80"/>
            <p:cNvSpPr/>
            <p:nvPr/>
          </p:nvSpPr>
          <p:spPr>
            <a:xfrm>
              <a:off x="1357290" y="3093149"/>
              <a:ext cx="5643602" cy="417867"/>
            </a:xfrm>
            <a:prstGeom prst="rect">
              <a:avLst/>
            </a:prstGeom>
            <a:noFill/>
            <a:ln w="25400" cap="flat">
              <a:solidFill>
                <a:srgbClr val="DD7D1D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직사각형 81"/>
            <p:cNvSpPr/>
            <p:nvPr/>
          </p:nvSpPr>
          <p:spPr>
            <a:xfrm>
              <a:off x="1357290" y="5109236"/>
              <a:ext cx="5643602" cy="421468"/>
            </a:xfrm>
            <a:prstGeom prst="rect">
              <a:avLst/>
            </a:prstGeom>
            <a:noFill/>
            <a:ln w="25400" cap="flat">
              <a:solidFill>
                <a:srgbClr val="DD7D1D"/>
              </a:solidFill>
              <a:prstDash val="sys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8" name="직사각형 87"/>
          <p:cNvSpPr/>
          <p:nvPr/>
        </p:nvSpPr>
        <p:spPr>
          <a:xfrm>
            <a:off x="1213182" y="5297405"/>
            <a:ext cx="5788942" cy="628966"/>
          </a:xfrm>
          <a:prstGeom prst="rect">
            <a:avLst/>
          </a:prstGeom>
          <a:noFill/>
          <a:ln w="25400" cap="flat">
            <a:solidFill>
              <a:srgbClr val="D84922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951554" y="386542"/>
            <a:ext cx="47030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냉담 원인 분석</a:t>
            </a:r>
            <a:endParaRPr lang="ko-KR" altLang="en-US" sz="2200" b="1" spc="-15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857224" y="1214422"/>
            <a:ext cx="6858048" cy="1714512"/>
          </a:xfrm>
          <a:prstGeom prst="roundRect">
            <a:avLst>
              <a:gd name="adj" fmla="val 5620"/>
            </a:avLst>
          </a:prstGeom>
          <a:noFill/>
          <a:ln w="28575">
            <a:solidFill>
              <a:srgbClr val="DA4D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857224" y="3321016"/>
            <a:ext cx="6858048" cy="1179554"/>
          </a:xfrm>
          <a:prstGeom prst="roundRect">
            <a:avLst>
              <a:gd name="adj" fmla="val 5620"/>
            </a:avLst>
          </a:prstGeom>
          <a:noFill/>
          <a:ln w="28575">
            <a:solidFill>
              <a:srgbClr val="DA4D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/>
          <p:cNvGrpSpPr/>
          <p:nvPr/>
        </p:nvGrpSpPr>
        <p:grpSpPr>
          <a:xfrm>
            <a:off x="1071538" y="1000108"/>
            <a:ext cx="4929222" cy="709003"/>
            <a:chOff x="1071538" y="1000108"/>
            <a:chExt cx="4572032" cy="709003"/>
          </a:xfrm>
        </p:grpSpPr>
        <p:sp>
          <p:nvSpPr>
            <p:cNvPr id="2" name="모서리가 둥근 직사각형 1"/>
            <p:cNvSpPr/>
            <p:nvPr/>
          </p:nvSpPr>
          <p:spPr>
            <a:xfrm>
              <a:off x="1071538" y="1000108"/>
              <a:ext cx="4357718" cy="428628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142976" y="1001225"/>
              <a:ext cx="45005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2000" b="1" dirty="0" smtClean="0">
                  <a:solidFill>
                    <a:schemeClr val="bg1"/>
                  </a:solidFill>
                </a:rPr>
                <a:t>1.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‘의무신앙’구조 ⇒‘신바람 신앙’구조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928662" y="1380448"/>
            <a:ext cx="51435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 신바람 신앙     은총</a:t>
            </a:r>
          </a:p>
          <a:p>
            <a:pPr lvl="1">
              <a:buFont typeface="Arial" pitchFamily="34" charset="0"/>
              <a:buChar char="•"/>
            </a:pPr>
            <a:r>
              <a:rPr lang="ko-KR" altLang="en-US" sz="2000" dirty="0" smtClean="0"/>
              <a:t> 신바람 사목 </a:t>
            </a:r>
            <a:r>
              <a:rPr lang="ko-KR" altLang="en-US" sz="2000" dirty="0" smtClean="0">
                <a:solidFill>
                  <a:srgbClr val="EBA61D"/>
                </a:solidFill>
              </a:rPr>
              <a:t>    </a:t>
            </a:r>
            <a:r>
              <a:rPr lang="ko-KR" altLang="en-US" sz="2000" dirty="0" smtClean="0"/>
              <a:t>섬김</a:t>
            </a:r>
          </a:p>
          <a:p>
            <a:pPr lvl="1">
              <a:buFont typeface="Arial" pitchFamily="34" charset="0"/>
              <a:buChar char="•"/>
            </a:pPr>
            <a:r>
              <a:rPr lang="ko-KR" altLang="en-US" sz="2000" dirty="0" smtClean="0"/>
              <a:t> 신바람 미사 </a:t>
            </a:r>
            <a:r>
              <a:rPr lang="ko-KR" altLang="en-US" sz="2000" dirty="0" smtClean="0">
                <a:solidFill>
                  <a:srgbClr val="EBA61D"/>
                </a:solidFill>
              </a:rPr>
              <a:t>    </a:t>
            </a:r>
            <a:r>
              <a:rPr lang="ko-KR" altLang="en-US" sz="2000" dirty="0" smtClean="0"/>
              <a:t>흥</a:t>
            </a:r>
          </a:p>
          <a:p>
            <a:pPr lvl="1">
              <a:buFont typeface="Arial" pitchFamily="34" charset="0"/>
              <a:buChar char="•"/>
            </a:pPr>
            <a:r>
              <a:rPr lang="ko-KR" altLang="en-US" sz="2000" dirty="0" smtClean="0"/>
              <a:t> 종교시장 속의 신바람 </a:t>
            </a:r>
            <a:r>
              <a:rPr lang="ko-KR" altLang="en-US" sz="2000" dirty="0" smtClean="0">
                <a:solidFill>
                  <a:srgbClr val="EBA61D"/>
                </a:solidFill>
              </a:rPr>
              <a:t>   </a:t>
            </a:r>
            <a:r>
              <a:rPr lang="ko-KR" altLang="en-US" sz="2000" dirty="0" smtClean="0"/>
              <a:t> 수요충족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28662" y="3536151"/>
            <a:ext cx="67866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 함께하는 사목 </a:t>
            </a:r>
            <a:r>
              <a:rPr lang="ko-KR" altLang="en-US" sz="2000" dirty="0" smtClean="0">
                <a:solidFill>
                  <a:srgbClr val="F06D38"/>
                </a:solidFill>
              </a:rPr>
              <a:t>   </a:t>
            </a:r>
            <a:r>
              <a:rPr lang="ko-KR" altLang="en-US" sz="2000" dirty="0" smtClean="0"/>
              <a:t> 전 신자 은사 계발</a:t>
            </a:r>
          </a:p>
          <a:p>
            <a:pPr lvl="1">
              <a:buFont typeface="Arial" pitchFamily="34" charset="0"/>
              <a:buChar char="•"/>
            </a:pPr>
            <a:r>
              <a:rPr lang="ko-KR" altLang="en-US" sz="2000" dirty="0" smtClean="0"/>
              <a:t> 소공동체 내실화 </a:t>
            </a:r>
            <a:r>
              <a:rPr lang="ko-KR" altLang="en-US" sz="2000" dirty="0" smtClean="0">
                <a:solidFill>
                  <a:srgbClr val="F06D38"/>
                </a:solidFill>
              </a:rPr>
              <a:t>   </a:t>
            </a:r>
            <a:r>
              <a:rPr lang="ko-KR" altLang="en-US" sz="2000" dirty="0" smtClean="0"/>
              <a:t> 말씀무장 및 사명감 고취 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57224" y="4940773"/>
            <a:ext cx="6858048" cy="1202871"/>
          </a:xfrm>
          <a:prstGeom prst="roundRect">
            <a:avLst>
              <a:gd name="adj" fmla="val 5620"/>
            </a:avLst>
          </a:prstGeom>
          <a:noFill/>
          <a:ln w="28575">
            <a:solidFill>
              <a:srgbClr val="DA4D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28662" y="5155908"/>
            <a:ext cx="578647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/>
              <a:t> 본당 신자교육 </a:t>
            </a:r>
            <a:r>
              <a:rPr lang="ko-KR" altLang="en-US" sz="2000" dirty="0" smtClean="0">
                <a:solidFill>
                  <a:srgbClr val="DA4D3E"/>
                </a:solidFill>
              </a:rPr>
              <a:t>   </a:t>
            </a:r>
            <a:r>
              <a:rPr lang="ko-KR" altLang="en-US" sz="2000" dirty="0" smtClean="0"/>
              <a:t> 민들레 선교</a:t>
            </a:r>
          </a:p>
          <a:p>
            <a:pPr lvl="1">
              <a:buFont typeface="Arial" pitchFamily="34" charset="0"/>
              <a:buChar char="•"/>
            </a:pPr>
            <a:r>
              <a:rPr lang="ko-KR" altLang="en-US" sz="2000" dirty="0" smtClean="0"/>
              <a:t> 선교 특공대 양성 </a:t>
            </a:r>
            <a:r>
              <a:rPr lang="ko-KR" altLang="en-US" sz="2000" dirty="0" smtClean="0">
                <a:solidFill>
                  <a:srgbClr val="DA4D3E"/>
                </a:solidFill>
              </a:rPr>
              <a:t>   </a:t>
            </a:r>
            <a:r>
              <a:rPr lang="ko-KR" altLang="en-US" sz="2000" dirty="0" smtClean="0"/>
              <a:t> 선교훈련 </a:t>
            </a:r>
            <a:r>
              <a:rPr lang="en-US" altLang="ko-KR" sz="2000" dirty="0" smtClean="0"/>
              <a:t>Σ</a:t>
            </a:r>
            <a:r>
              <a:rPr lang="ko-KR" altLang="en-US" sz="2000" dirty="0" smtClean="0"/>
              <a:t>코스</a:t>
            </a:r>
            <a:r>
              <a:rPr lang="en-US" sz="2000" dirty="0" smtClean="0"/>
              <a:t>  </a:t>
            </a:r>
            <a:endParaRPr lang="ko-KR" altLang="en-US" sz="2000" dirty="0"/>
          </a:p>
        </p:txBody>
      </p:sp>
      <p:grpSp>
        <p:nvGrpSpPr>
          <p:cNvPr id="19" name="그룹 18"/>
          <p:cNvGrpSpPr/>
          <p:nvPr/>
        </p:nvGrpSpPr>
        <p:grpSpPr>
          <a:xfrm>
            <a:off x="1071538" y="3101656"/>
            <a:ext cx="5857916" cy="433674"/>
            <a:chOff x="1071538" y="3101656"/>
            <a:chExt cx="5857916" cy="433674"/>
          </a:xfrm>
        </p:grpSpPr>
        <p:sp>
          <p:nvSpPr>
            <p:cNvPr id="5" name="모서리가 둥근 직사각형 4"/>
            <p:cNvSpPr/>
            <p:nvPr/>
          </p:nvSpPr>
          <p:spPr>
            <a:xfrm>
              <a:off x="1071538" y="3106702"/>
              <a:ext cx="5857916" cy="428628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142976" y="3101656"/>
              <a:ext cx="564360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2000" b="1" dirty="0" smtClean="0">
                  <a:solidFill>
                    <a:schemeClr val="bg1"/>
                  </a:solidFill>
                </a:rPr>
                <a:t>2.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‘혼자 하는 사목’구조 ⇒ ‘함께하는 사목’ 구조</a:t>
              </a: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1071538" y="4722917"/>
            <a:ext cx="5786478" cy="432170"/>
            <a:chOff x="1071538" y="4722917"/>
            <a:chExt cx="5786478" cy="432170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1071538" y="4726459"/>
              <a:ext cx="5786478" cy="428628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42976" y="4722917"/>
              <a:ext cx="57150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2000" b="1" dirty="0" smtClean="0">
                  <a:solidFill>
                    <a:schemeClr val="bg1"/>
                  </a:solidFill>
                </a:rPr>
                <a:t>3. 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‘오라’ 구조 ⇒ ‘가라’ 구조</a:t>
              </a:r>
              <a:r>
                <a:rPr lang="en-US" sz="2000" b="1" dirty="0" smtClean="0">
                  <a:solidFill>
                    <a:schemeClr val="bg1"/>
                  </a:solidFill>
                </a:rPr>
                <a:t>(</a:t>
              </a:r>
              <a:r>
                <a:rPr lang="ko-KR" altLang="en-US" sz="2000" b="1" dirty="0" smtClean="0">
                  <a:solidFill>
                    <a:schemeClr val="bg1"/>
                  </a:solidFill>
                </a:rPr>
                <a:t>적극적 맞춤 선교</a:t>
              </a:r>
              <a:r>
                <a:rPr lang="en-US" sz="2000" b="1" dirty="0" smtClean="0">
                  <a:solidFill>
                    <a:schemeClr val="bg1"/>
                  </a:solidFill>
                </a:rPr>
                <a:t>) </a:t>
              </a:r>
              <a:endParaRPr lang="ko-KR" altLang="en-US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51554" y="386542"/>
            <a:ext cx="47030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본당차원의 대안</a:t>
            </a:r>
            <a:endParaRPr lang="ko-KR" altLang="en-US" sz="2200" b="1" spc="-1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61977" y="1423055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solidFill>
                <a:srgbClr val="DA4D3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61977" y="1763892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solidFill>
                <a:srgbClr val="DA4D3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61977" y="2082695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solidFill>
                <a:srgbClr val="DA4D3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61483" y="2374993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solidFill>
                <a:srgbClr val="DA4D3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06285" y="3560089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solidFill>
                <a:srgbClr val="DA4D3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51247" y="3933282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solidFill>
                <a:srgbClr val="DA4D3E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09563" y="5181899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55736" y="5550106"/>
            <a:ext cx="537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DA4D3E"/>
                </a:solidFill>
                <a:latin typeface="HY견고딕" pitchFamily="18" charset="-127"/>
                <a:ea typeface="HY견고딕" pitchFamily="18" charset="-127"/>
              </a:rPr>
              <a:t>☜</a:t>
            </a:r>
            <a:endParaRPr lang="ko-KR" altLang="en-US" sz="2800" b="1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그룹 23"/>
          <p:cNvGrpSpPr/>
          <p:nvPr/>
        </p:nvGrpSpPr>
        <p:grpSpPr>
          <a:xfrm>
            <a:off x="571472" y="1758041"/>
            <a:ext cx="3993012" cy="3592646"/>
            <a:chOff x="928662" y="1928802"/>
            <a:chExt cx="3613429" cy="3251123"/>
          </a:xfrm>
        </p:grpSpPr>
        <p:grpSp>
          <p:nvGrpSpPr>
            <p:cNvPr id="13" name="그룹 12"/>
            <p:cNvGrpSpPr/>
            <p:nvPr/>
          </p:nvGrpSpPr>
          <p:grpSpPr>
            <a:xfrm>
              <a:off x="928663" y="1928802"/>
              <a:ext cx="2541858" cy="642942"/>
              <a:chOff x="2928927" y="1643050"/>
              <a:chExt cx="2541858" cy="642942"/>
            </a:xfrm>
          </p:grpSpPr>
          <p:sp>
            <p:nvSpPr>
              <p:cNvPr id="11" name="모서리가 둥근 직사각형 10"/>
              <p:cNvSpPr/>
              <p:nvPr/>
            </p:nvSpPr>
            <p:spPr>
              <a:xfrm>
                <a:off x="2928927" y="1643050"/>
                <a:ext cx="2245270" cy="642942"/>
              </a:xfrm>
              <a:prstGeom prst="roundRect">
                <a:avLst>
                  <a:gd name="adj" fmla="val 9466"/>
                </a:avLst>
              </a:prstGeom>
              <a:solidFill>
                <a:srgbClr val="EFBC2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3041893" y="1702911"/>
                <a:ext cx="2428892" cy="5013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3000" b="1" spc="-15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상처</a:t>
                </a:r>
                <a:r>
                  <a:rPr lang="ko-KR" altLang="en-US" sz="2000" b="1" spc="-150" dirty="0" smtClean="0"/>
                  <a:t>로 인한 냉담</a:t>
                </a:r>
                <a:endParaRPr lang="ko-KR" altLang="en-US" sz="2000" b="1" spc="-150" dirty="0"/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928662" y="2796903"/>
              <a:ext cx="2541858" cy="642942"/>
              <a:chOff x="2928926" y="1643050"/>
              <a:chExt cx="2541858" cy="642942"/>
            </a:xfrm>
          </p:grpSpPr>
          <p:sp>
            <p:nvSpPr>
              <p:cNvPr id="15" name="모서리가 둥근 직사각형 14"/>
              <p:cNvSpPr/>
              <p:nvPr/>
            </p:nvSpPr>
            <p:spPr>
              <a:xfrm>
                <a:off x="2928926" y="1643050"/>
                <a:ext cx="2245269" cy="642942"/>
              </a:xfrm>
              <a:prstGeom prst="roundRect">
                <a:avLst>
                  <a:gd name="adj" fmla="val 9466"/>
                </a:avLst>
              </a:prstGeom>
              <a:solidFill>
                <a:srgbClr val="DB995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3041893" y="1702911"/>
                <a:ext cx="2428891" cy="5013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3000" b="1" spc="-15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성사</a:t>
                </a:r>
                <a:r>
                  <a:rPr lang="ko-KR" altLang="en-US" sz="2000" b="1" spc="-150" dirty="0" smtClean="0"/>
                  <a:t>로 인한 냉담</a:t>
                </a:r>
                <a:endParaRPr lang="ko-KR" altLang="en-US" sz="2000" b="1" spc="-150" dirty="0"/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>
              <a:off x="928662" y="3666693"/>
              <a:ext cx="3613428" cy="642942"/>
              <a:chOff x="2928926" y="1643050"/>
              <a:chExt cx="2918537" cy="642942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2928926" y="1643050"/>
                <a:ext cx="2805570" cy="642942"/>
              </a:xfrm>
              <a:prstGeom prst="roundRect">
                <a:avLst>
                  <a:gd name="adj" fmla="val 9466"/>
                </a:avLst>
              </a:prstGeom>
              <a:solidFill>
                <a:srgbClr val="C08C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047644" y="1702911"/>
                <a:ext cx="2799819" cy="5013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3000" b="1" spc="-15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포스트모던 세대</a:t>
                </a:r>
                <a:r>
                  <a:rPr lang="ko-KR" altLang="en-US" sz="2000" b="1" spc="-150" dirty="0" smtClean="0">
                    <a:latin typeface="맑은 고딕" pitchFamily="50" charset="-127"/>
                    <a:ea typeface="맑은 고딕" pitchFamily="50" charset="-127"/>
                  </a:rPr>
                  <a:t>의</a:t>
                </a:r>
                <a:r>
                  <a:rPr lang="ko-KR" altLang="en-US" sz="2000" b="1" spc="-150" dirty="0" smtClean="0">
                    <a:latin typeface="HY견명조" pitchFamily="18" charset="-127"/>
                    <a:ea typeface="HY견명조" pitchFamily="18" charset="-127"/>
                  </a:rPr>
                  <a:t> </a:t>
                </a:r>
                <a:r>
                  <a:rPr lang="ko-KR" altLang="en-US" sz="2000" b="1" spc="-150" dirty="0" smtClean="0"/>
                  <a:t>냉담</a:t>
                </a:r>
                <a:endParaRPr lang="ko-KR" altLang="en-US" sz="2000" b="1" spc="-150" dirty="0"/>
              </a:p>
            </p:txBody>
          </p:sp>
        </p:grpSp>
        <p:grpSp>
          <p:nvGrpSpPr>
            <p:cNvPr id="20" name="그룹 19"/>
            <p:cNvGrpSpPr/>
            <p:nvPr/>
          </p:nvGrpSpPr>
          <p:grpSpPr>
            <a:xfrm>
              <a:off x="928663" y="4536983"/>
              <a:ext cx="3613428" cy="642942"/>
              <a:chOff x="2928927" y="1643050"/>
              <a:chExt cx="2918537" cy="642942"/>
            </a:xfrm>
          </p:grpSpPr>
          <p:sp>
            <p:nvSpPr>
              <p:cNvPr id="21" name="모서리가 둥근 직사각형 20"/>
              <p:cNvSpPr/>
              <p:nvPr/>
            </p:nvSpPr>
            <p:spPr>
              <a:xfrm>
                <a:off x="2928927" y="1643050"/>
                <a:ext cx="2074561" cy="642942"/>
              </a:xfrm>
              <a:prstGeom prst="roundRect">
                <a:avLst>
                  <a:gd name="adj" fmla="val 9466"/>
                </a:avLst>
              </a:prstGeom>
              <a:solidFill>
                <a:srgbClr val="F389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3047645" y="1702911"/>
                <a:ext cx="2799819" cy="5013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3000" b="1" spc="-15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생활고</a:t>
                </a:r>
                <a:r>
                  <a:rPr lang="ko-KR" altLang="en-US" sz="2000" b="1" spc="-150" dirty="0" smtClean="0"/>
                  <a:t>로 인한 냉담</a:t>
                </a:r>
                <a:endParaRPr lang="ko-KR" altLang="en-US" sz="2000" b="1" spc="-150" dirty="0"/>
              </a:p>
            </p:txBody>
          </p:sp>
        </p:grpSp>
      </p:grpSp>
      <p:sp>
        <p:nvSpPr>
          <p:cNvPr id="35" name="오각형 34"/>
          <p:cNvSpPr/>
          <p:nvPr/>
        </p:nvSpPr>
        <p:spPr>
          <a:xfrm flipH="1">
            <a:off x="4527933" y="2225571"/>
            <a:ext cx="588200" cy="2646980"/>
          </a:xfrm>
          <a:prstGeom prst="homePlate">
            <a:avLst/>
          </a:prstGeom>
          <a:solidFill>
            <a:srgbClr val="DA4D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5201022" y="1974544"/>
            <a:ext cx="3298842" cy="3177102"/>
            <a:chOff x="324542" y="1268298"/>
            <a:chExt cx="2243497" cy="2160702"/>
          </a:xfrm>
        </p:grpSpPr>
        <p:grpSp>
          <p:nvGrpSpPr>
            <p:cNvPr id="33" name="그룹 32"/>
            <p:cNvGrpSpPr/>
            <p:nvPr/>
          </p:nvGrpSpPr>
          <p:grpSpPr>
            <a:xfrm>
              <a:off x="324542" y="1268298"/>
              <a:ext cx="2243497" cy="2160702"/>
              <a:chOff x="324542" y="1268298"/>
              <a:chExt cx="2243497" cy="2160702"/>
            </a:xfrm>
          </p:grpSpPr>
          <p:sp>
            <p:nvSpPr>
              <p:cNvPr id="32" name="타원 31"/>
              <p:cNvSpPr/>
              <p:nvPr/>
            </p:nvSpPr>
            <p:spPr>
              <a:xfrm rot="676758">
                <a:off x="349029" y="1268298"/>
                <a:ext cx="2202331" cy="1928826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타원 28"/>
              <p:cNvSpPr/>
              <p:nvPr/>
            </p:nvSpPr>
            <p:spPr>
              <a:xfrm rot="3472492">
                <a:off x="525501" y="1334560"/>
                <a:ext cx="2071702" cy="2013375"/>
              </a:xfrm>
              <a:prstGeom prst="ellipse">
                <a:avLst/>
              </a:prstGeom>
              <a:solidFill>
                <a:srgbClr val="C08C7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" name="타원 29"/>
              <p:cNvSpPr/>
              <p:nvPr/>
            </p:nvSpPr>
            <p:spPr>
              <a:xfrm>
                <a:off x="324542" y="1500174"/>
                <a:ext cx="2071702" cy="1928826"/>
              </a:xfrm>
              <a:prstGeom prst="ellips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407855" y="1345423"/>
                <a:ext cx="2032880" cy="2000264"/>
              </a:xfrm>
              <a:prstGeom prst="ellipse">
                <a:avLst/>
              </a:prstGeom>
              <a:solidFill>
                <a:srgbClr val="F3895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388515" y="1750301"/>
              <a:ext cx="2071702" cy="1130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400" b="1" spc="-150" dirty="0" smtClean="0">
                  <a:latin typeface="맑은 고딕" pitchFamily="50" charset="-127"/>
                  <a:ea typeface="맑은 고딕" pitchFamily="50" charset="-127"/>
                </a:rPr>
                <a:t>냉담교우</a:t>
              </a:r>
              <a:r>
                <a:rPr lang="en-US" altLang="ko-KR" sz="34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</a:p>
            <a:p>
              <a:pPr algn="ctr"/>
              <a:r>
                <a:rPr lang="ko-KR" altLang="en-US" sz="3400" b="1" spc="-150" dirty="0" smtClean="0">
                  <a:latin typeface="맑은 고딕" pitchFamily="50" charset="-127"/>
                  <a:ea typeface="맑은 고딕" pitchFamily="50" charset="-127"/>
                </a:rPr>
                <a:t>모시기</a:t>
              </a:r>
              <a:endParaRPr lang="en-US" altLang="ko-KR" sz="34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algn="ctr"/>
              <a:r>
                <a:rPr lang="en-US" altLang="ko-KR" sz="3400" b="1" spc="-150" dirty="0" smtClean="0">
                  <a:latin typeface="맑은 고딕" pitchFamily="50" charset="-127"/>
                  <a:ea typeface="맑은 고딕" pitchFamily="50" charset="-127"/>
                </a:rPr>
                <a:t>5</a:t>
              </a:r>
              <a:r>
                <a:rPr lang="ko-KR" altLang="en-US" sz="3400" b="1" spc="-150" dirty="0" smtClean="0">
                  <a:latin typeface="맑은 고딕" pitchFamily="50" charset="-127"/>
                  <a:ea typeface="맑은 고딕" pitchFamily="50" charset="-127"/>
                </a:rPr>
                <a:t>단계 </a:t>
              </a:r>
              <a:r>
                <a:rPr lang="ko-KR" altLang="en-US" sz="2200" b="1" spc="-150" dirty="0" smtClean="0">
                  <a:latin typeface="맑은 고딕" pitchFamily="50" charset="-127"/>
                  <a:ea typeface="맑은 고딕" pitchFamily="50" charset="-127"/>
                </a:rPr>
                <a:t>매뉴얼</a:t>
              </a:r>
              <a:endParaRPr lang="ko-KR" altLang="en-US" sz="2200" b="1" spc="-15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951554" y="386542"/>
            <a:ext cx="47030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냉담 원인별 맞춤대안</a:t>
            </a:r>
            <a:endParaRPr lang="ko-KR" altLang="en-US" sz="2200" b="1" spc="-15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업무\미래사목연구소\PPT작업\추가그림\커튼콜00.jpg"/>
          <p:cNvPicPr>
            <a:picLocks noChangeAspect="1" noChangeArrowheads="1"/>
          </p:cNvPicPr>
          <p:nvPr/>
        </p:nvPicPr>
        <p:blipFill>
          <a:blip r:embed="rId2" cstate="print"/>
          <a:srcRect l="17939" t="14368" r="22654" b="18328"/>
          <a:stretch>
            <a:fillRect/>
          </a:stretch>
        </p:blipFill>
        <p:spPr bwMode="auto">
          <a:xfrm>
            <a:off x="1090671" y="610762"/>
            <a:ext cx="6962660" cy="5636478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951554" y="386542"/>
            <a:ext cx="47030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냉담 원인별 맞춤대안</a:t>
            </a:r>
            <a:endParaRPr lang="ko-KR" altLang="en-US" sz="2200" b="1" spc="-15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700000" y="1000108"/>
            <a:ext cx="5857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“여러분이 지닌 희망에 관하여 누가 물어도 </a:t>
            </a:r>
            <a:endParaRPr lang="en-US" altLang="ko-KR" sz="21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대답할 수 있도록 언제나 준비해 두십시오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”</a:t>
            </a:r>
            <a:endParaRPr lang="en-US" altLang="ko-KR" sz="21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(1</a:t>
            </a:r>
            <a:r>
              <a:rPr lang="ko-KR" alt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베드</a:t>
            </a:r>
            <a:r>
              <a:rPr 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 3,15)</a:t>
            </a:r>
            <a:endParaRPr lang="ko-KR" altLang="en-US" sz="160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1142976" y="2428868"/>
            <a:ext cx="6926035" cy="1000131"/>
            <a:chOff x="2261548" y="2406886"/>
            <a:chExt cx="4469077" cy="692398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2346631" y="2406886"/>
              <a:ext cx="4379112" cy="692398"/>
            </a:xfrm>
            <a:prstGeom prst="roundRect">
              <a:avLst>
                <a:gd name="adj" fmla="val 17443"/>
              </a:avLst>
            </a:prstGeom>
            <a:solidFill>
              <a:srgbClr val="EF4A3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261548" y="2438742"/>
              <a:ext cx="4469077" cy="617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600" spc="-150" dirty="0" smtClean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rPr>
                <a:t>“내가 남들에게 불 붙이고자 하는 것은 이미 </a:t>
              </a:r>
              <a:endParaRPr lang="en-US" altLang="ko-KR" sz="2600" spc="-150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endParaRPr>
            </a:p>
            <a:p>
              <a:pPr algn="ctr"/>
              <a:r>
                <a:rPr lang="en-US" altLang="ko-KR" sz="2600" spc="-150" dirty="0" smtClean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rPr>
                <a:t> </a:t>
              </a:r>
              <a:r>
                <a:rPr lang="ko-KR" altLang="en-US" sz="2600" spc="-150" dirty="0" smtClean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rPr>
                <a:t>내 안에 불타고 있어야 한다</a:t>
              </a:r>
              <a:r>
                <a:rPr lang="en-US" altLang="ko-KR" sz="2600" spc="-150" dirty="0" smtClean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rPr>
                <a:t>.</a:t>
              </a:r>
              <a:r>
                <a:rPr lang="ko-KR" altLang="en-US" sz="2600" spc="-150" dirty="0" smtClean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rPr>
                <a:t>”</a:t>
              </a:r>
              <a:r>
                <a:rPr lang="en-US" altLang="ko-KR" sz="26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r>
                <a:rPr lang="ko-KR" altLang="en-US" sz="26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아우구스티누스</a:t>
              </a:r>
              <a:r>
                <a:rPr lang="en-US" altLang="ko-KR" sz="2600" spc="-150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-</a:t>
              </a:r>
              <a:endParaRPr lang="ko-KR" altLang="en-US" sz="2600" spc="-15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62" name="그룹 61"/>
          <p:cNvGrpSpPr/>
          <p:nvPr/>
        </p:nvGrpSpPr>
        <p:grpSpPr>
          <a:xfrm>
            <a:off x="1071538" y="1071546"/>
            <a:ext cx="1906792" cy="642942"/>
            <a:chOff x="1071538" y="1071546"/>
            <a:chExt cx="1906792" cy="642942"/>
          </a:xfrm>
        </p:grpSpPr>
        <p:grpSp>
          <p:nvGrpSpPr>
            <p:cNvPr id="56" name="그룹 55"/>
            <p:cNvGrpSpPr/>
            <p:nvPr/>
          </p:nvGrpSpPr>
          <p:grpSpPr>
            <a:xfrm>
              <a:off x="1071538" y="1071546"/>
              <a:ext cx="1906792" cy="642942"/>
              <a:chOff x="1071538" y="1071546"/>
              <a:chExt cx="1906792" cy="642942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1071538" y="1071546"/>
                <a:ext cx="1785950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049636" y="1214422"/>
                <a:ext cx="9286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200" b="1" spc="-150" dirty="0" smtClean="0">
                    <a:latin typeface="맑은 고딕" pitchFamily="50" charset="-127"/>
                    <a:ea typeface="맑은 고딕" pitchFamily="50" charset="-127"/>
                  </a:rPr>
                  <a:t>준비</a:t>
                </a:r>
                <a:endParaRPr lang="ko-KR" altLang="en-US" sz="22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55" name="그룹 54"/>
            <p:cNvGrpSpPr/>
            <p:nvPr/>
          </p:nvGrpSpPr>
          <p:grpSpPr>
            <a:xfrm>
              <a:off x="1142976" y="1107679"/>
              <a:ext cx="939711" cy="584775"/>
              <a:chOff x="1142976" y="1107679"/>
              <a:chExt cx="939711" cy="584775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153993" y="1107679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0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6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60" name="그룹 59"/>
          <p:cNvGrpSpPr/>
          <p:nvPr/>
        </p:nvGrpSpPr>
        <p:grpSpPr>
          <a:xfrm>
            <a:off x="1082197" y="4071942"/>
            <a:ext cx="2418233" cy="1857388"/>
            <a:chOff x="1082197" y="4071942"/>
            <a:chExt cx="2418233" cy="1857388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1082197" y="4275597"/>
              <a:ext cx="2132481" cy="1653733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357290" y="4071942"/>
              <a:ext cx="1439419" cy="428627"/>
            </a:xfrm>
            <a:prstGeom prst="roundRect">
              <a:avLst/>
            </a:prstGeom>
            <a:solidFill>
              <a:srgbClr val="DA4D3E"/>
            </a:solidFill>
            <a:ln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428728" y="4071942"/>
              <a:ext cx="1357322" cy="369332"/>
            </a:xfrm>
            <a:prstGeom prst="rect">
              <a:avLst/>
            </a:prstGeom>
            <a:solidFill>
              <a:srgbClr val="DA4D3E"/>
            </a:solidFill>
          </p:spPr>
          <p:txBody>
            <a:bodyPr wrap="squar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1.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말씀 준비    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214414" y="4515564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말씀 읽기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말씀 묵상하기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말씀 암송하기 </a:t>
              </a:r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3499450" y="4071942"/>
            <a:ext cx="2418233" cy="1857388"/>
            <a:chOff x="3499450" y="4071942"/>
            <a:chExt cx="2418233" cy="1857388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3499450" y="4275597"/>
              <a:ext cx="2132481" cy="1653733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3857620" y="4071942"/>
              <a:ext cx="1439419" cy="428627"/>
            </a:xfrm>
            <a:prstGeom prst="roundRect">
              <a:avLst/>
            </a:prstGeom>
            <a:solidFill>
              <a:srgbClr val="DA4D3E"/>
            </a:solidFill>
            <a:ln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902862" y="4101929"/>
              <a:ext cx="13115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2.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영성 준비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631667" y="4515564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기도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미사봉헌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성체 조배 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5929322" y="4075647"/>
            <a:ext cx="2418233" cy="1853683"/>
            <a:chOff x="5929322" y="4075647"/>
            <a:chExt cx="2418233" cy="1853683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5929322" y="4275597"/>
              <a:ext cx="2132481" cy="1653733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6275853" y="4075647"/>
              <a:ext cx="1439419" cy="428627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331754" y="4101929"/>
              <a:ext cx="13115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3.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인격 준비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061539" y="4515564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긍정적 언어</a:t>
              </a: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    </a:t>
              </a:r>
              <a:endParaRPr lang="ko-KR" altLang="en-US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적극적 태도</a:t>
              </a: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</a:t>
              </a:r>
              <a:endParaRPr lang="ko-KR" altLang="en-US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밝은 표정 </a:t>
              </a:r>
              <a:endParaRPr lang="ko-KR" altLang="en-US" sz="1600" b="1" spc="-15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ll Users.WINDOWS\Documents\미래사목연구소\선교pt\냉담그림\준비.jpg"/>
          <p:cNvPicPr>
            <a:picLocks noChangeAspect="1" noChangeArrowheads="1"/>
          </p:cNvPicPr>
          <p:nvPr/>
        </p:nvPicPr>
        <p:blipFill>
          <a:blip r:embed="rId2" cstate="print"/>
          <a:srcRect l="20085" t="21334" r="22447" b="24642"/>
          <a:stretch>
            <a:fillRect/>
          </a:stretch>
        </p:blipFill>
        <p:spPr bwMode="auto">
          <a:xfrm>
            <a:off x="1785918" y="1285860"/>
            <a:ext cx="5214974" cy="3500462"/>
          </a:xfrm>
          <a:prstGeom prst="rect">
            <a:avLst/>
          </a:prstGeom>
          <a:noFill/>
        </p:spPr>
      </p:pic>
      <p:grpSp>
        <p:nvGrpSpPr>
          <p:cNvPr id="15" name="그룹 14"/>
          <p:cNvGrpSpPr/>
          <p:nvPr/>
        </p:nvGrpSpPr>
        <p:grpSpPr>
          <a:xfrm>
            <a:off x="6715140" y="428604"/>
            <a:ext cx="1785950" cy="506613"/>
            <a:chOff x="6572264" y="428604"/>
            <a:chExt cx="1785950" cy="506613"/>
          </a:xfrm>
        </p:grpSpPr>
        <p:grpSp>
          <p:nvGrpSpPr>
            <p:cNvPr id="9" name="그룹 8"/>
            <p:cNvGrpSpPr/>
            <p:nvPr/>
          </p:nvGrpSpPr>
          <p:grpSpPr>
            <a:xfrm>
              <a:off x="6572264" y="428604"/>
              <a:ext cx="1785950" cy="506613"/>
              <a:chOff x="1071538" y="1071546"/>
              <a:chExt cx="1680512" cy="642942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1071538" y="1071546"/>
                <a:ext cx="1641981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760111" y="1214422"/>
                <a:ext cx="991939" cy="429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실전연습</a:t>
                </a:r>
                <a:endParaRPr lang="ko-KR" altLang="en-US" sz="16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>
              <a:off x="6641367" y="486772"/>
              <a:ext cx="731775" cy="400110"/>
              <a:chOff x="1140011" y="1135646"/>
              <a:chExt cx="928694" cy="507780"/>
            </a:xfrm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40011" y="1135646"/>
                <a:ext cx="928694" cy="507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0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4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2357422" y="4929198"/>
            <a:ext cx="4572032" cy="1143008"/>
          </a:xfrm>
          <a:prstGeom prst="roundRect">
            <a:avLst>
              <a:gd name="adj" fmla="val 17443"/>
            </a:avLst>
          </a:prstGeom>
          <a:solidFill>
            <a:srgbClr val="9FD4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500298" y="4918181"/>
            <a:ext cx="442915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1.  </a:t>
            </a:r>
            <a:r>
              <a:rPr lang="ko-KR" altLang="en-US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말씀 준비</a:t>
            </a:r>
            <a:r>
              <a:rPr lang="en-US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“내가 좋아하는 성경말씀은</a:t>
            </a:r>
            <a:r>
              <a:rPr 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?</a:t>
            </a:r>
            <a:r>
              <a:rPr lang="ko-KR" alt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2.  </a:t>
            </a:r>
            <a:r>
              <a:rPr lang="ko-KR" altLang="en-US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영성 준비</a:t>
            </a:r>
            <a:r>
              <a:rPr lang="en-US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“내가 좋아하는 기도는</a:t>
            </a:r>
            <a:r>
              <a:rPr 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?</a:t>
            </a:r>
            <a:r>
              <a:rPr lang="ko-KR" alt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3.  </a:t>
            </a:r>
            <a:r>
              <a:rPr lang="ko-KR" altLang="en-US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인격 준비</a:t>
            </a:r>
            <a:r>
              <a:rPr lang="en-US" sz="1500" b="1" kern="10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“나의 인격 요소 가운데 장점은</a:t>
            </a:r>
            <a:r>
              <a:rPr 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?</a:t>
            </a:r>
            <a:r>
              <a:rPr lang="ko-KR" altLang="en-US" sz="1500" b="1" kern="10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/>
          <p:cNvGrpSpPr/>
          <p:nvPr/>
        </p:nvGrpSpPr>
        <p:grpSpPr>
          <a:xfrm>
            <a:off x="1071538" y="1071546"/>
            <a:ext cx="1906792" cy="642942"/>
            <a:chOff x="1071538" y="1071546"/>
            <a:chExt cx="1906792" cy="642942"/>
          </a:xfrm>
        </p:grpSpPr>
        <p:grpSp>
          <p:nvGrpSpPr>
            <p:cNvPr id="2" name="그룹 55"/>
            <p:cNvGrpSpPr/>
            <p:nvPr/>
          </p:nvGrpSpPr>
          <p:grpSpPr>
            <a:xfrm>
              <a:off x="1071538" y="1071546"/>
              <a:ext cx="1906792" cy="642942"/>
              <a:chOff x="1071538" y="1071546"/>
              <a:chExt cx="1906792" cy="642942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1071538" y="1071546"/>
                <a:ext cx="1785950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049636" y="1214422"/>
                <a:ext cx="9286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200" b="1" spc="-150" dirty="0" smtClean="0">
                    <a:latin typeface="맑은 고딕" pitchFamily="50" charset="-127"/>
                    <a:ea typeface="맑은 고딕" pitchFamily="50" charset="-127"/>
                  </a:rPr>
                  <a:t>기도</a:t>
                </a:r>
                <a:endParaRPr lang="ko-KR" altLang="en-US" sz="22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" name="그룹 54"/>
            <p:cNvGrpSpPr/>
            <p:nvPr/>
          </p:nvGrpSpPr>
          <p:grpSpPr>
            <a:xfrm>
              <a:off x="1142976" y="1107679"/>
              <a:ext cx="939711" cy="584775"/>
              <a:chOff x="1142976" y="1107679"/>
              <a:chExt cx="939711" cy="584775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153993" y="1107679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1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6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33" name="그룹 32"/>
          <p:cNvGrpSpPr/>
          <p:nvPr/>
        </p:nvGrpSpPr>
        <p:grpSpPr>
          <a:xfrm>
            <a:off x="1082197" y="3038759"/>
            <a:ext cx="2418233" cy="2928959"/>
            <a:chOff x="1082197" y="3038759"/>
            <a:chExt cx="2418233" cy="2928959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1082197" y="3395951"/>
              <a:ext cx="2275357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312086" y="3038759"/>
              <a:ext cx="1785950" cy="714380"/>
            </a:xfrm>
            <a:prstGeom prst="roundRect">
              <a:avLst/>
            </a:prstGeom>
            <a:solidFill>
              <a:srgbClr val="DA4D3E"/>
            </a:solidFill>
            <a:ln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214414" y="3967453"/>
              <a:ext cx="2286016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봉헌카드 활용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아침</a:t>
              </a: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저녁 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기도 드리는 자리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시선 및 동선에 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가까운 곳 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345953" y="3071811"/>
              <a:ext cx="1725849" cy="646331"/>
            </a:xfrm>
            <a:prstGeom prst="rect">
              <a:avLst/>
            </a:prstGeom>
            <a:solidFill>
              <a:srgbClr val="DA4D3E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1.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대상자의 이름 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   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적어 놓기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5929322" y="3038759"/>
            <a:ext cx="2418233" cy="2928958"/>
            <a:chOff x="5929322" y="3038759"/>
            <a:chExt cx="2418233" cy="2928958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5929322" y="3395950"/>
              <a:ext cx="2286016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6169870" y="3038759"/>
              <a:ext cx="1796609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061539" y="3967453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시간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노력</a:t>
              </a: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정성</a:t>
              </a: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표양 </a:t>
              </a:r>
              <a:endParaRPr lang="ko-KR" altLang="en-US" sz="1600" b="1" spc="-15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203737" y="3071810"/>
              <a:ext cx="179728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3.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대상자를 위해 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r>
                <a:rPr lang="en-US" altLang="ko-KR" b="1" spc="-150" dirty="0" smtClean="0">
                  <a:solidFill>
                    <a:schemeClr val="bg1"/>
                  </a:solidFill>
                </a:rPr>
                <a:t>   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희생하기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2571736" y="1071546"/>
            <a:ext cx="605761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“기도를 마치자 그들이 모여 있는 곳이</a:t>
            </a:r>
            <a:endParaRPr lang="en-US" altLang="ko-KR" sz="21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흔들리면서 모두 성령으로 가득 차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, </a:t>
            </a: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하느님의 말씀을 담대히 전하였다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(</a:t>
            </a:r>
            <a:r>
              <a:rPr lang="ko-KR" altLang="en-US" sz="1600" spc="-150" dirty="0" smtClean="0">
                <a:solidFill>
                  <a:srgbClr val="DA4D3E"/>
                </a:solidFill>
              </a:rPr>
              <a:t>사도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 4,31)</a:t>
            </a:r>
            <a:r>
              <a:rPr 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600" spc="-15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3499450" y="3071810"/>
            <a:ext cx="2418233" cy="2895908"/>
            <a:chOff x="3499450" y="3071810"/>
            <a:chExt cx="2418233" cy="2895908"/>
          </a:xfrm>
        </p:grpSpPr>
        <p:grpSp>
          <p:nvGrpSpPr>
            <p:cNvPr id="34" name="그룹 33"/>
            <p:cNvGrpSpPr/>
            <p:nvPr/>
          </p:nvGrpSpPr>
          <p:grpSpPr>
            <a:xfrm>
              <a:off x="3499450" y="3071810"/>
              <a:ext cx="2418233" cy="2895908"/>
              <a:chOff x="3499450" y="3071810"/>
              <a:chExt cx="2418233" cy="2895908"/>
            </a:xfrm>
          </p:grpSpPr>
          <p:sp>
            <p:nvSpPr>
              <p:cNvPr id="45" name="모서리가 둥근 직사각형 44"/>
              <p:cNvSpPr/>
              <p:nvPr/>
            </p:nvSpPr>
            <p:spPr>
              <a:xfrm>
                <a:off x="3499450" y="3395951"/>
                <a:ext cx="2286996" cy="2571767"/>
              </a:xfrm>
              <a:prstGeom prst="roundRect">
                <a:avLst>
                  <a:gd name="adj" fmla="val 5620"/>
                </a:avLst>
              </a:prstGeom>
              <a:noFill/>
              <a:ln w="28575">
                <a:solidFill>
                  <a:srgbClr val="DA4D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u="sng"/>
              </a:p>
            </p:txBody>
          </p:sp>
          <p:sp>
            <p:nvSpPr>
              <p:cNvPr id="46" name="모서리가 둥근 직사각형 45"/>
              <p:cNvSpPr/>
              <p:nvPr/>
            </p:nvSpPr>
            <p:spPr>
              <a:xfrm>
                <a:off x="3714744" y="3071810"/>
                <a:ext cx="1797589" cy="714380"/>
              </a:xfrm>
              <a:prstGeom prst="roundRect">
                <a:avLst/>
              </a:prstGeom>
              <a:solidFill>
                <a:srgbClr val="DA4D3E"/>
              </a:solidFill>
              <a:ln>
                <a:solidFill>
                  <a:srgbClr val="DA4D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3631667" y="3967453"/>
                <a:ext cx="2286016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개인기도  </a:t>
                </a:r>
              </a:p>
              <a:p>
                <a:pPr>
                  <a:lnSpc>
                    <a:spcPct val="150000"/>
                  </a:lnSpc>
                  <a:buFont typeface="Wingdings" pitchFamily="2" charset="2"/>
                  <a:buChar char="§"/>
                </a:pPr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 단체 및 전신자 기도</a:t>
                </a:r>
                <a:endParaRPr lang="en-US" altLang="ko-KR" sz="1600" b="1" spc="-150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r>
                  <a:rPr 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   (</a:t>
                </a:r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미사 전 </a:t>
                </a:r>
                <a:r>
                  <a:rPr lang="en-US" altLang="ko-KR" sz="1600" b="1" spc="-150" dirty="0" smtClean="0">
                    <a:latin typeface="맑은 고딕" pitchFamily="50" charset="-127"/>
                    <a:ea typeface="맑은 고딕" pitchFamily="50" charset="-127"/>
                  </a:rPr>
                  <a:t>‧ </a:t>
                </a:r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후</a:t>
                </a:r>
                <a:r>
                  <a:rPr 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)</a:t>
                </a:r>
                <a:endParaRPr lang="ko-KR" altLang="en-US" sz="1600" b="1" spc="-150" dirty="0" smtClean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3774845" y="3139859"/>
              <a:ext cx="1725849" cy="646331"/>
            </a:xfrm>
            <a:prstGeom prst="rect">
              <a:avLst/>
            </a:prstGeom>
            <a:solidFill>
              <a:srgbClr val="DA4D3E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2.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대상자를 위해 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   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기도하기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ll Users.WINDOWS\Documents\미래사목연구소\선교pt\냉담그림\1단계.jpg"/>
          <p:cNvPicPr>
            <a:picLocks noChangeAspect="1" noChangeArrowheads="1"/>
          </p:cNvPicPr>
          <p:nvPr/>
        </p:nvPicPr>
        <p:blipFill>
          <a:blip r:embed="rId2" cstate="print"/>
          <a:srcRect l="28745" t="18027" r="27170" b="26847"/>
          <a:stretch>
            <a:fillRect/>
          </a:stretch>
        </p:blipFill>
        <p:spPr bwMode="auto">
          <a:xfrm>
            <a:off x="2643174" y="1071546"/>
            <a:ext cx="4000528" cy="3571900"/>
          </a:xfrm>
          <a:prstGeom prst="rect">
            <a:avLst/>
          </a:prstGeom>
          <a:noFill/>
        </p:spPr>
      </p:pic>
      <p:grpSp>
        <p:nvGrpSpPr>
          <p:cNvPr id="2" name="그룹 14"/>
          <p:cNvGrpSpPr/>
          <p:nvPr/>
        </p:nvGrpSpPr>
        <p:grpSpPr>
          <a:xfrm>
            <a:off x="6715140" y="428604"/>
            <a:ext cx="1785950" cy="506613"/>
            <a:chOff x="6572264" y="428604"/>
            <a:chExt cx="1785950" cy="506613"/>
          </a:xfrm>
        </p:grpSpPr>
        <p:grpSp>
          <p:nvGrpSpPr>
            <p:cNvPr id="3" name="그룹 8"/>
            <p:cNvGrpSpPr/>
            <p:nvPr/>
          </p:nvGrpSpPr>
          <p:grpSpPr>
            <a:xfrm>
              <a:off x="6572264" y="428604"/>
              <a:ext cx="1785950" cy="506613"/>
              <a:chOff x="1071538" y="1071546"/>
              <a:chExt cx="1680512" cy="642942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1071538" y="1071546"/>
                <a:ext cx="1641981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760111" y="1214422"/>
                <a:ext cx="991939" cy="429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실전연습</a:t>
                </a:r>
                <a:endParaRPr lang="ko-KR" altLang="en-US" sz="16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" name="그룹 11"/>
            <p:cNvGrpSpPr/>
            <p:nvPr/>
          </p:nvGrpSpPr>
          <p:grpSpPr>
            <a:xfrm>
              <a:off x="6641367" y="486772"/>
              <a:ext cx="731775" cy="400110"/>
              <a:chOff x="1140011" y="1135645"/>
              <a:chExt cx="928694" cy="507780"/>
            </a:xfrm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40011" y="1135645"/>
                <a:ext cx="928694" cy="507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1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4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1428728" y="4643446"/>
            <a:ext cx="6429420" cy="1571636"/>
          </a:xfrm>
          <a:prstGeom prst="roundRect">
            <a:avLst>
              <a:gd name="adj" fmla="val 17443"/>
            </a:avLst>
          </a:prstGeom>
          <a:solidFill>
            <a:srgbClr val="9FD4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1546902" y="4692850"/>
            <a:ext cx="65255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1.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대상자의 이름 적어 놓기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“주님</a:t>
            </a:r>
            <a:r>
              <a:rPr 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 000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을 봉헌합니다</a:t>
            </a:r>
            <a:r>
              <a:rPr 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2.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대상자를 위해 기도하기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“주님</a:t>
            </a:r>
            <a:r>
              <a:rPr 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 000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을 맡기오니 이들의 마음을 움직여 주시어 </a:t>
            </a:r>
            <a:endParaRPr lang="en-US" altLang="ko-KR" sz="1500" b="1" kern="100" spc="-150" dirty="0" smtClean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</a:pP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                                               당신 품으로 인도하소서</a:t>
            </a:r>
            <a:r>
              <a:rPr 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3.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대상자를 위해 희생하기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“나는</a:t>
            </a:r>
            <a:r>
              <a:rPr 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 000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을 위해</a:t>
            </a:r>
            <a:r>
              <a:rPr 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 00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을 하기로 결심합니다</a:t>
            </a:r>
            <a:r>
              <a:rPr 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  <a:endParaRPr lang="ko-KR" altLang="en-US" sz="1500" b="1" kern="100" spc="-150" dirty="0">
              <a:latin typeface="맑은 고딕" pitchFamily="50" charset="-127"/>
              <a:ea typeface="맑은 고딕" pitchFamily="50" charset="-127"/>
              <a:cs typeface="Times New Roman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그룹 26"/>
          <p:cNvGrpSpPr/>
          <p:nvPr/>
        </p:nvGrpSpPr>
        <p:grpSpPr>
          <a:xfrm>
            <a:off x="1071538" y="1071546"/>
            <a:ext cx="3429024" cy="642942"/>
            <a:chOff x="1071538" y="1071546"/>
            <a:chExt cx="3429024" cy="642942"/>
          </a:xfrm>
        </p:grpSpPr>
        <p:grpSp>
          <p:nvGrpSpPr>
            <p:cNvPr id="2" name="그룹 55"/>
            <p:cNvGrpSpPr/>
            <p:nvPr/>
          </p:nvGrpSpPr>
          <p:grpSpPr>
            <a:xfrm>
              <a:off x="1071538" y="1071546"/>
              <a:ext cx="3429024" cy="642942"/>
              <a:chOff x="1071538" y="1071546"/>
              <a:chExt cx="3429024" cy="642942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1071538" y="1071546"/>
                <a:ext cx="3357586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049636" y="1214422"/>
                <a:ext cx="2450926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200" b="1" dirty="0" smtClean="0"/>
                  <a:t>사랑의 편지 전달</a:t>
                </a:r>
                <a:endParaRPr lang="ko-KR" altLang="en-US" sz="22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3" name="그룹 54"/>
            <p:cNvGrpSpPr/>
            <p:nvPr/>
          </p:nvGrpSpPr>
          <p:grpSpPr>
            <a:xfrm>
              <a:off x="1142976" y="1107679"/>
              <a:ext cx="939711" cy="584775"/>
              <a:chOff x="1142976" y="1107679"/>
              <a:chExt cx="939711" cy="584775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153993" y="1107679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2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6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4" name="그룹 32"/>
          <p:cNvGrpSpPr/>
          <p:nvPr/>
        </p:nvGrpSpPr>
        <p:grpSpPr>
          <a:xfrm>
            <a:off x="1082197" y="2928934"/>
            <a:ext cx="2132481" cy="2928959"/>
            <a:chOff x="1082197" y="3038759"/>
            <a:chExt cx="2132481" cy="2928959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1082197" y="3395951"/>
              <a:ext cx="2132481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285852" y="3038759"/>
              <a:ext cx="1714512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142976" y="3967453"/>
              <a:ext cx="2071702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본당 주보 전하기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본당 및 교구 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특별행사 전하기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본당 홈페이지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카페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</a:p>
            <a:p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및 담당자 연락처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357290" y="3071810"/>
              <a:ext cx="1549058" cy="646331"/>
            </a:xfrm>
            <a:prstGeom prst="rect">
              <a:avLst/>
            </a:prstGeom>
            <a:solidFill>
              <a:srgbClr val="DA4D3E"/>
            </a:solidFill>
          </p:spPr>
          <p:txBody>
            <a:bodyPr wrap="square" rtlCol="0">
              <a:spAutoFit/>
            </a:bodyPr>
            <a:lstStyle/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1.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본당 소식지 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   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전달하기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33"/>
          <p:cNvGrpSpPr/>
          <p:nvPr/>
        </p:nvGrpSpPr>
        <p:grpSpPr>
          <a:xfrm>
            <a:off x="3357554" y="2928934"/>
            <a:ext cx="2643206" cy="2928959"/>
            <a:chOff x="3499450" y="3038759"/>
            <a:chExt cx="2643206" cy="2928959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3499450" y="3395951"/>
              <a:ext cx="2572748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3916439" y="3038759"/>
              <a:ext cx="1797589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571868" y="3967453"/>
              <a:ext cx="2570788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선교매체 전하기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(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개인 또는 본당차원 마련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애경사 및 축일 챙기기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직접 작성한 카드 전하기 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:   </a:t>
              </a:r>
            </a:p>
            <a:p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사랑 편지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말씀카드 등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048969" y="3071810"/>
              <a:ext cx="1555234" cy="646331"/>
            </a:xfrm>
            <a:prstGeom prst="rect">
              <a:avLst/>
            </a:prstGeom>
            <a:solidFill>
              <a:srgbClr val="DA4D3E"/>
            </a:solidFill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2.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적극적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r>
                <a:rPr lang="en-US" altLang="ko-KR" b="1" spc="-150" dirty="0" smtClean="0">
                  <a:solidFill>
                    <a:schemeClr val="bg1"/>
                  </a:solidFill>
                </a:rPr>
                <a:t>   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관심 보이기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그룹 34"/>
          <p:cNvGrpSpPr/>
          <p:nvPr/>
        </p:nvGrpSpPr>
        <p:grpSpPr>
          <a:xfrm>
            <a:off x="6072198" y="2928934"/>
            <a:ext cx="2428892" cy="2928958"/>
            <a:chOff x="5929322" y="3038759"/>
            <a:chExt cx="2428892" cy="2928958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5929322" y="3395950"/>
              <a:ext cx="2428892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6061539" y="3038759"/>
              <a:ext cx="2153799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000760" y="3967453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직접 전달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본당 신부 및 공동체가  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기도하고 있음을 상기</a:t>
              </a:r>
              <a:endParaRPr lang="ko-KR" altLang="en-US" sz="1600" b="1" spc="-15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084117" y="3071810"/>
              <a:ext cx="215475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3.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본당 신부 서신 및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r>
                <a:rPr lang="en-US" altLang="ko-KR" b="1" spc="-150" dirty="0" smtClean="0">
                  <a:solidFill>
                    <a:schemeClr val="bg1"/>
                  </a:solidFill>
                </a:rPr>
                <a:t>    1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차 초대장 전하기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2500298" y="1000108"/>
            <a:ext cx="605761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“여러분은 분명히 그리스도께서 </a:t>
            </a:r>
            <a:endParaRPr lang="en-US" altLang="ko-KR" sz="21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우리를 시켜 써 보내신 </a:t>
            </a:r>
            <a:endParaRPr lang="en-US" altLang="ko-KR" sz="21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소개장입니다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(2</a:t>
            </a:r>
            <a:r>
              <a:rPr lang="ko-KR" altLang="en-US" sz="1600" spc="-150" dirty="0" smtClean="0">
                <a:solidFill>
                  <a:srgbClr val="DA4D3E"/>
                </a:solidFill>
              </a:rPr>
              <a:t>코린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 3,3: </a:t>
            </a:r>
            <a:r>
              <a:rPr lang="ko-KR" altLang="en-US" sz="1600" spc="-150" dirty="0" smtClean="0">
                <a:solidFill>
                  <a:srgbClr val="DA4D3E"/>
                </a:solidFill>
              </a:rPr>
              <a:t>공동번역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)</a:t>
            </a:r>
            <a:r>
              <a:rPr 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 </a:t>
            </a:r>
            <a:endParaRPr lang="ko-KR" altLang="en-US" sz="1600" spc="-15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ll Users.WINDOWS\Documents\미래사목연구소\선교pt\냉담그림\2단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16689"/>
            <a:ext cx="6915806" cy="4937166"/>
          </a:xfrm>
          <a:prstGeom prst="rect">
            <a:avLst/>
          </a:prstGeom>
          <a:noFill/>
        </p:spPr>
      </p:pic>
      <p:grpSp>
        <p:nvGrpSpPr>
          <p:cNvPr id="2" name="그룹 14"/>
          <p:cNvGrpSpPr/>
          <p:nvPr/>
        </p:nvGrpSpPr>
        <p:grpSpPr>
          <a:xfrm>
            <a:off x="6715140" y="428604"/>
            <a:ext cx="1785950" cy="506613"/>
            <a:chOff x="6572264" y="428604"/>
            <a:chExt cx="1785950" cy="506613"/>
          </a:xfrm>
        </p:grpSpPr>
        <p:grpSp>
          <p:nvGrpSpPr>
            <p:cNvPr id="3" name="그룹 8"/>
            <p:cNvGrpSpPr/>
            <p:nvPr/>
          </p:nvGrpSpPr>
          <p:grpSpPr>
            <a:xfrm>
              <a:off x="6572264" y="428604"/>
              <a:ext cx="1785950" cy="506613"/>
              <a:chOff x="1071538" y="1071546"/>
              <a:chExt cx="1680512" cy="642942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1071538" y="1071546"/>
                <a:ext cx="1641981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760111" y="1214422"/>
                <a:ext cx="991939" cy="429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실전연습</a:t>
                </a:r>
                <a:endParaRPr lang="ko-KR" altLang="en-US" sz="16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" name="그룹 11"/>
            <p:cNvGrpSpPr/>
            <p:nvPr/>
          </p:nvGrpSpPr>
          <p:grpSpPr>
            <a:xfrm>
              <a:off x="6641367" y="486772"/>
              <a:ext cx="731775" cy="400110"/>
              <a:chOff x="1140011" y="1135645"/>
              <a:chExt cx="928694" cy="507780"/>
            </a:xfrm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40011" y="1135645"/>
                <a:ext cx="928694" cy="507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2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4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675961" y="4929198"/>
            <a:ext cx="7786742" cy="1214446"/>
          </a:xfrm>
          <a:prstGeom prst="roundRect">
            <a:avLst>
              <a:gd name="adj" fmla="val 17443"/>
            </a:avLst>
          </a:prstGeom>
          <a:solidFill>
            <a:srgbClr val="9FD4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747399" y="4962249"/>
            <a:ext cx="771530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1.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본당 소식지 전달하기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spc="-150" dirty="0" smtClean="0">
                <a:latin typeface="HY견명조" pitchFamily="18" charset="-127"/>
                <a:ea typeface="HY견명조" pitchFamily="18" charset="-127"/>
                <a:cs typeface="Times New Roman"/>
              </a:rPr>
              <a:t>문전기도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- ”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주님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,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당신의 사랑을 이 교우가 받아들이게 하소서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  <a:endParaRPr lang="ko-KR" altLang="en-US" sz="1500" b="1" kern="100" spc="-150" dirty="0" smtClean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2.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적극적 관심 보이기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spc="-150" dirty="0" smtClean="0">
                <a:latin typeface="HY견명조" pitchFamily="18" charset="-127"/>
                <a:ea typeface="HY견명조" pitchFamily="18" charset="-127"/>
                <a:cs typeface="Times New Roman"/>
              </a:rPr>
              <a:t>전달할 때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- “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예수님께서 당신을 사랑하십니다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3.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본당 신부 서신 및 초대장 전하기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spc="-150" dirty="0" smtClean="0">
                <a:latin typeface="HY견명조" pitchFamily="18" charset="-127"/>
                <a:ea typeface="HY견명조" pitchFamily="18" charset="-127"/>
                <a:cs typeface="Times New Roman"/>
              </a:rPr>
              <a:t>전달할 때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- “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우리 공동체가 늘 당신을 위해 기도하고 있습니다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  <a:endParaRPr lang="ko-KR" altLang="en-US" sz="1500" b="1" kern="100" spc="-150" dirty="0">
              <a:latin typeface="맑은 고딕" pitchFamily="50" charset="-127"/>
              <a:ea typeface="맑은 고딕" pitchFamily="50" charset="-127"/>
              <a:cs typeface="Times New Roman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1071538" y="1071546"/>
            <a:ext cx="1906792" cy="642942"/>
            <a:chOff x="1071538" y="1071546"/>
            <a:chExt cx="1906792" cy="642942"/>
          </a:xfrm>
        </p:grpSpPr>
        <p:grpSp>
          <p:nvGrpSpPr>
            <p:cNvPr id="2" name="그룹 55"/>
            <p:cNvGrpSpPr/>
            <p:nvPr/>
          </p:nvGrpSpPr>
          <p:grpSpPr>
            <a:xfrm>
              <a:off x="1071538" y="1071546"/>
              <a:ext cx="1906792" cy="642942"/>
              <a:chOff x="1071538" y="1071546"/>
              <a:chExt cx="1906792" cy="642942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1071538" y="1071546"/>
                <a:ext cx="1785950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049636" y="1214422"/>
                <a:ext cx="9286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200" b="1" spc="-150" dirty="0" smtClean="0">
                    <a:latin typeface="맑은 고딕" pitchFamily="50" charset="-127"/>
                    <a:ea typeface="맑은 고딕" pitchFamily="50" charset="-127"/>
                  </a:rPr>
                  <a:t>방문</a:t>
                </a:r>
                <a:endParaRPr lang="ko-KR" altLang="en-US" sz="22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3" name="그룹 54"/>
            <p:cNvGrpSpPr/>
            <p:nvPr/>
          </p:nvGrpSpPr>
          <p:grpSpPr>
            <a:xfrm>
              <a:off x="1142976" y="1107679"/>
              <a:ext cx="939711" cy="584775"/>
              <a:chOff x="1142976" y="1107679"/>
              <a:chExt cx="939711" cy="584775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153993" y="1107679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3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6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4" name="그룹 32"/>
          <p:cNvGrpSpPr/>
          <p:nvPr/>
        </p:nvGrpSpPr>
        <p:grpSpPr>
          <a:xfrm>
            <a:off x="1082197" y="2928934"/>
            <a:ext cx="2418233" cy="2928959"/>
            <a:chOff x="1082197" y="3038759"/>
            <a:chExt cx="2418233" cy="2928959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1082197" y="3395951"/>
              <a:ext cx="2275357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335256" y="3038759"/>
              <a:ext cx="1785950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214414" y="3857628"/>
              <a:ext cx="228601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방문조 편성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소공동체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,</a:t>
              </a:r>
            </a:p>
            <a:p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  레지오 등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방문 허락 받기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방문 전 맞춤기도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(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성당에 모여 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기도하고 출발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600" b="1" spc="-15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424208" y="3071810"/>
              <a:ext cx="1648208" cy="646331"/>
            </a:xfrm>
            <a:prstGeom prst="rect">
              <a:avLst/>
            </a:prstGeom>
            <a:solidFill>
              <a:srgbClr val="DA4D3E"/>
            </a:solidFill>
          </p:spPr>
          <p:txBody>
            <a:bodyPr wrap="none" rtlCol="0">
              <a:spAutoFit/>
            </a:bodyPr>
            <a:lstStyle/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1.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방문 계획 및 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  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출발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33"/>
          <p:cNvGrpSpPr/>
          <p:nvPr/>
        </p:nvGrpSpPr>
        <p:grpSpPr>
          <a:xfrm>
            <a:off x="3929058" y="2928934"/>
            <a:ext cx="1429740" cy="2928959"/>
            <a:chOff x="3499450" y="3038759"/>
            <a:chExt cx="1429740" cy="2928959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3499450" y="3395951"/>
              <a:ext cx="1429740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3740512" y="3038759"/>
              <a:ext cx="940333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631667" y="3857628"/>
              <a:ext cx="1083209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인사  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경청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공감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796413" y="3071810"/>
              <a:ext cx="825867" cy="369332"/>
            </a:xfrm>
            <a:prstGeom prst="rect">
              <a:avLst/>
            </a:prstGeom>
            <a:solidFill>
              <a:srgbClr val="DA4D3E"/>
            </a:solidFill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2.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방문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그룹 34"/>
          <p:cNvGrpSpPr/>
          <p:nvPr/>
        </p:nvGrpSpPr>
        <p:grpSpPr>
          <a:xfrm>
            <a:off x="5929322" y="2928934"/>
            <a:ext cx="2418233" cy="2928958"/>
            <a:chOff x="5929322" y="3038759"/>
            <a:chExt cx="2418233" cy="2928958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5929322" y="3395950"/>
              <a:ext cx="2071702" cy="257176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6193398" y="3038759"/>
              <a:ext cx="1510857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061539" y="3857628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성가 같이 부르기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말씀 봉독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기도</a:t>
              </a:r>
              <a:endParaRPr lang="ko-KR" altLang="en-US" sz="1600" b="1" spc="-15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227265" y="3071810"/>
              <a:ext cx="14606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3.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기도해주기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2500298" y="1000108"/>
            <a:ext cx="60576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나는 복음을 위하여 이 모든 일을 합니다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.”</a:t>
            </a:r>
          </a:p>
          <a:p>
            <a:pPr algn="r"/>
            <a:r>
              <a:rPr lang="en-US" altLang="ko-KR" sz="1600" spc="-150" dirty="0" smtClean="0">
                <a:solidFill>
                  <a:srgbClr val="DA4D3E"/>
                </a:solidFill>
              </a:rPr>
              <a:t> (1</a:t>
            </a:r>
            <a:r>
              <a:rPr lang="ko-KR" altLang="en-US" sz="1600" spc="-150" dirty="0" smtClean="0">
                <a:solidFill>
                  <a:srgbClr val="DA4D3E"/>
                </a:solidFill>
              </a:rPr>
              <a:t>코린 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9,23)</a:t>
            </a:r>
            <a:r>
              <a:rPr 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600" spc="-15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ll Users.WINDOWS\Documents\미래사목연구소\선교pt\냉담그림\3단계.jpg"/>
          <p:cNvPicPr>
            <a:picLocks noChangeAspect="1" noChangeArrowheads="1"/>
          </p:cNvPicPr>
          <p:nvPr/>
        </p:nvPicPr>
        <p:blipFill>
          <a:blip r:embed="rId2" cstate="print"/>
          <a:srcRect t="6616" r="6549"/>
          <a:stretch>
            <a:fillRect/>
          </a:stretch>
        </p:blipFill>
        <p:spPr bwMode="auto">
          <a:xfrm>
            <a:off x="790575" y="1142984"/>
            <a:ext cx="7067573" cy="5041898"/>
          </a:xfrm>
          <a:prstGeom prst="rect">
            <a:avLst/>
          </a:prstGeom>
          <a:noFill/>
        </p:spPr>
      </p:pic>
      <p:grpSp>
        <p:nvGrpSpPr>
          <p:cNvPr id="2" name="그룹 14"/>
          <p:cNvGrpSpPr/>
          <p:nvPr/>
        </p:nvGrpSpPr>
        <p:grpSpPr>
          <a:xfrm>
            <a:off x="6715140" y="428604"/>
            <a:ext cx="1785950" cy="506613"/>
            <a:chOff x="6572264" y="428604"/>
            <a:chExt cx="1785950" cy="506613"/>
          </a:xfrm>
        </p:grpSpPr>
        <p:grpSp>
          <p:nvGrpSpPr>
            <p:cNvPr id="3" name="그룹 8"/>
            <p:cNvGrpSpPr/>
            <p:nvPr/>
          </p:nvGrpSpPr>
          <p:grpSpPr>
            <a:xfrm>
              <a:off x="6572264" y="428604"/>
              <a:ext cx="1785950" cy="506613"/>
              <a:chOff x="1071538" y="1071546"/>
              <a:chExt cx="1680512" cy="642942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1071538" y="1071546"/>
                <a:ext cx="1641981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760111" y="1214422"/>
                <a:ext cx="991939" cy="429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실전연습</a:t>
                </a:r>
                <a:endParaRPr lang="ko-KR" altLang="en-US" sz="16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" name="그룹 11"/>
            <p:cNvGrpSpPr/>
            <p:nvPr/>
          </p:nvGrpSpPr>
          <p:grpSpPr>
            <a:xfrm>
              <a:off x="6641367" y="486772"/>
              <a:ext cx="731775" cy="400110"/>
              <a:chOff x="1140011" y="1135645"/>
              <a:chExt cx="928694" cy="507780"/>
            </a:xfrm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40011" y="1135645"/>
                <a:ext cx="928694" cy="507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3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4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821505" y="4929198"/>
            <a:ext cx="4107685" cy="1214446"/>
          </a:xfrm>
          <a:prstGeom prst="roundRect">
            <a:avLst>
              <a:gd name="adj" fmla="val 17443"/>
            </a:avLst>
          </a:prstGeom>
          <a:solidFill>
            <a:srgbClr val="9FD4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939678" y="4962250"/>
            <a:ext cx="40609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1.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방문 계획 및 출발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맞춤기도 연습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(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부록 참조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)</a:t>
            </a:r>
            <a:endParaRPr lang="ko-KR" altLang="en-US" sz="1500" b="1" kern="100" spc="-150" dirty="0" smtClean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2.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방문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만남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(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대화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) –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인사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/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경청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/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공감하기 훈련</a:t>
            </a:r>
            <a:endParaRPr lang="en-US" altLang="ko-KR" sz="1500" b="1" kern="100" spc="-150" dirty="0" smtClean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3.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기도해주기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1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곡</a:t>
            </a:r>
            <a:endParaRPr lang="ko-KR" altLang="en-US" sz="1500" b="1" kern="100" spc="-150" dirty="0">
              <a:latin typeface="맑은 고딕" pitchFamily="50" charset="-127"/>
              <a:ea typeface="맑은 고딕" pitchFamily="50" charset="-127"/>
              <a:cs typeface="Times New Roman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1071538" y="1071546"/>
            <a:ext cx="2286016" cy="642942"/>
            <a:chOff x="1071538" y="1071546"/>
            <a:chExt cx="2286016" cy="642942"/>
          </a:xfrm>
        </p:grpSpPr>
        <p:grpSp>
          <p:nvGrpSpPr>
            <p:cNvPr id="2" name="그룹 55"/>
            <p:cNvGrpSpPr/>
            <p:nvPr/>
          </p:nvGrpSpPr>
          <p:grpSpPr>
            <a:xfrm>
              <a:off x="1071538" y="1071546"/>
              <a:ext cx="2286016" cy="642942"/>
              <a:chOff x="1071538" y="1071546"/>
              <a:chExt cx="2286016" cy="642942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1071538" y="1071546"/>
                <a:ext cx="2286016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049636" y="1214422"/>
                <a:ext cx="1307918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200" b="1" spc="-150" smtClean="0">
                    <a:latin typeface="맑은 고딕" pitchFamily="50" charset="-127"/>
                    <a:ea typeface="맑은 고딕" pitchFamily="50" charset="-127"/>
                  </a:rPr>
                  <a:t>마음열기</a:t>
                </a:r>
                <a:endParaRPr lang="ko-KR" altLang="en-US" sz="22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3" name="그룹 54"/>
            <p:cNvGrpSpPr/>
            <p:nvPr/>
          </p:nvGrpSpPr>
          <p:grpSpPr>
            <a:xfrm>
              <a:off x="1142976" y="1107679"/>
              <a:ext cx="939711" cy="584775"/>
              <a:chOff x="1142976" y="1107679"/>
              <a:chExt cx="939711" cy="584775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153993" y="1107679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4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6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4" name="그룹 32"/>
          <p:cNvGrpSpPr/>
          <p:nvPr/>
        </p:nvGrpSpPr>
        <p:grpSpPr>
          <a:xfrm>
            <a:off x="1082197" y="3214686"/>
            <a:ext cx="2632547" cy="2747695"/>
            <a:chOff x="1082197" y="3038759"/>
            <a:chExt cx="2632547" cy="2747695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1082197" y="3395951"/>
              <a:ext cx="2632547" cy="2390503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714480" y="3038759"/>
              <a:ext cx="1357322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214414" y="3857628"/>
              <a:ext cx="2428892" cy="16927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공감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예수님의 대리인으로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구체적인 사랑 보여주기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예수님 사랑 직접 전하기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 (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말씀 카드 활용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  <a:endParaRPr lang="ko-KR" altLang="en-US" sz="1600" b="1" spc="-150" dirty="0" smtClean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770381" y="3071810"/>
              <a:ext cx="1249060" cy="369332"/>
            </a:xfrm>
            <a:prstGeom prst="rect">
              <a:avLst/>
            </a:prstGeom>
            <a:solidFill>
              <a:srgbClr val="DA4D3E"/>
            </a:solidFill>
          </p:spPr>
          <p:txBody>
            <a:bodyPr wrap="none" rtlCol="0">
              <a:spAutoFit/>
            </a:bodyPr>
            <a:lstStyle/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1.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상처치유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33"/>
          <p:cNvGrpSpPr/>
          <p:nvPr/>
        </p:nvGrpSpPr>
        <p:grpSpPr>
          <a:xfrm>
            <a:off x="3819233" y="3214686"/>
            <a:ext cx="2143140" cy="2747695"/>
            <a:chOff x="3499450" y="3038759"/>
            <a:chExt cx="2143140" cy="2747695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3499450" y="3395951"/>
              <a:ext cx="2143140" cy="2390503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3631667" y="3038759"/>
              <a:ext cx="1868047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631667" y="3857628"/>
              <a:ext cx="2010923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의무가 아니라 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은총임을 강조 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신앙 인도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방법 제시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65534" y="3071810"/>
              <a:ext cx="1801129" cy="646331"/>
            </a:xfrm>
            <a:prstGeom prst="rect">
              <a:avLst/>
            </a:prstGeom>
            <a:solidFill>
              <a:srgbClr val="DA4D3E"/>
            </a:solidFill>
          </p:spPr>
          <p:txBody>
            <a:bodyPr wrap="squar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2.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성사부담 해소</a:t>
              </a:r>
              <a:endParaRPr lang="en-US" altLang="ko-KR" b="1" spc="-150" dirty="0" smtClean="0">
                <a:solidFill>
                  <a:schemeClr val="bg1"/>
                </a:solidFill>
              </a:endParaRPr>
            </a:p>
            <a:p>
              <a:r>
                <a:rPr lang="en-US" altLang="ko-KR" sz="1700" b="1" spc="-150" dirty="0" smtClean="0">
                  <a:solidFill>
                    <a:schemeClr val="bg1"/>
                  </a:solidFill>
                </a:rPr>
                <a:t>(</a:t>
              </a:r>
              <a:r>
                <a:rPr lang="ko-KR" altLang="en-US" sz="1700" b="1" spc="-150" dirty="0" smtClean="0">
                  <a:solidFill>
                    <a:schemeClr val="bg1"/>
                  </a:solidFill>
                </a:rPr>
                <a:t>포스트모던 세대</a:t>
              </a:r>
              <a:r>
                <a:rPr lang="en-US" altLang="ko-KR" sz="1700" b="1" spc="-150" dirty="0" smtClean="0">
                  <a:solidFill>
                    <a:schemeClr val="bg1"/>
                  </a:solidFill>
                </a:rPr>
                <a:t>)</a:t>
              </a:r>
              <a:endParaRPr lang="ko-KR" altLang="en-US" sz="1700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그룹 34"/>
          <p:cNvGrpSpPr/>
          <p:nvPr/>
        </p:nvGrpSpPr>
        <p:grpSpPr>
          <a:xfrm>
            <a:off x="6066862" y="3214686"/>
            <a:ext cx="2418233" cy="2747696"/>
            <a:chOff x="5929322" y="3038759"/>
            <a:chExt cx="2418233" cy="2747696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5929322" y="3395951"/>
              <a:ext cx="2286016" cy="2390504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6484486" y="3038759"/>
              <a:ext cx="1153667" cy="714380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061539" y="3857628"/>
              <a:ext cx="228601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밀린 봉헌금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교무금 부담 덜기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자존감 살리기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직 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·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간접 해소책 제시</a:t>
              </a:r>
              <a:endParaRPr lang="ko-KR" altLang="en-US" sz="1600" b="1" spc="-15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540269" y="3071810"/>
              <a:ext cx="10374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3.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생활고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2786050" y="1039297"/>
            <a:ext cx="56436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보라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, 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내가 문 앞에 서서 문을 두드리고 있다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누구든지 내 목소리를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듣고 문을 열면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, </a:t>
            </a: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나는 그의 집에 들어가 그와 함께 먹고 </a:t>
            </a:r>
            <a:endParaRPr lang="en-US" altLang="ko-KR" sz="21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그 사람도 나와 함께 먹을 것이다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.” 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(</a:t>
            </a:r>
            <a:r>
              <a:rPr lang="ko-KR" altLang="en-US" sz="1600" spc="-150" dirty="0" smtClean="0">
                <a:solidFill>
                  <a:srgbClr val="DA4D3E"/>
                </a:solidFill>
              </a:rPr>
              <a:t>묵시 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3, 20)</a:t>
            </a:r>
            <a:r>
              <a:rPr 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600" spc="-15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4"/>
          <p:cNvGrpSpPr/>
          <p:nvPr/>
        </p:nvGrpSpPr>
        <p:grpSpPr>
          <a:xfrm>
            <a:off x="6715140" y="428604"/>
            <a:ext cx="1785950" cy="506613"/>
            <a:chOff x="6572264" y="428604"/>
            <a:chExt cx="1785950" cy="506613"/>
          </a:xfrm>
        </p:grpSpPr>
        <p:grpSp>
          <p:nvGrpSpPr>
            <p:cNvPr id="3" name="그룹 8"/>
            <p:cNvGrpSpPr/>
            <p:nvPr/>
          </p:nvGrpSpPr>
          <p:grpSpPr>
            <a:xfrm>
              <a:off x="6572264" y="428604"/>
              <a:ext cx="1785950" cy="506613"/>
              <a:chOff x="1071538" y="1071546"/>
              <a:chExt cx="1680512" cy="642942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1071538" y="1071546"/>
                <a:ext cx="1641981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760111" y="1214422"/>
                <a:ext cx="991939" cy="429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실전연습</a:t>
                </a:r>
                <a:endParaRPr lang="ko-KR" altLang="en-US" sz="16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" name="그룹 11"/>
            <p:cNvGrpSpPr/>
            <p:nvPr/>
          </p:nvGrpSpPr>
          <p:grpSpPr>
            <a:xfrm>
              <a:off x="6641367" y="486772"/>
              <a:ext cx="731775" cy="400110"/>
              <a:chOff x="1140011" y="1135645"/>
              <a:chExt cx="928694" cy="507780"/>
            </a:xfrm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40011" y="1135645"/>
                <a:ext cx="928694" cy="507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4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4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sp>
        <p:nvSpPr>
          <p:cNvPr id="18" name="모서리가 둥근 직사각형 17"/>
          <p:cNvSpPr/>
          <p:nvPr/>
        </p:nvSpPr>
        <p:spPr>
          <a:xfrm>
            <a:off x="1357290" y="4764288"/>
            <a:ext cx="6786610" cy="1247496"/>
          </a:xfrm>
          <a:prstGeom prst="roundRect">
            <a:avLst>
              <a:gd name="adj" fmla="val 17443"/>
            </a:avLst>
          </a:prstGeom>
          <a:solidFill>
            <a:srgbClr val="9FD4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516519" y="4813693"/>
            <a:ext cx="657229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1.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상처치유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사랑으로 안아주기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2.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성사부담 해소</a:t>
            </a: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(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포스트모던세대</a:t>
            </a: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)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주님께서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000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님의 모든 죄를 다 사해 주셨어요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3.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생활고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 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봉헌금이 없으면 대신 연애편지나 기도문으로 내셔도 돼요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  <a:endParaRPr lang="ko-KR" altLang="en-US" sz="1500" b="1" kern="100" spc="-150" dirty="0">
              <a:latin typeface="맑은 고딕" pitchFamily="50" charset="-127"/>
              <a:ea typeface="맑은 고딕" pitchFamily="50" charset="-127"/>
              <a:cs typeface="Times New Roman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214282" y="1214422"/>
            <a:ext cx="8491545" cy="3214710"/>
            <a:chOff x="214282" y="1214422"/>
            <a:chExt cx="8491545" cy="3214710"/>
          </a:xfrm>
        </p:grpSpPr>
        <p:pic>
          <p:nvPicPr>
            <p:cNvPr id="6146" name="Picture 2" descr="C:\Documents and Settings\All Users.WINDOWS\Documents\미래사목연구소\선교pt\냉담그림\4단계.jpg"/>
            <p:cNvPicPr>
              <a:picLocks noChangeAspect="1" noChangeArrowheads="1"/>
            </p:cNvPicPr>
            <p:nvPr/>
          </p:nvPicPr>
          <p:blipFill>
            <a:blip r:embed="rId2" cstate="print"/>
            <a:srcRect l="21726" t="17201" b="23257"/>
            <a:stretch>
              <a:fillRect/>
            </a:stretch>
          </p:blipFill>
          <p:spPr bwMode="auto">
            <a:xfrm>
              <a:off x="2786050" y="1214422"/>
              <a:ext cx="5919777" cy="3214710"/>
            </a:xfrm>
            <a:prstGeom prst="rect">
              <a:avLst/>
            </a:prstGeom>
            <a:noFill/>
          </p:spPr>
        </p:pic>
        <p:pic>
          <p:nvPicPr>
            <p:cNvPr id="16" name="Picture 2" descr="C:\Documents and Settings\All Users.WINDOWS\Documents\미래사목연구소\선교pt\냉담그림\4단계.jpg"/>
            <p:cNvPicPr>
              <a:picLocks noChangeAspect="1" noChangeArrowheads="1"/>
            </p:cNvPicPr>
            <p:nvPr/>
          </p:nvPicPr>
          <p:blipFill>
            <a:blip r:embed="rId2" cstate="print"/>
            <a:srcRect t="31579" r="79345" b="37988"/>
            <a:stretch>
              <a:fillRect/>
            </a:stretch>
          </p:blipFill>
          <p:spPr bwMode="auto">
            <a:xfrm>
              <a:off x="214282" y="1580526"/>
              <a:ext cx="2631850" cy="2768254"/>
            </a:xfrm>
            <a:prstGeom prst="rect">
              <a:avLst/>
            </a:prstGeom>
            <a:noFill/>
          </p:spPr>
        </p:pic>
      </p:grp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1071538" y="1071546"/>
            <a:ext cx="2071702" cy="642942"/>
            <a:chOff x="1071538" y="1071546"/>
            <a:chExt cx="2071702" cy="642942"/>
          </a:xfrm>
        </p:grpSpPr>
        <p:grpSp>
          <p:nvGrpSpPr>
            <p:cNvPr id="2" name="그룹 55"/>
            <p:cNvGrpSpPr/>
            <p:nvPr/>
          </p:nvGrpSpPr>
          <p:grpSpPr>
            <a:xfrm>
              <a:off x="1071538" y="1071546"/>
              <a:ext cx="2071702" cy="642942"/>
              <a:chOff x="1071538" y="1071546"/>
              <a:chExt cx="2071702" cy="642942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1071538" y="1071546"/>
                <a:ext cx="2071702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049636" y="1214422"/>
                <a:ext cx="109360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200" b="1" spc="-150" dirty="0" smtClean="0">
                    <a:latin typeface="맑은 고딕" pitchFamily="50" charset="-127"/>
                    <a:ea typeface="맑은 고딕" pitchFamily="50" charset="-127"/>
                  </a:rPr>
                  <a:t>모시기</a:t>
                </a:r>
                <a:endParaRPr lang="ko-KR" altLang="en-US" sz="22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3" name="그룹 54"/>
            <p:cNvGrpSpPr/>
            <p:nvPr/>
          </p:nvGrpSpPr>
          <p:grpSpPr>
            <a:xfrm>
              <a:off x="1142976" y="1107679"/>
              <a:ext cx="939711" cy="584775"/>
              <a:chOff x="1142976" y="1107679"/>
              <a:chExt cx="939711" cy="584775"/>
            </a:xfrm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153993" y="1107679"/>
                <a:ext cx="9286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32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5</a:t>
                </a:r>
                <a:r>
                  <a:rPr lang="ko-KR" altLang="en-US" sz="16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6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4" name="그룹 32"/>
          <p:cNvGrpSpPr/>
          <p:nvPr/>
        </p:nvGrpSpPr>
        <p:grpSpPr>
          <a:xfrm>
            <a:off x="1082197" y="3500438"/>
            <a:ext cx="2418233" cy="2461943"/>
            <a:chOff x="1082197" y="3181635"/>
            <a:chExt cx="2418233" cy="2461943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1082197" y="3395951"/>
              <a:ext cx="2132481" cy="224762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1643042" y="3181635"/>
              <a:ext cx="1000132" cy="461679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214414" y="3967453"/>
              <a:ext cx="228601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개인적인 초대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본당차원의 초대 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:</a:t>
              </a: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2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차 초대장 전달</a:t>
              </a: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</a:p>
            <a:p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 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환영식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731994" y="3202544"/>
              <a:ext cx="825867" cy="369332"/>
            </a:xfrm>
            <a:prstGeom prst="rect">
              <a:avLst/>
            </a:prstGeom>
            <a:solidFill>
              <a:srgbClr val="DA4D3E"/>
            </a:solidFill>
          </p:spPr>
          <p:txBody>
            <a:bodyPr wrap="none" rtlCol="0">
              <a:spAutoFit/>
            </a:bodyPr>
            <a:lstStyle/>
            <a:p>
              <a:pPr marL="342900" indent="-342900"/>
              <a:r>
                <a:rPr lang="en-US" altLang="ko-KR" b="1" spc="-150" dirty="0" smtClean="0">
                  <a:solidFill>
                    <a:schemeClr val="bg1"/>
                  </a:solidFill>
                </a:rPr>
                <a:t>1.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초대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33"/>
          <p:cNvGrpSpPr/>
          <p:nvPr/>
        </p:nvGrpSpPr>
        <p:grpSpPr>
          <a:xfrm>
            <a:off x="3549476" y="3500438"/>
            <a:ext cx="2418233" cy="2461943"/>
            <a:chOff x="3499450" y="3181635"/>
            <a:chExt cx="2418233" cy="2461943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3499450" y="3395951"/>
              <a:ext cx="2072682" cy="2247627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46" name="모서리가 둥근 직사각형 45"/>
            <p:cNvSpPr/>
            <p:nvPr/>
          </p:nvSpPr>
          <p:spPr>
            <a:xfrm>
              <a:off x="4032925" y="3181635"/>
              <a:ext cx="1011771" cy="461679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631667" y="3967453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본당 환영식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재복음화 소피정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성지순례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131733" y="3202544"/>
              <a:ext cx="825867" cy="369332"/>
            </a:xfrm>
            <a:prstGeom prst="rect">
              <a:avLst/>
            </a:prstGeom>
            <a:solidFill>
              <a:srgbClr val="DA4D3E"/>
            </a:solidFill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2.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환영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그룹 34"/>
          <p:cNvGrpSpPr/>
          <p:nvPr/>
        </p:nvGrpSpPr>
        <p:grpSpPr>
          <a:xfrm>
            <a:off x="5929322" y="3500438"/>
            <a:ext cx="2418233" cy="2461944"/>
            <a:chOff x="5929322" y="3181635"/>
            <a:chExt cx="2418233" cy="2461944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5929322" y="3395951"/>
              <a:ext cx="2286016" cy="2247628"/>
            </a:xfrm>
            <a:prstGeom prst="roundRect">
              <a:avLst>
                <a:gd name="adj" fmla="val 5620"/>
              </a:avLst>
            </a:prstGeom>
            <a:noFill/>
            <a:ln w="28575">
              <a:solidFill>
                <a:srgbClr val="DA4D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6132977" y="3181635"/>
              <a:ext cx="1868047" cy="461679"/>
            </a:xfrm>
            <a:prstGeom prst="roundRect">
              <a:avLst/>
            </a:prstGeom>
            <a:solidFill>
              <a:srgbClr val="DA4D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061539" y="3967453"/>
              <a:ext cx="2286016" cy="11526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멘토 연결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600" b="1" spc="-15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소공동체 참여 유도</a:t>
              </a:r>
              <a:endParaRPr lang="en-US" altLang="ko-KR" sz="1600" b="1" spc="-15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600" b="1" spc="-150" dirty="0" smtClean="0">
                  <a:latin typeface="맑은 고딕" pitchFamily="50" charset="-127"/>
                  <a:ea typeface="맑은 고딕" pitchFamily="50" charset="-127"/>
                </a:rPr>
                <a:t> 단체 가입 유도</a:t>
              </a:r>
              <a:endParaRPr lang="ko-KR" altLang="en-US" sz="1600" b="1" spc="-15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199895" y="3202544"/>
              <a:ext cx="17347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spc="-150" dirty="0" smtClean="0">
                  <a:solidFill>
                    <a:schemeClr val="bg1"/>
                  </a:solidFill>
                </a:rPr>
                <a:t>3. </a:t>
              </a:r>
              <a:r>
                <a:rPr lang="ko-KR" altLang="en-US" b="1" spc="-150" dirty="0" smtClean="0">
                  <a:solidFill>
                    <a:schemeClr val="bg1"/>
                  </a:solidFill>
                </a:rPr>
                <a:t>소공동체 연결</a:t>
              </a:r>
              <a:endParaRPr lang="ko-KR" altLang="en-US" spc="-150" dirty="0" smtClean="0">
                <a:solidFill>
                  <a:schemeClr val="bg1"/>
                </a:solidFill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2786050" y="1039297"/>
            <a:ext cx="56436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“어서 가장 좋은 옷을 가져다 입히고 손에 </a:t>
            </a:r>
            <a:endParaRPr lang="en-US" altLang="ko-KR" sz="2100" spc="-150" dirty="0" smtClean="0">
              <a:latin typeface="HY견명조" pitchFamily="18" charset="-127"/>
              <a:ea typeface="HY견명조" pitchFamily="18" charset="-127"/>
            </a:endParaRP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반지를 끼우고 발에 신발을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신겨 주어라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그리고 살진 송아지를 끌어다가 잡아라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pPr algn="r"/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먹고 즐기자</a:t>
            </a:r>
            <a:r>
              <a:rPr lang="en-US" altLang="ko-KR" sz="2100" spc="-150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ko-KR" altLang="en-US" sz="2100" spc="-150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(</a:t>
            </a:r>
            <a:r>
              <a:rPr lang="ko-KR" altLang="en-US" sz="1600" spc="-150" dirty="0" smtClean="0">
                <a:solidFill>
                  <a:srgbClr val="DA4D3E"/>
                </a:solidFill>
              </a:rPr>
              <a:t>루카 </a:t>
            </a:r>
            <a:r>
              <a:rPr lang="en-US" altLang="ko-KR" sz="1600" spc="-150" dirty="0" smtClean="0">
                <a:solidFill>
                  <a:srgbClr val="DA4D3E"/>
                </a:solidFill>
              </a:rPr>
              <a:t>15,22-23)</a:t>
            </a:r>
            <a:r>
              <a:rPr lang="en-US" sz="16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600" spc="-15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4"/>
          <p:cNvGrpSpPr/>
          <p:nvPr/>
        </p:nvGrpSpPr>
        <p:grpSpPr>
          <a:xfrm>
            <a:off x="6715140" y="428604"/>
            <a:ext cx="1785950" cy="506613"/>
            <a:chOff x="6572264" y="428604"/>
            <a:chExt cx="1785950" cy="506613"/>
          </a:xfrm>
        </p:grpSpPr>
        <p:grpSp>
          <p:nvGrpSpPr>
            <p:cNvPr id="3" name="그룹 8"/>
            <p:cNvGrpSpPr/>
            <p:nvPr/>
          </p:nvGrpSpPr>
          <p:grpSpPr>
            <a:xfrm>
              <a:off x="6572264" y="428604"/>
              <a:ext cx="1785950" cy="506613"/>
              <a:chOff x="1071538" y="1071546"/>
              <a:chExt cx="1680512" cy="642942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1071538" y="1071546"/>
                <a:ext cx="1641981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760111" y="1214422"/>
                <a:ext cx="991939" cy="429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600" b="1" spc="-150" dirty="0" smtClean="0">
                    <a:latin typeface="맑은 고딕" pitchFamily="50" charset="-127"/>
                    <a:ea typeface="맑은 고딕" pitchFamily="50" charset="-127"/>
                  </a:rPr>
                  <a:t>실전연습</a:t>
                </a:r>
                <a:endParaRPr lang="ko-KR" altLang="en-US" sz="16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4" name="그룹 11"/>
            <p:cNvGrpSpPr/>
            <p:nvPr/>
          </p:nvGrpSpPr>
          <p:grpSpPr>
            <a:xfrm>
              <a:off x="6641367" y="486772"/>
              <a:ext cx="731775" cy="400110"/>
              <a:chOff x="1140011" y="1135645"/>
              <a:chExt cx="928694" cy="507780"/>
            </a:xfrm>
          </p:grpSpPr>
          <p:sp>
            <p:nvSpPr>
              <p:cNvPr id="13" name="모서리가 둥근 직사각형 12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rgbClr val="DA4D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1140011" y="1135645"/>
                <a:ext cx="928694" cy="5077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000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5</a:t>
                </a:r>
                <a:r>
                  <a:rPr lang="ko-KR" altLang="en-US" sz="14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4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19" name="그룹 18"/>
          <p:cNvGrpSpPr/>
          <p:nvPr/>
        </p:nvGrpSpPr>
        <p:grpSpPr>
          <a:xfrm>
            <a:off x="1057279" y="1195374"/>
            <a:ext cx="7443811" cy="3876700"/>
            <a:chOff x="1057279" y="1195374"/>
            <a:chExt cx="7443811" cy="3876700"/>
          </a:xfrm>
        </p:grpSpPr>
        <p:pic>
          <p:nvPicPr>
            <p:cNvPr id="7170" name="Picture 2" descr="C:\Documents and Settings\All Users.WINDOWS\Documents\미래사목연구소\선교pt\냉담그림\5단계.jpg"/>
            <p:cNvPicPr>
              <a:picLocks noChangeAspect="1" noChangeArrowheads="1"/>
            </p:cNvPicPr>
            <p:nvPr/>
          </p:nvPicPr>
          <p:blipFill>
            <a:blip r:embed="rId2" cstate="print"/>
            <a:srcRect l="5604" t="19847" r="68892" b="39136"/>
            <a:stretch>
              <a:fillRect/>
            </a:stretch>
          </p:blipFill>
          <p:spPr bwMode="auto">
            <a:xfrm>
              <a:off x="1057279" y="1195374"/>
              <a:ext cx="1928826" cy="2214578"/>
            </a:xfrm>
            <a:prstGeom prst="rect">
              <a:avLst/>
            </a:prstGeom>
            <a:noFill/>
          </p:spPr>
        </p:pic>
        <p:pic>
          <p:nvPicPr>
            <p:cNvPr id="16" name="Picture 2" descr="C:\Documents and Settings\All Users.WINDOWS\Documents\미래사목연구소\선교pt\냉담그림\5단계.jpg"/>
            <p:cNvPicPr>
              <a:picLocks noChangeAspect="1" noChangeArrowheads="1"/>
            </p:cNvPicPr>
            <p:nvPr/>
          </p:nvPicPr>
          <p:blipFill>
            <a:blip r:embed="rId2" cstate="print"/>
            <a:srcRect l="30982" t="28932" r="37846" b="27404"/>
            <a:stretch>
              <a:fillRect/>
            </a:stretch>
          </p:blipFill>
          <p:spPr bwMode="auto">
            <a:xfrm>
              <a:off x="3271857" y="1838316"/>
              <a:ext cx="2357454" cy="2357454"/>
            </a:xfrm>
            <a:prstGeom prst="rect">
              <a:avLst/>
            </a:prstGeom>
            <a:noFill/>
          </p:spPr>
        </p:pic>
        <p:pic>
          <p:nvPicPr>
            <p:cNvPr id="17" name="Picture 2" descr="C:\Documents and Settings\All Users.WINDOWS\Documents\미래사목연구소\선교pt\냉담그림\5단계.jpg"/>
            <p:cNvPicPr>
              <a:picLocks noChangeAspect="1" noChangeArrowheads="1"/>
            </p:cNvPicPr>
            <p:nvPr/>
          </p:nvPicPr>
          <p:blipFill>
            <a:blip r:embed="rId2" cstate="print"/>
            <a:srcRect l="67695" t="32726" b="24581"/>
            <a:stretch>
              <a:fillRect/>
            </a:stretch>
          </p:blipFill>
          <p:spPr bwMode="auto">
            <a:xfrm>
              <a:off x="6057939" y="2767010"/>
              <a:ext cx="2443151" cy="2305064"/>
            </a:xfrm>
            <a:prstGeom prst="rect">
              <a:avLst/>
            </a:prstGeom>
            <a:noFill/>
          </p:spPr>
        </p:pic>
      </p:grpSp>
      <p:sp>
        <p:nvSpPr>
          <p:cNvPr id="18" name="모서리가 둥근 직사각형 17"/>
          <p:cNvSpPr/>
          <p:nvPr/>
        </p:nvSpPr>
        <p:spPr>
          <a:xfrm>
            <a:off x="1670412" y="4864693"/>
            <a:ext cx="6000792" cy="1229547"/>
          </a:xfrm>
          <a:prstGeom prst="roundRect">
            <a:avLst>
              <a:gd name="adj" fmla="val 17443"/>
            </a:avLst>
          </a:prstGeom>
          <a:solidFill>
            <a:srgbClr val="9FD49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1849006" y="4910013"/>
            <a:ext cx="5893635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1.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초대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”---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년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---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월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---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일이 당신에게 일생일대의 날이기를 기도합니다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  <a:endParaRPr lang="ko-KR" altLang="en-US" sz="1500" b="1" kern="100" spc="-150" dirty="0" smtClean="0">
              <a:latin typeface="맑은 고딕" pitchFamily="50" charset="-127"/>
              <a:ea typeface="맑은 고딕" pitchFamily="50" charset="-127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2.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환영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”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잘 오셨습니다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  “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환영합니다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 </a:t>
            </a:r>
          </a:p>
          <a:p>
            <a:pPr marL="342900" lvl="0" indent="-342900" algn="just">
              <a:lnSpc>
                <a:spcPct val="150000"/>
              </a:lnSpc>
            </a:pPr>
            <a:r>
              <a:rPr lang="en-US" altLang="ko-KR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3.  </a:t>
            </a:r>
            <a:r>
              <a:rPr lang="ko-KR" alt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소공동체 연결</a:t>
            </a:r>
            <a:r>
              <a:rPr lang="en-US" sz="1500" b="1" kern="100" spc="-150" dirty="0" smtClean="0">
                <a:solidFill>
                  <a:srgbClr val="80230A"/>
                </a:solidFill>
                <a:latin typeface="맑은 고딕" pitchFamily="50" charset="-127"/>
                <a:ea typeface="맑은 고딕" pitchFamily="50" charset="-127"/>
                <a:cs typeface="Times New Roman"/>
              </a:rPr>
              <a:t>:   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“</a:t>
            </a:r>
            <a:r>
              <a:rPr lang="ko-KR" altLang="en-US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제가 당신에게 더 좋은 길을 안내해 드리겠습니다</a:t>
            </a:r>
            <a:r>
              <a:rPr lang="en-US" altLang="ko-KR" sz="1500" b="1" kern="100" spc="-150" dirty="0" smtClean="0">
                <a:latin typeface="맑은 고딕" pitchFamily="50" charset="-127"/>
                <a:ea typeface="맑은 고딕" pitchFamily="50" charset="-127"/>
                <a:cs typeface="Times New Roman"/>
              </a:rPr>
              <a:t>.”</a:t>
            </a:r>
            <a:endParaRPr lang="ko-KR" altLang="en-US" sz="1500" b="1" kern="100" spc="-150" dirty="0">
              <a:latin typeface="맑은 고딕" pitchFamily="50" charset="-127"/>
              <a:ea typeface="맑은 고딕" pitchFamily="50" charset="-127"/>
              <a:cs typeface="Times New Roman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3" y="214290"/>
            <a:ext cx="3786215" cy="62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951554" y="386542"/>
            <a:ext cx="47030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spc="-150" dirty="0" smtClean="0">
                <a:latin typeface="맑은 고딕" pitchFamily="50" charset="-127"/>
                <a:ea typeface="맑은 고딕" pitchFamily="50" charset="-127"/>
              </a:rPr>
              <a:t>본당차원의 계획</a:t>
            </a:r>
            <a:endParaRPr lang="ko-KR" altLang="en-US" sz="2200" b="1" spc="-15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1071538" y="1562421"/>
            <a:ext cx="1357322" cy="457669"/>
            <a:chOff x="1071538" y="1071547"/>
            <a:chExt cx="1906792" cy="642942"/>
          </a:xfrm>
        </p:grpSpPr>
        <p:grpSp>
          <p:nvGrpSpPr>
            <p:cNvPr id="22" name="그룹 21"/>
            <p:cNvGrpSpPr/>
            <p:nvPr/>
          </p:nvGrpSpPr>
          <p:grpSpPr>
            <a:xfrm>
              <a:off x="1071538" y="1071547"/>
              <a:ext cx="1906792" cy="642942"/>
              <a:chOff x="1071538" y="1071546"/>
              <a:chExt cx="1906792" cy="642942"/>
            </a:xfrm>
          </p:grpSpPr>
          <p:sp>
            <p:nvSpPr>
              <p:cNvPr id="23" name="모서리가 둥근 직사각형 22"/>
              <p:cNvSpPr/>
              <p:nvPr/>
            </p:nvSpPr>
            <p:spPr>
              <a:xfrm>
                <a:off x="1071538" y="1071546"/>
                <a:ext cx="1785950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2049636" y="1214422"/>
                <a:ext cx="928694" cy="4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50" dirty="0" smtClean="0">
                    <a:latin typeface="맑은 고딕" pitchFamily="50" charset="-127"/>
                    <a:ea typeface="맑은 고딕" pitchFamily="50" charset="-127"/>
                  </a:rPr>
                  <a:t>준비</a:t>
                </a:r>
                <a:endParaRPr lang="ko-KR" altLang="en-US" sz="14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1122274" y="1107679"/>
              <a:ext cx="928695" cy="535371"/>
              <a:chOff x="1122275" y="1107679"/>
              <a:chExt cx="928695" cy="535372"/>
            </a:xfrm>
          </p:grpSpPr>
          <p:sp>
            <p:nvSpPr>
              <p:cNvPr id="26" name="모서리가 둥근 직사각형 25"/>
              <p:cNvSpPr/>
              <p:nvPr/>
            </p:nvSpPr>
            <p:spPr>
              <a:xfrm>
                <a:off x="1142976" y="1142984"/>
                <a:ext cx="857256" cy="50006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122275" y="1107679"/>
                <a:ext cx="928695" cy="5188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0</a:t>
                </a:r>
                <a:r>
                  <a:rPr lang="ko-KR" altLang="en-US" sz="12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2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35" name="그룹 34"/>
          <p:cNvGrpSpPr/>
          <p:nvPr/>
        </p:nvGrpSpPr>
        <p:grpSpPr>
          <a:xfrm>
            <a:off x="1071538" y="2319198"/>
            <a:ext cx="1357322" cy="457669"/>
            <a:chOff x="1071538" y="1071546"/>
            <a:chExt cx="1906792" cy="642942"/>
          </a:xfrm>
        </p:grpSpPr>
        <p:grpSp>
          <p:nvGrpSpPr>
            <p:cNvPr id="36" name="그룹 35"/>
            <p:cNvGrpSpPr/>
            <p:nvPr/>
          </p:nvGrpSpPr>
          <p:grpSpPr>
            <a:xfrm>
              <a:off x="1071538" y="1071546"/>
              <a:ext cx="1906792" cy="642942"/>
              <a:chOff x="1071538" y="1071546"/>
              <a:chExt cx="1906792" cy="642942"/>
            </a:xfrm>
          </p:grpSpPr>
          <p:sp>
            <p:nvSpPr>
              <p:cNvPr id="40" name="모서리가 둥근 직사각형 39"/>
              <p:cNvSpPr/>
              <p:nvPr/>
            </p:nvSpPr>
            <p:spPr>
              <a:xfrm>
                <a:off x="1071538" y="1071546"/>
                <a:ext cx="1785950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2049636" y="1214422"/>
                <a:ext cx="928694" cy="4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50" dirty="0" smtClean="0">
                    <a:latin typeface="맑은 고딕" pitchFamily="50" charset="-127"/>
                    <a:ea typeface="맑은 고딕" pitchFamily="50" charset="-127"/>
                  </a:rPr>
                  <a:t>기도</a:t>
                </a:r>
                <a:endParaRPr lang="ko-KR" altLang="en-US" sz="14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37" name="그룹 36"/>
            <p:cNvGrpSpPr/>
            <p:nvPr/>
          </p:nvGrpSpPr>
          <p:grpSpPr>
            <a:xfrm>
              <a:off x="1122275" y="1107679"/>
              <a:ext cx="928695" cy="535371"/>
              <a:chOff x="1122275" y="1107679"/>
              <a:chExt cx="928695" cy="535371"/>
            </a:xfrm>
          </p:grpSpPr>
          <p:sp>
            <p:nvSpPr>
              <p:cNvPr id="38" name="모서리가 둥근 직사각형 37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122275" y="1107679"/>
                <a:ext cx="928695" cy="5188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1</a:t>
                </a:r>
                <a:r>
                  <a:rPr lang="ko-KR" altLang="en-US" sz="12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2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49" name="그룹 48"/>
          <p:cNvGrpSpPr/>
          <p:nvPr/>
        </p:nvGrpSpPr>
        <p:grpSpPr>
          <a:xfrm>
            <a:off x="1071538" y="3105810"/>
            <a:ext cx="2214578" cy="457669"/>
            <a:chOff x="1071538" y="1071546"/>
            <a:chExt cx="3111081" cy="642942"/>
          </a:xfrm>
        </p:grpSpPr>
        <p:grpSp>
          <p:nvGrpSpPr>
            <p:cNvPr id="50" name="그룹 49"/>
            <p:cNvGrpSpPr/>
            <p:nvPr/>
          </p:nvGrpSpPr>
          <p:grpSpPr>
            <a:xfrm>
              <a:off x="1071538" y="1071546"/>
              <a:ext cx="3111081" cy="642942"/>
              <a:chOff x="1071538" y="1071546"/>
              <a:chExt cx="3111081" cy="642942"/>
            </a:xfrm>
          </p:grpSpPr>
          <p:sp>
            <p:nvSpPr>
              <p:cNvPr id="54" name="모서리가 둥근 직사각형 53"/>
              <p:cNvSpPr/>
              <p:nvPr/>
            </p:nvSpPr>
            <p:spPr>
              <a:xfrm>
                <a:off x="1071538" y="1071546"/>
                <a:ext cx="3010724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2049636" y="1214422"/>
                <a:ext cx="2132983" cy="4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50" smtClean="0">
                    <a:latin typeface="맑은 고딕" pitchFamily="50" charset="-127"/>
                    <a:ea typeface="맑은 고딕" pitchFamily="50" charset="-127"/>
                  </a:rPr>
                  <a:t>사랑의 편지 전달</a:t>
                </a:r>
                <a:endParaRPr lang="ko-KR" altLang="en-US" sz="14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51" name="그룹 50"/>
            <p:cNvGrpSpPr/>
            <p:nvPr/>
          </p:nvGrpSpPr>
          <p:grpSpPr>
            <a:xfrm>
              <a:off x="1122275" y="1107679"/>
              <a:ext cx="928695" cy="535371"/>
              <a:chOff x="1122275" y="1107679"/>
              <a:chExt cx="928695" cy="535371"/>
            </a:xfrm>
          </p:grpSpPr>
          <p:sp>
            <p:nvSpPr>
              <p:cNvPr id="52" name="모서리가 둥근 직사각형 51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122275" y="1107679"/>
                <a:ext cx="928695" cy="5188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2</a:t>
                </a:r>
                <a:r>
                  <a:rPr lang="ko-KR" altLang="en-US" sz="12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2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56" name="그룹 55"/>
          <p:cNvGrpSpPr/>
          <p:nvPr/>
        </p:nvGrpSpPr>
        <p:grpSpPr>
          <a:xfrm>
            <a:off x="1071538" y="3901424"/>
            <a:ext cx="1357322" cy="457669"/>
            <a:chOff x="1071538" y="1071546"/>
            <a:chExt cx="1906792" cy="642942"/>
          </a:xfrm>
        </p:grpSpPr>
        <p:grpSp>
          <p:nvGrpSpPr>
            <p:cNvPr id="57" name="그룹 56"/>
            <p:cNvGrpSpPr/>
            <p:nvPr/>
          </p:nvGrpSpPr>
          <p:grpSpPr>
            <a:xfrm>
              <a:off x="1071538" y="1071546"/>
              <a:ext cx="1906792" cy="642942"/>
              <a:chOff x="1071538" y="1071546"/>
              <a:chExt cx="1906792" cy="642942"/>
            </a:xfrm>
          </p:grpSpPr>
          <p:sp>
            <p:nvSpPr>
              <p:cNvPr id="61" name="모서리가 둥근 직사각형 60"/>
              <p:cNvSpPr/>
              <p:nvPr/>
            </p:nvSpPr>
            <p:spPr>
              <a:xfrm>
                <a:off x="1071538" y="1071546"/>
                <a:ext cx="1785950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2049636" y="1214422"/>
                <a:ext cx="928694" cy="4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50" dirty="0" smtClean="0">
                    <a:latin typeface="맑은 고딕" pitchFamily="50" charset="-127"/>
                    <a:ea typeface="맑은 고딕" pitchFamily="50" charset="-127"/>
                  </a:rPr>
                  <a:t>방문</a:t>
                </a:r>
                <a:endParaRPr lang="ko-KR" altLang="en-US" sz="14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58" name="그룹 57"/>
            <p:cNvGrpSpPr/>
            <p:nvPr/>
          </p:nvGrpSpPr>
          <p:grpSpPr>
            <a:xfrm>
              <a:off x="1122275" y="1107679"/>
              <a:ext cx="928695" cy="535371"/>
              <a:chOff x="1122275" y="1107679"/>
              <a:chExt cx="928695" cy="535371"/>
            </a:xfrm>
          </p:grpSpPr>
          <p:sp>
            <p:nvSpPr>
              <p:cNvPr id="59" name="모서리가 둥근 직사각형 58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122275" y="1107679"/>
                <a:ext cx="928695" cy="5188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3</a:t>
                </a:r>
                <a:r>
                  <a:rPr lang="ko-KR" altLang="en-US" sz="12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2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63" name="그룹 62"/>
          <p:cNvGrpSpPr/>
          <p:nvPr/>
        </p:nvGrpSpPr>
        <p:grpSpPr>
          <a:xfrm>
            <a:off x="1071538" y="4686542"/>
            <a:ext cx="1643074" cy="457669"/>
            <a:chOff x="1071538" y="1071546"/>
            <a:chExt cx="2308222" cy="642942"/>
          </a:xfrm>
        </p:grpSpPr>
        <p:grpSp>
          <p:nvGrpSpPr>
            <p:cNvPr id="64" name="그룹 63"/>
            <p:cNvGrpSpPr/>
            <p:nvPr/>
          </p:nvGrpSpPr>
          <p:grpSpPr>
            <a:xfrm>
              <a:off x="1071538" y="1071546"/>
              <a:ext cx="2308222" cy="642942"/>
              <a:chOff x="1071538" y="1071546"/>
              <a:chExt cx="2308222" cy="642942"/>
            </a:xfrm>
          </p:grpSpPr>
          <p:sp>
            <p:nvSpPr>
              <p:cNvPr id="68" name="모서리가 둥근 직사각형 67"/>
              <p:cNvSpPr/>
              <p:nvPr/>
            </p:nvSpPr>
            <p:spPr>
              <a:xfrm>
                <a:off x="1071538" y="1071546"/>
                <a:ext cx="2308222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2049636" y="1214422"/>
                <a:ext cx="1330124" cy="4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50" smtClean="0">
                    <a:latin typeface="맑은 고딕" pitchFamily="50" charset="-127"/>
                    <a:ea typeface="맑은 고딕" pitchFamily="50" charset="-127"/>
                  </a:rPr>
                  <a:t>마음 열기</a:t>
                </a:r>
                <a:endParaRPr lang="ko-KR" altLang="en-US" sz="14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122275" y="1107679"/>
              <a:ext cx="928695" cy="535371"/>
              <a:chOff x="1122275" y="1107679"/>
              <a:chExt cx="928695" cy="535371"/>
            </a:xfrm>
          </p:grpSpPr>
          <p:sp>
            <p:nvSpPr>
              <p:cNvPr id="66" name="모서리가 둥근 직사각형 65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1122275" y="1107679"/>
                <a:ext cx="928695" cy="5188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4</a:t>
                </a:r>
                <a:r>
                  <a:rPr lang="ko-KR" altLang="en-US" sz="12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2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70" name="그룹 69"/>
          <p:cNvGrpSpPr/>
          <p:nvPr/>
        </p:nvGrpSpPr>
        <p:grpSpPr>
          <a:xfrm>
            <a:off x="1071538" y="5471661"/>
            <a:ext cx="1428760" cy="457669"/>
            <a:chOff x="1071538" y="1071546"/>
            <a:chExt cx="2007149" cy="642942"/>
          </a:xfrm>
        </p:grpSpPr>
        <p:grpSp>
          <p:nvGrpSpPr>
            <p:cNvPr id="71" name="그룹 70"/>
            <p:cNvGrpSpPr/>
            <p:nvPr/>
          </p:nvGrpSpPr>
          <p:grpSpPr>
            <a:xfrm>
              <a:off x="1071538" y="1071546"/>
              <a:ext cx="2007149" cy="642942"/>
              <a:chOff x="1071538" y="1071546"/>
              <a:chExt cx="2007149" cy="642942"/>
            </a:xfrm>
          </p:grpSpPr>
          <p:sp>
            <p:nvSpPr>
              <p:cNvPr id="75" name="모서리가 둥근 직사각형 74"/>
              <p:cNvSpPr/>
              <p:nvPr/>
            </p:nvSpPr>
            <p:spPr>
              <a:xfrm>
                <a:off x="1071538" y="1071546"/>
                <a:ext cx="2007149" cy="64294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2049636" y="1214422"/>
                <a:ext cx="928694" cy="432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50" dirty="0" smtClean="0">
                    <a:latin typeface="맑은 고딕" pitchFamily="50" charset="-127"/>
                    <a:ea typeface="맑은 고딕" pitchFamily="50" charset="-127"/>
                  </a:rPr>
                  <a:t>모시기</a:t>
                </a:r>
                <a:endParaRPr lang="ko-KR" altLang="en-US" sz="1400" b="1" spc="-15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122275" y="1107679"/>
              <a:ext cx="928695" cy="535371"/>
              <a:chOff x="1122275" y="1107679"/>
              <a:chExt cx="928695" cy="535371"/>
            </a:xfrm>
          </p:grpSpPr>
          <p:sp>
            <p:nvSpPr>
              <p:cNvPr id="73" name="모서리가 둥근 직사각형 72"/>
              <p:cNvSpPr/>
              <p:nvPr/>
            </p:nvSpPr>
            <p:spPr>
              <a:xfrm>
                <a:off x="1142976" y="1142984"/>
                <a:ext cx="857256" cy="500066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1122275" y="1107679"/>
                <a:ext cx="928695" cy="5188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5</a:t>
                </a:r>
                <a:r>
                  <a:rPr lang="ko-KR" altLang="en-US" sz="1200" dirty="0" smtClean="0">
                    <a:solidFill>
                      <a:schemeClr val="bg1"/>
                    </a:solidFill>
                    <a:latin typeface="HY견명조" pitchFamily="18" charset="-127"/>
                    <a:ea typeface="HY견명조" pitchFamily="18" charset="-127"/>
                  </a:rPr>
                  <a:t>단계</a:t>
                </a:r>
                <a:endParaRPr lang="ko-KR" altLang="en-US" sz="1200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</a:endParaRPr>
              </a:p>
            </p:txBody>
          </p:sp>
        </p:grpSp>
      </p:grpSp>
      <p:grpSp>
        <p:nvGrpSpPr>
          <p:cNvPr id="129" name="그룹 128"/>
          <p:cNvGrpSpPr/>
          <p:nvPr/>
        </p:nvGrpSpPr>
        <p:grpSpPr>
          <a:xfrm>
            <a:off x="4085354" y="1500174"/>
            <a:ext cx="3951570" cy="509257"/>
            <a:chOff x="4857752" y="1214422"/>
            <a:chExt cx="2880000" cy="457669"/>
          </a:xfrm>
        </p:grpSpPr>
        <p:sp>
          <p:nvSpPr>
            <p:cNvPr id="83" name="모서리가 둥근 직사각형 82"/>
            <p:cNvSpPr/>
            <p:nvPr/>
          </p:nvSpPr>
          <p:spPr>
            <a:xfrm>
              <a:off x="4857752" y="1214422"/>
              <a:ext cx="2880000" cy="457669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929189" y="1293548"/>
              <a:ext cx="1357323" cy="318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기획</a:t>
              </a:r>
              <a:endParaRPr lang="ko-KR" altLang="en-US" sz="1700" b="1" spc="-15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30" name="그룹 129"/>
          <p:cNvGrpSpPr/>
          <p:nvPr/>
        </p:nvGrpSpPr>
        <p:grpSpPr>
          <a:xfrm>
            <a:off x="4085354" y="2256951"/>
            <a:ext cx="3951570" cy="538298"/>
            <a:chOff x="4857752" y="2042637"/>
            <a:chExt cx="2880000" cy="457669"/>
          </a:xfrm>
        </p:grpSpPr>
        <p:sp>
          <p:nvSpPr>
            <p:cNvPr id="90" name="모서리가 둥근 직사각형 89"/>
            <p:cNvSpPr/>
            <p:nvPr/>
          </p:nvSpPr>
          <p:spPr>
            <a:xfrm>
              <a:off x="4857752" y="2042637"/>
              <a:ext cx="2880000" cy="457669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4929190" y="2121763"/>
              <a:ext cx="135732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1. 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공동체 기도</a:t>
              </a:r>
              <a:endParaRPr lang="ko-KR" altLang="en-US" sz="1700" b="1" spc="-15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31" name="그룹 130"/>
          <p:cNvGrpSpPr/>
          <p:nvPr/>
        </p:nvGrpSpPr>
        <p:grpSpPr>
          <a:xfrm>
            <a:off x="4085354" y="3016700"/>
            <a:ext cx="3951570" cy="564367"/>
            <a:chOff x="4857752" y="2876274"/>
            <a:chExt cx="2880000" cy="481288"/>
          </a:xfrm>
        </p:grpSpPr>
        <p:sp>
          <p:nvSpPr>
            <p:cNvPr id="97" name="모서리가 둥근 직사각형 96"/>
            <p:cNvSpPr/>
            <p:nvPr/>
          </p:nvSpPr>
          <p:spPr>
            <a:xfrm>
              <a:off x="4857752" y="2899893"/>
              <a:ext cx="2880000" cy="457669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4929190" y="2979019"/>
              <a:ext cx="221457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2. 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매체 전달</a:t>
              </a:r>
              <a:endParaRPr lang="ko-KR" altLang="en-US" sz="1700" b="1" spc="-15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5915902" y="2876274"/>
              <a:ext cx="1285884" cy="4724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b="1" dirty="0" smtClean="0">
                  <a:solidFill>
                    <a:srgbClr val="FFFF00"/>
                  </a:solidFill>
                </a:rPr>
                <a:t>- 1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차 초대장</a:t>
              </a:r>
              <a:r>
                <a:rPr lang="en-US" altLang="ko-KR" sz="1500" b="1" dirty="0" smtClean="0">
                  <a:solidFill>
                    <a:srgbClr val="FFFF00"/>
                  </a:solidFill>
                </a:rPr>
                <a:t>  </a:t>
              </a:r>
            </a:p>
            <a:p>
              <a:r>
                <a:rPr lang="en-US" altLang="ko-KR" sz="1500" b="1" dirty="0" smtClean="0">
                  <a:solidFill>
                    <a:srgbClr val="FFFF00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본당신부 친전</a:t>
              </a:r>
              <a:endParaRPr lang="ko-KR" altLang="en-US" sz="15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32" name="그룹 131"/>
          <p:cNvGrpSpPr/>
          <p:nvPr/>
        </p:nvGrpSpPr>
        <p:grpSpPr>
          <a:xfrm>
            <a:off x="4085354" y="3812317"/>
            <a:ext cx="4058546" cy="554568"/>
            <a:chOff x="4857752" y="3733187"/>
            <a:chExt cx="2986976" cy="481631"/>
          </a:xfrm>
        </p:grpSpPr>
        <p:sp>
          <p:nvSpPr>
            <p:cNvPr id="104" name="모서리가 둥근 직사각형 103"/>
            <p:cNvSpPr/>
            <p:nvPr/>
          </p:nvSpPr>
          <p:spPr>
            <a:xfrm>
              <a:off x="4857752" y="3757149"/>
              <a:ext cx="2880000" cy="457669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4929190" y="3836275"/>
              <a:ext cx="135732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3. 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방문시행</a:t>
              </a:r>
              <a:endParaRPr lang="ko-KR" altLang="en-US" sz="1700" b="1" spc="-15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5915902" y="3733187"/>
              <a:ext cx="1928826" cy="4811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b="1" dirty="0" smtClean="0">
                  <a:solidFill>
                    <a:srgbClr val="FFFF00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본당 선교상황실 운영</a:t>
              </a:r>
              <a:r>
                <a:rPr lang="en-US" altLang="ko-KR" sz="1500" b="1" dirty="0" smtClean="0">
                  <a:solidFill>
                    <a:srgbClr val="FFFF00"/>
                  </a:solidFill>
                </a:rPr>
                <a:t>  </a:t>
              </a:r>
            </a:p>
            <a:p>
              <a:r>
                <a:rPr lang="en-US" altLang="ko-KR" sz="1500" b="1" dirty="0" smtClean="0">
                  <a:solidFill>
                    <a:srgbClr val="FFFF00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피드백 및 처방 교육</a:t>
              </a:r>
              <a:endParaRPr lang="ko-KR" altLang="en-US" sz="15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33" name="그룹 132"/>
          <p:cNvGrpSpPr/>
          <p:nvPr/>
        </p:nvGrpSpPr>
        <p:grpSpPr>
          <a:xfrm>
            <a:off x="4085354" y="4596727"/>
            <a:ext cx="4058546" cy="555975"/>
            <a:chOff x="4857752" y="4589757"/>
            <a:chExt cx="2986976" cy="482317"/>
          </a:xfrm>
        </p:grpSpPr>
        <p:sp>
          <p:nvSpPr>
            <p:cNvPr id="111" name="모서리가 둥근 직사각형 110"/>
            <p:cNvSpPr/>
            <p:nvPr/>
          </p:nvSpPr>
          <p:spPr>
            <a:xfrm>
              <a:off x="4857752" y="4614405"/>
              <a:ext cx="2880000" cy="457669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4929190" y="4693531"/>
              <a:ext cx="16430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4. 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마음열기</a:t>
              </a:r>
              <a:endParaRPr lang="ko-KR" altLang="en-US" sz="1700" b="1" spc="-15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5915902" y="4589757"/>
              <a:ext cx="1928826" cy="4806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b="1" dirty="0" smtClean="0">
                  <a:solidFill>
                    <a:srgbClr val="FFFF00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오감 공감 연습</a:t>
              </a:r>
              <a:endParaRPr lang="en-US" altLang="ko-KR" sz="1500" b="1" dirty="0" smtClean="0">
                <a:solidFill>
                  <a:srgbClr val="FFFF00"/>
                </a:solidFill>
              </a:endParaRPr>
            </a:p>
            <a:p>
              <a:r>
                <a:rPr lang="en-US" altLang="ko-KR" sz="1500" b="1" dirty="0" smtClean="0">
                  <a:solidFill>
                    <a:srgbClr val="FFFF00"/>
                  </a:solidFill>
                </a:rPr>
                <a:t>- 2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차</a:t>
              </a:r>
              <a:r>
                <a:rPr lang="en-US" altLang="ko-KR" sz="1500" b="1" dirty="0" smtClean="0">
                  <a:solidFill>
                    <a:srgbClr val="FFFF00"/>
                  </a:solidFill>
                </a:rPr>
                <a:t>, 3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차 방문 실행</a:t>
              </a:r>
              <a:endParaRPr lang="ko-KR" altLang="en-US" sz="15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34" name="그룹 133"/>
          <p:cNvGrpSpPr/>
          <p:nvPr/>
        </p:nvGrpSpPr>
        <p:grpSpPr>
          <a:xfrm>
            <a:off x="4085354" y="5389505"/>
            <a:ext cx="4058546" cy="553998"/>
            <a:chOff x="4857752" y="5453211"/>
            <a:chExt cx="2986976" cy="480436"/>
          </a:xfrm>
        </p:grpSpPr>
        <p:sp>
          <p:nvSpPr>
            <p:cNvPr id="118" name="모서리가 둥근 직사각형 117"/>
            <p:cNvSpPr/>
            <p:nvPr/>
          </p:nvSpPr>
          <p:spPr>
            <a:xfrm>
              <a:off x="4857752" y="5471661"/>
              <a:ext cx="2880000" cy="457669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4929190" y="5550787"/>
              <a:ext cx="135732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5. </a:t>
              </a:r>
              <a:r>
                <a:rPr lang="ko-KR" altLang="en-US" sz="1700" b="1" spc="-15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모시기</a:t>
              </a:r>
              <a:endParaRPr lang="ko-KR" altLang="en-US" sz="1700" b="1" spc="-15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915902" y="5453211"/>
              <a:ext cx="1928826" cy="4804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Tx/>
                <a:buChar char="-"/>
              </a:pPr>
              <a:r>
                <a:rPr lang="en-US" altLang="ko-KR" sz="1500" b="1" dirty="0" smtClean="0">
                  <a:solidFill>
                    <a:srgbClr val="FFFF00"/>
                  </a:solidFill>
                </a:rPr>
                <a:t> 2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차 초대장 전달</a:t>
              </a:r>
              <a:endParaRPr lang="en-US" altLang="ko-KR" sz="1500" b="1" dirty="0" smtClean="0">
                <a:solidFill>
                  <a:srgbClr val="FFFF00"/>
                </a:solidFill>
              </a:endParaRPr>
            </a:p>
            <a:p>
              <a:pPr>
                <a:buFontTx/>
                <a:buChar char="-"/>
              </a:pPr>
              <a:r>
                <a:rPr lang="en-US" altLang="ko-KR" sz="1500" b="1" dirty="0" smtClean="0">
                  <a:solidFill>
                    <a:srgbClr val="FFFF00"/>
                  </a:solidFill>
                </a:rPr>
                <a:t> </a:t>
              </a:r>
              <a:r>
                <a:rPr lang="ko-KR" altLang="en-US" sz="1500" b="1" dirty="0" smtClean="0">
                  <a:solidFill>
                    <a:srgbClr val="FFFF00"/>
                  </a:solidFill>
                </a:rPr>
                <a:t>환영식</a:t>
              </a:r>
              <a:endParaRPr lang="ko-KR" altLang="en-US" sz="15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124" name="아래쪽 화살표 123"/>
          <p:cNvSpPr/>
          <p:nvPr/>
        </p:nvSpPr>
        <p:spPr>
          <a:xfrm>
            <a:off x="5656990" y="2070554"/>
            <a:ext cx="720000" cy="144000"/>
          </a:xfrm>
          <a:prstGeom prst="downArrow">
            <a:avLst/>
          </a:prstGeom>
          <a:solidFill>
            <a:srgbClr val="C08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5" name="아래쪽 화살표 124"/>
          <p:cNvSpPr/>
          <p:nvPr/>
        </p:nvSpPr>
        <p:spPr>
          <a:xfrm>
            <a:off x="5656990" y="2846656"/>
            <a:ext cx="720000" cy="144000"/>
          </a:xfrm>
          <a:prstGeom prst="downArrow">
            <a:avLst/>
          </a:prstGeom>
          <a:solidFill>
            <a:srgbClr val="C08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6" name="아래쪽 화살표 125"/>
          <p:cNvSpPr/>
          <p:nvPr/>
        </p:nvSpPr>
        <p:spPr>
          <a:xfrm>
            <a:off x="5656990" y="3642190"/>
            <a:ext cx="720000" cy="144000"/>
          </a:xfrm>
          <a:prstGeom prst="downArrow">
            <a:avLst/>
          </a:prstGeom>
          <a:solidFill>
            <a:srgbClr val="C08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7" name="아래쪽 화살표 126"/>
          <p:cNvSpPr/>
          <p:nvPr/>
        </p:nvSpPr>
        <p:spPr>
          <a:xfrm>
            <a:off x="5656990" y="4428008"/>
            <a:ext cx="720000" cy="144000"/>
          </a:xfrm>
          <a:prstGeom prst="downArrow">
            <a:avLst/>
          </a:prstGeom>
          <a:solidFill>
            <a:srgbClr val="C08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8" name="아래쪽 화살표 127"/>
          <p:cNvSpPr/>
          <p:nvPr/>
        </p:nvSpPr>
        <p:spPr>
          <a:xfrm>
            <a:off x="5656990" y="5213826"/>
            <a:ext cx="720000" cy="144000"/>
          </a:xfrm>
          <a:prstGeom prst="downArrow">
            <a:avLst/>
          </a:prstGeom>
          <a:solidFill>
            <a:srgbClr val="C08C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6" name="직선 연결선 135"/>
          <p:cNvCxnSpPr/>
          <p:nvPr/>
        </p:nvCxnSpPr>
        <p:spPr>
          <a:xfrm rot="5400000">
            <a:off x="1285092" y="3571121"/>
            <a:ext cx="4714908" cy="1519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TextBox 136"/>
          <p:cNvSpPr txBox="1"/>
          <p:nvPr/>
        </p:nvSpPr>
        <p:spPr>
          <a:xfrm>
            <a:off x="1021120" y="1134587"/>
            <a:ext cx="857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600" b="1" spc="-150" dirty="0" smtClean="0">
                <a:solidFill>
                  <a:schemeClr val="bg1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 개인</a:t>
            </a:r>
            <a:endParaRPr lang="ko-KR" altLang="en-US" sz="1600" b="1" spc="-150" dirty="0">
              <a:solidFill>
                <a:schemeClr val="bg1">
                  <a:lumMod val="50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085354" y="107154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b="1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본당</a:t>
            </a:r>
            <a:endParaRPr lang="ko-KR" altLang="en-US" b="1" spc="-15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그림 77" descr="(0306)선교그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857232"/>
            <a:ext cx="5151120" cy="4061460"/>
          </a:xfrm>
          <a:prstGeom prst="rect">
            <a:avLst/>
          </a:prstGeom>
        </p:spPr>
      </p:pic>
      <p:sp>
        <p:nvSpPr>
          <p:cNvPr id="137" name="TextBox 136"/>
          <p:cNvSpPr txBox="1"/>
          <p:nvPr/>
        </p:nvSpPr>
        <p:spPr>
          <a:xfrm>
            <a:off x="1235434" y="5072074"/>
            <a:ext cx="70513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“낙심하지 말고 계속 좋은 일을 합시다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. </a:t>
            </a:r>
          </a:p>
          <a:p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   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포기하지 않으면 제때에 수확을 거두게 될 것입니다</a:t>
            </a:r>
            <a:r>
              <a:rPr lang="en-US" altLang="ko-KR" dirty="0" smtClean="0">
                <a:latin typeface="HY견명조" pitchFamily="18" charset="-127"/>
                <a:ea typeface="HY견명조" pitchFamily="18" charset="-127"/>
              </a:rPr>
              <a:t>.</a:t>
            </a:r>
            <a:r>
              <a:rPr lang="ko-KR" altLang="en-US" dirty="0" smtClean="0">
                <a:latin typeface="HY견명조" pitchFamily="18" charset="-127"/>
                <a:ea typeface="HY견명조" pitchFamily="18" charset="-127"/>
              </a:rPr>
              <a:t>”</a:t>
            </a:r>
            <a:r>
              <a:rPr lang="en-US" altLang="ko-KR" sz="15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갈라 </a:t>
            </a:r>
            <a:r>
              <a:rPr lang="en-US" altLang="ko-KR" sz="1500" dirty="0" smtClean="0">
                <a:solidFill>
                  <a:srgbClr val="DA4D3E"/>
                </a:solidFill>
                <a:latin typeface="맑은 고딕" pitchFamily="50" charset="-127"/>
                <a:ea typeface="맑은 고딕" pitchFamily="50" charset="-127"/>
              </a:rPr>
              <a:t>6,9) </a:t>
            </a:r>
            <a:endParaRPr lang="ko-KR" altLang="en-US" sz="150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214282" y="214290"/>
            <a:ext cx="1143008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214282" y="214290"/>
            <a:ext cx="1143008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071538" y="3634560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28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28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488" y="3542228"/>
            <a:ext cx="25717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3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4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2066" y="3357562"/>
            <a:ext cx="37862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할 수 있다</a:t>
            </a:r>
            <a:r>
              <a:rPr lang="en-US" altLang="ko-KR" sz="4400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400" b="1" spc="-150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1538" y="2348676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71670" y="2256344"/>
            <a:ext cx="15716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,</a:t>
            </a:r>
            <a:endParaRPr lang="ko-KR" alt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14678" y="2071678"/>
            <a:ext cx="2000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선교</a:t>
            </a:r>
            <a:r>
              <a:rPr lang="en-US" altLang="ko-K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3D5D19">
                      <a:alpha val="38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!</a:t>
            </a:r>
            <a:endParaRPr lang="ko-KR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3D5D19">
                    <a:alpha val="38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직사각형 76"/>
          <p:cNvSpPr/>
          <p:nvPr/>
        </p:nvSpPr>
        <p:spPr>
          <a:xfrm>
            <a:off x="214282" y="214290"/>
            <a:ext cx="1143008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2500306"/>
            <a:ext cx="8858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latin typeface="HY견명조" pitchFamily="18" charset="-127"/>
                <a:ea typeface="HY견명조" pitchFamily="18" charset="-127"/>
              </a:rPr>
              <a:t>감사합니다</a:t>
            </a:r>
            <a:endParaRPr lang="ko-KR" altLang="en-US" sz="4000" dirty="0">
              <a:solidFill>
                <a:srgbClr val="DA4D3E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트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모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1540</TotalTime>
  <Words>1283</Words>
  <Application>Microsoft Office PowerPoint</Application>
  <PresentationFormat>화면 슬라이드 쇼(4:3)</PresentationFormat>
  <Paragraphs>323</Paragraphs>
  <Slides>24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25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</vt:vector>
  </TitlesOfParts>
  <Company>ExTra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FreeUser</dc:creator>
  <cp:lastModifiedBy>USER</cp:lastModifiedBy>
  <cp:revision>168</cp:revision>
  <dcterms:created xsi:type="dcterms:W3CDTF">2010-03-04T06:29:09Z</dcterms:created>
  <dcterms:modified xsi:type="dcterms:W3CDTF">2013-06-07T05:19:30Z</dcterms:modified>
</cp:coreProperties>
</file>