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Default Extension="bin" ContentType="application/vnd.ms-office.activeX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activeX/activeX1.xml" ContentType="application/vnd.ms-office.activeX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vbaProject.bin" ContentType="application/vnd.ms-office.vbaProject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16" r:id="rId2"/>
    <p:sldId id="321" r:id="rId3"/>
    <p:sldId id="258" r:id="rId4"/>
    <p:sldId id="308" r:id="rId5"/>
    <p:sldId id="260" r:id="rId6"/>
    <p:sldId id="261" r:id="rId7"/>
    <p:sldId id="263" r:id="rId8"/>
    <p:sldId id="264" r:id="rId9"/>
    <p:sldId id="265" r:id="rId10"/>
    <p:sldId id="267" r:id="rId11"/>
    <p:sldId id="309" r:id="rId12"/>
    <p:sldId id="323" r:id="rId13"/>
    <p:sldId id="270" r:id="rId14"/>
    <p:sldId id="271" r:id="rId15"/>
    <p:sldId id="272" r:id="rId16"/>
    <p:sldId id="273" r:id="rId17"/>
    <p:sldId id="300" r:id="rId18"/>
    <p:sldId id="274" r:id="rId19"/>
    <p:sldId id="298" r:id="rId20"/>
    <p:sldId id="276" r:id="rId21"/>
    <p:sldId id="277" r:id="rId22"/>
    <p:sldId id="302" r:id="rId23"/>
    <p:sldId id="317" r:id="rId24"/>
    <p:sldId id="303" r:id="rId25"/>
    <p:sldId id="325" r:id="rId26"/>
    <p:sldId id="311" r:id="rId27"/>
    <p:sldId id="320" r:id="rId28"/>
    <p:sldId id="290" r:id="rId29"/>
    <p:sldId id="305" r:id="rId30"/>
    <p:sldId id="292" r:id="rId31"/>
    <p:sldId id="315" r:id="rId32"/>
    <p:sldId id="322" r:id="rId33"/>
    <p:sldId id="328" r:id="rId34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6313"/>
    <a:srgbClr val="5A8A26"/>
    <a:srgbClr val="1051A0"/>
    <a:srgbClr val="962FA1"/>
    <a:srgbClr val="92D618"/>
    <a:srgbClr val="A9DE54"/>
    <a:srgbClr val="FCDC1C"/>
    <a:srgbClr val="80BB1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529" autoAdjust="0"/>
    <p:restoredTop sz="88456" autoAdjust="0"/>
  </p:normalViewPr>
  <p:slideViewPr>
    <p:cSldViewPr>
      <p:cViewPr varScale="1">
        <p:scale>
          <a:sx n="92" d="100"/>
          <a:sy n="92" d="100"/>
        </p:scale>
        <p:origin x="-1614" y="-96"/>
      </p:cViewPr>
      <p:guideLst>
        <p:guide orient="horz" pos="2160"/>
        <p:guide orient="horz" pos="3929"/>
        <p:guide orient="horz" pos="935"/>
        <p:guide pos="2880"/>
        <p:guide pos="1701"/>
        <p:guide pos="4059"/>
      </p:guideLst>
    </p:cSldViewPr>
  </p:slideViewPr>
  <p:outlineViewPr>
    <p:cViewPr>
      <p:scale>
        <a:sx n="33" d="100"/>
        <a:sy n="33" d="100"/>
      </p:scale>
      <p:origin x="0" y="408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66" d="100"/>
          <a:sy n="66" d="100"/>
        </p:scale>
        <p:origin x="-1530" y="6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15.xml"/><Relationship Id="rId1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ko-KR"/>
              <a:t>P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5A0D910-92AD-407F-9DBA-0A6BF075BEBE}" type="datetimeFigureOut">
              <a:rPr lang="ko-KR" altLang="en-US"/>
              <a:pPr>
                <a:defRPr/>
              </a:pPr>
              <a:t>2013-05-20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DC25A88-A80F-47AD-8FEC-9862B5247CF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98769717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ko-KR"/>
              <a:t>P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62BFE01-CD49-45E7-8665-2A08FA86E07D}" type="datetimeFigureOut">
              <a:rPr lang="ko-KR" altLang="en-US"/>
              <a:pPr>
                <a:defRPr/>
              </a:pPr>
              <a:t>2013-05-20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3B0C8F7-9037-4D06-B9B5-0B6D3BEDA09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33551813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민들레의 특성</a:t>
            </a:r>
            <a:endParaRPr lang="en-US" altLang="ko-KR" smtClean="0"/>
          </a:p>
          <a:p>
            <a:r>
              <a:rPr lang="en-US" altLang="ko-KR" smtClean="0"/>
              <a:t>	1. </a:t>
            </a:r>
            <a:r>
              <a:rPr lang="ko-KR" altLang="en-US" smtClean="0"/>
              <a:t>강인한 생존력</a:t>
            </a:r>
            <a:endParaRPr lang="en-US" altLang="ko-KR" smtClean="0"/>
          </a:p>
          <a:p>
            <a:r>
              <a:rPr lang="en-US" altLang="ko-KR" smtClean="0"/>
              <a:t>	2. </a:t>
            </a:r>
            <a:r>
              <a:rPr lang="ko-KR" altLang="en-US" smtClean="0"/>
              <a:t>왕성한 번식력</a:t>
            </a:r>
            <a:endParaRPr lang="en-US" altLang="ko-KR" smtClean="0"/>
          </a:p>
          <a:p>
            <a:r>
              <a:rPr lang="en-US" altLang="ko-KR" smtClean="0"/>
              <a:t>	3. </a:t>
            </a:r>
            <a:r>
              <a:rPr lang="ko-KR" altLang="en-US" smtClean="0"/>
              <a:t>홀씨가 날아다닌다</a:t>
            </a:r>
            <a:r>
              <a:rPr lang="en-US" altLang="ko-KR" smtClean="0"/>
              <a:t>. </a:t>
            </a:r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CBE7482-7C95-45F4-A168-301EAF317372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014CFD-2A3E-42A7-AB87-5F2D5E0B9072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ko-KR" altLang="en-US" sz="900" dirty="0" smtClean="0"/>
              <a:t>제</a:t>
            </a:r>
            <a:r>
              <a:rPr lang="en-US" altLang="ko-KR" sz="900" dirty="0" smtClean="0"/>
              <a:t>1</a:t>
            </a:r>
            <a:r>
              <a:rPr lang="ko-KR" altLang="en-US" sz="900" dirty="0" smtClean="0"/>
              <a:t>원리</a:t>
            </a:r>
            <a:endParaRPr lang="en-US" altLang="ko-KR" sz="900" dirty="0" smtClean="0"/>
          </a:p>
          <a:p>
            <a:pPr eaLnBrk="1" hangingPunct="1">
              <a:spcBef>
                <a:spcPct val="0"/>
              </a:spcBef>
            </a:pPr>
            <a:r>
              <a:rPr lang="en-US" altLang="ko-KR" sz="900" dirty="0" smtClean="0"/>
              <a:t>	‘</a:t>
            </a:r>
            <a:r>
              <a:rPr lang="ko-KR" altLang="en-US" sz="900" dirty="0" smtClean="0"/>
              <a:t>신바람 선교</a:t>
            </a:r>
            <a:r>
              <a:rPr lang="en-US" altLang="ko-KR" sz="900" dirty="0" smtClean="0"/>
              <a:t>’ – </a:t>
            </a:r>
            <a:r>
              <a:rPr lang="ko-KR" altLang="en-US" sz="900" dirty="0" smtClean="0"/>
              <a:t>민들레 홀씨가 바람에 날리듯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우리는 이미 받은 축복과 은총을 </a:t>
            </a:r>
            <a:r>
              <a:rPr lang="en-US" altLang="ko-KR" sz="900" dirty="0" smtClean="0"/>
              <a:t>‘</a:t>
            </a:r>
            <a:r>
              <a:rPr lang="ko-KR" altLang="en-US" sz="900" dirty="0" smtClean="0"/>
              <a:t>신바람</a:t>
            </a:r>
            <a:r>
              <a:rPr lang="en-US" altLang="ko-KR" sz="900" dirty="0" smtClean="0"/>
              <a:t>’</a:t>
            </a:r>
            <a:r>
              <a:rPr lang="ko-KR" altLang="en-US" sz="900" dirty="0" smtClean="0"/>
              <a:t>으로 퍼트려야 한다</a:t>
            </a:r>
            <a:r>
              <a:rPr lang="en-US" altLang="ko-KR" sz="900" dirty="0" smtClean="0"/>
              <a:t>. </a:t>
            </a:r>
          </a:p>
          <a:p>
            <a:pPr eaLnBrk="1" hangingPunct="1">
              <a:spcBef>
                <a:spcPct val="0"/>
              </a:spcBef>
            </a:pPr>
            <a:r>
              <a:rPr lang="ko-KR" altLang="en-US" sz="900" dirty="0" smtClean="0"/>
              <a:t>제</a:t>
            </a:r>
            <a:r>
              <a:rPr lang="en-US" altLang="ko-KR" sz="900" dirty="0" smtClean="0"/>
              <a:t>2</a:t>
            </a:r>
            <a:r>
              <a:rPr lang="ko-KR" altLang="en-US" sz="900" dirty="0" smtClean="0"/>
              <a:t>원리</a:t>
            </a:r>
            <a:endParaRPr lang="en-US" altLang="ko-KR" sz="900" dirty="0" smtClean="0"/>
          </a:p>
          <a:p>
            <a:pPr eaLnBrk="1" hangingPunct="1">
              <a:spcBef>
                <a:spcPct val="0"/>
              </a:spcBef>
            </a:pPr>
            <a:r>
              <a:rPr lang="en-US" altLang="ko-KR" sz="900" dirty="0" smtClean="0"/>
              <a:t>	‘</a:t>
            </a:r>
            <a:r>
              <a:rPr lang="ko-KR" altLang="en-US" sz="900" dirty="0" smtClean="0"/>
              <a:t>전천후 선교</a:t>
            </a:r>
            <a:r>
              <a:rPr lang="en-US" altLang="ko-KR" sz="900" dirty="0" smtClean="0"/>
              <a:t>’ – </a:t>
            </a:r>
            <a:r>
              <a:rPr lang="ko-KR" altLang="en-US" sz="900" dirty="0" smtClean="0"/>
              <a:t>시간</a:t>
            </a:r>
            <a:r>
              <a:rPr lang="en-US" altLang="ko-KR" sz="900" dirty="0" smtClean="0"/>
              <a:t>,</a:t>
            </a:r>
            <a:r>
              <a:rPr lang="ko-KR" altLang="en-US" sz="900" dirty="0" smtClean="0"/>
              <a:t> 장소와 사람을 불문하고 제한 없이 다가서는 선교 정신이다</a:t>
            </a:r>
            <a:r>
              <a:rPr lang="en-US" altLang="ko-KR" sz="900" dirty="0" smtClean="0"/>
              <a:t>.</a:t>
            </a:r>
          </a:p>
          <a:p>
            <a:pPr eaLnBrk="1" hangingPunct="1">
              <a:spcBef>
                <a:spcPct val="0"/>
              </a:spcBef>
            </a:pPr>
            <a:r>
              <a:rPr lang="ko-KR" altLang="en-US" sz="900" dirty="0" smtClean="0"/>
              <a:t>제</a:t>
            </a:r>
            <a:r>
              <a:rPr lang="en-US" altLang="ko-KR" sz="900" dirty="0" smtClean="0"/>
              <a:t>3</a:t>
            </a:r>
            <a:r>
              <a:rPr lang="ko-KR" altLang="en-US" sz="900" dirty="0" smtClean="0"/>
              <a:t>원리</a:t>
            </a:r>
            <a:endParaRPr lang="en-US" altLang="ko-KR" sz="900" dirty="0" smtClean="0"/>
          </a:p>
          <a:p>
            <a:pPr eaLnBrk="1" hangingPunct="1">
              <a:spcBef>
                <a:spcPct val="0"/>
              </a:spcBef>
            </a:pPr>
            <a:r>
              <a:rPr lang="en-US" altLang="ko-KR" sz="900" dirty="0" smtClean="0"/>
              <a:t>	‘</a:t>
            </a:r>
            <a:r>
              <a:rPr lang="ko-KR" altLang="en-US" sz="900" dirty="0" smtClean="0"/>
              <a:t>일편단심 선교</a:t>
            </a:r>
            <a:r>
              <a:rPr lang="en-US" altLang="ko-KR" sz="900" dirty="0" smtClean="0"/>
              <a:t>’ – </a:t>
            </a:r>
            <a:r>
              <a:rPr lang="ko-KR" altLang="en-US" sz="900" dirty="0" smtClean="0"/>
              <a:t>선교 대상자를 위하여 끊임없이 공을 들여 선교하겠다는 정신이다</a:t>
            </a:r>
            <a:r>
              <a:rPr lang="en-US" altLang="ko-KR" sz="900" dirty="0" smtClean="0"/>
              <a:t>. </a:t>
            </a:r>
            <a:endParaRPr lang="ko-KR" altLang="en-US" sz="900" dirty="0" smtClean="0"/>
          </a:p>
        </p:txBody>
      </p:sp>
      <p:sp>
        <p:nvSpPr>
          <p:cNvPr id="4506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C72699-852B-47F7-A641-5B7991664C03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ko-KR" altLang="en-US" smtClean="0"/>
          </a:p>
        </p:txBody>
      </p:sp>
      <p:sp>
        <p:nvSpPr>
          <p:cNvPr id="45061" name="머리글 개체 틀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mtClean="0"/>
              <a:t>P</a:t>
            </a:r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이 세상에서 남보다 앞서고 성공한 사람을 살펴보면 남다른 열정을 가졌다는 공통점이 있습니다</a:t>
            </a:r>
            <a:r>
              <a:rPr lang="en-US" altLang="ko-KR" smtClean="0"/>
              <a:t>. </a:t>
            </a:r>
          </a:p>
          <a:p>
            <a:r>
              <a:rPr lang="ko-KR" altLang="en-US" smtClean="0"/>
              <a:t>마찬가지로 교회에서도 많은 사람을 선교한 신자들의 증언을 들어보면 한결같이 그들의 열정이 </a:t>
            </a:r>
            <a:endParaRPr lang="en-US" altLang="ko-KR" smtClean="0"/>
          </a:p>
          <a:p>
            <a:r>
              <a:rPr lang="ko-KR" altLang="en-US" smtClean="0"/>
              <a:t>뒷받침된 열매였음을 알 수 있습니다</a:t>
            </a:r>
            <a:r>
              <a:rPr lang="en-US" altLang="ko-KR" smtClean="0"/>
              <a:t>. </a:t>
            </a:r>
            <a:r>
              <a:rPr lang="ko-KR" altLang="en-US" smtClean="0"/>
              <a:t>어느 누구도 열정이 있는 사람을 당해내지 못합니다</a:t>
            </a:r>
            <a:r>
              <a:rPr lang="en-US" altLang="ko-KR" smtClean="0"/>
              <a:t>. </a:t>
            </a:r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DCE391E-68F1-4362-AE79-D1207967A862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smtClean="0"/>
              <a:t>☞  여기서 신자들이 답변을 효과적으로 하도록 도움을 주는 것이 바로 </a:t>
            </a:r>
            <a:r>
              <a:rPr lang="en-US" altLang="ko-KR" smtClean="0"/>
              <a:t>‘</a:t>
            </a:r>
            <a:r>
              <a:rPr lang="ko-KR" altLang="en-US" smtClean="0"/>
              <a:t>은총</a:t>
            </a:r>
            <a:r>
              <a:rPr lang="en-US" altLang="ko-KR" smtClean="0"/>
              <a:t>’</a:t>
            </a:r>
            <a:r>
              <a:rPr lang="ko-KR" altLang="en-US" smtClean="0"/>
              <a:t>에 대한 깨달음이다</a:t>
            </a:r>
            <a:r>
              <a:rPr lang="en-US" altLang="ko-KR" smtClean="0"/>
              <a:t>. </a:t>
            </a:r>
          </a:p>
          <a:p>
            <a:pPr eaLnBrk="1" hangingPunct="1"/>
            <a:r>
              <a:rPr lang="ko-KR" altLang="en-US" smtClean="0"/>
              <a:t>곧 신자가 자신이 이미 받은 은총을 제대로 인식하고 증거만 해도 선교다 된다는 것이다</a:t>
            </a:r>
            <a:r>
              <a:rPr lang="en-US" altLang="ko-KR" smtClean="0"/>
              <a:t>.</a:t>
            </a:r>
            <a:endParaRPr lang="ko-KR" altLang="en-US" smtClean="0"/>
          </a:p>
          <a:p>
            <a:pPr eaLnBrk="1" hangingPunct="1"/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267673-A1E5-4931-817E-0F7AEFF1063B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ko-KR" altLang="en-US" dirty="0" smtClean="0"/>
              <a:t>☞   내가 받은 은총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1.</a:t>
            </a:r>
            <a:r>
              <a:rPr lang="ko-KR" altLang="en-US" dirty="0" smtClean="0"/>
              <a:t>예수님을 통해 받은 은총을 확인해 보자</a:t>
            </a:r>
            <a:r>
              <a:rPr lang="en-US" altLang="ko-KR" dirty="0" smtClean="0"/>
              <a:t>.</a:t>
            </a:r>
          </a:p>
          <a:p>
            <a:pPr eaLnBrk="1" hangingPunct="1">
              <a:defRPr/>
            </a:pPr>
            <a:r>
              <a:rPr lang="en-US" altLang="ko-KR" dirty="0" smtClean="0"/>
              <a:t>	1. </a:t>
            </a:r>
            <a:r>
              <a:rPr lang="ko-KR" altLang="en-US" dirty="0" smtClean="0"/>
              <a:t>문제해결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자신이 고통이나 어려움 중에 있을 때 기도를 하여 응답을 받은 체험이 있을 것이다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pPr eaLnBrk="1" hangingPunct="1"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그런 것들을 </a:t>
            </a:r>
            <a:r>
              <a:rPr lang="ko-KR" altLang="en-US" dirty="0" err="1" smtClean="0"/>
              <a:t>추억속에서</a:t>
            </a:r>
            <a:r>
              <a:rPr lang="ko-KR" altLang="en-US" dirty="0" smtClean="0"/>
              <a:t> 더듬어 찾아내는 것이다</a:t>
            </a:r>
            <a:r>
              <a:rPr lang="en-US" altLang="ko-KR" dirty="0" smtClean="0"/>
              <a:t>. </a:t>
            </a:r>
          </a:p>
          <a:p>
            <a:pPr eaLnBrk="1" hangingPunct="1">
              <a:defRPr/>
            </a:pPr>
            <a:r>
              <a:rPr lang="en-US" altLang="ko-KR" dirty="0" smtClean="0"/>
              <a:t>	2. </a:t>
            </a:r>
            <a:r>
              <a:rPr lang="ko-KR" altLang="en-US" dirty="0" smtClean="0"/>
              <a:t>평화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예수님께서 주시는 평화는 조건이 충족된 다음에야 누릴 수 있는 세상의 평화와는 다르다</a:t>
            </a:r>
            <a:r>
              <a:rPr lang="en-US" altLang="ko-KR" dirty="0" smtClean="0"/>
              <a:t>.</a:t>
            </a:r>
          </a:p>
          <a:p>
            <a:pPr eaLnBrk="1" hangingPunct="1"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예수님을 진정으로 신뢰하면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문제의 한복판에서도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고통의 절정에서도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마음에 </a:t>
            </a:r>
            <a:r>
              <a:rPr lang="ko-KR" altLang="en-US" dirty="0" err="1" smtClean="0"/>
              <a:t>평화을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		</a:t>
            </a:r>
            <a:r>
              <a:rPr lang="ko-KR" altLang="en-US" dirty="0" err="1" smtClean="0"/>
              <a:t>누릴수</a:t>
            </a:r>
            <a:r>
              <a:rPr lang="ko-KR" altLang="en-US" dirty="0" smtClean="0"/>
              <a:t> 있어야 한다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	3. </a:t>
            </a:r>
            <a:r>
              <a:rPr lang="ko-KR" altLang="en-US" dirty="0" smtClean="0"/>
              <a:t>행복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예수님은 인간의 본성을 </a:t>
            </a:r>
            <a:r>
              <a:rPr lang="ko-KR" altLang="en-US" dirty="0" err="1" smtClean="0"/>
              <a:t>꿰뚷어</a:t>
            </a:r>
            <a:r>
              <a:rPr lang="ko-KR" altLang="en-US" dirty="0" smtClean="0"/>
              <a:t> 알고 계시기에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인간이 행복할 수 잇는 비결도 알고 계셨다</a:t>
            </a:r>
            <a:r>
              <a:rPr lang="en-US" altLang="ko-KR" dirty="0" smtClean="0"/>
              <a:t>. </a:t>
            </a:r>
          </a:p>
          <a:p>
            <a:pPr eaLnBrk="1" hangingPunct="1">
              <a:defRPr/>
            </a:pPr>
            <a:r>
              <a:rPr lang="en-US" altLang="ko-KR" dirty="0" smtClean="0"/>
              <a:t>		“</a:t>
            </a:r>
            <a:r>
              <a:rPr lang="ko-KR" altLang="en-US" dirty="0" smtClean="0"/>
              <a:t>나는 내 인생에서 예수를 그리스도로 체험했다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예수가 구원자</a:t>
            </a:r>
            <a:r>
              <a:rPr lang="en-US" altLang="ko-KR" dirty="0" smtClean="0"/>
              <a:t>(=</a:t>
            </a:r>
            <a:r>
              <a:rPr lang="ko-KR" altLang="en-US" dirty="0" smtClean="0"/>
              <a:t>해결사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답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이다</a:t>
            </a:r>
            <a:r>
              <a:rPr lang="en-US" altLang="ko-KR" dirty="0" smtClean="0"/>
              <a:t>”</a:t>
            </a:r>
          </a:p>
          <a:p>
            <a:pPr eaLnBrk="1" hangingPunct="1">
              <a:defRPr/>
            </a:pP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2. </a:t>
            </a:r>
            <a:r>
              <a:rPr lang="ko-KR" altLang="en-US" dirty="0" smtClean="0"/>
              <a:t>성당을 통해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en-US" altLang="ko-KR" dirty="0" smtClean="0"/>
              <a:t>	1. </a:t>
            </a:r>
            <a:r>
              <a:rPr lang="ko-KR" altLang="en-US" dirty="0" smtClean="0"/>
              <a:t>교회의 성사들이 신앙생활을 부축해 줍니다</a:t>
            </a:r>
            <a:r>
              <a:rPr lang="en-US" altLang="ko-KR" dirty="0" smtClean="0"/>
              <a:t>.</a:t>
            </a:r>
          </a:p>
          <a:p>
            <a:pPr eaLnBrk="1" hangingPunct="1">
              <a:defRPr/>
            </a:pPr>
            <a:r>
              <a:rPr lang="en-US" altLang="ko-KR" dirty="0" smtClean="0"/>
              <a:t>	2. </a:t>
            </a:r>
            <a:r>
              <a:rPr lang="ko-KR" altLang="en-US" dirty="0" smtClean="0"/>
              <a:t>신자들에게서 도움을 얻습니다</a:t>
            </a:r>
            <a:r>
              <a:rPr lang="en-US" altLang="ko-KR" dirty="0" smtClean="0"/>
              <a:t>.</a:t>
            </a:r>
          </a:p>
          <a:p>
            <a:pPr eaLnBrk="1" hangingPunct="1">
              <a:defRPr/>
            </a:pPr>
            <a:r>
              <a:rPr lang="en-US" altLang="ko-KR" dirty="0" smtClean="0"/>
              <a:t>	3. </a:t>
            </a:r>
            <a:r>
              <a:rPr lang="ko-KR" altLang="en-US" dirty="0" smtClean="0"/>
              <a:t>신부님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수녀님에게서 영적 도움을 얻습니다</a:t>
            </a:r>
            <a:r>
              <a:rPr lang="en-US" altLang="ko-KR" dirty="0" smtClean="0"/>
              <a:t>. </a:t>
            </a:r>
          </a:p>
          <a:p>
            <a:pPr eaLnBrk="1" hangingPunct="1">
              <a:defRPr/>
            </a:pPr>
            <a:endParaRPr lang="en-US" altLang="ko-KR" dirty="0" smtClean="0"/>
          </a:p>
          <a:p>
            <a:pPr eaLnBrk="1" hangingPunct="1">
              <a:defRPr/>
            </a:pPr>
            <a:r>
              <a:rPr lang="ko-KR" altLang="en-US" dirty="0" smtClean="0"/>
              <a:t>☞ </a:t>
            </a:r>
            <a:r>
              <a:rPr lang="ko-KR" altLang="en-US" dirty="0" err="1" smtClean="0"/>
              <a:t>이런한</a:t>
            </a:r>
            <a:r>
              <a:rPr lang="ko-KR" altLang="en-US" dirty="0" smtClean="0"/>
              <a:t> 은총들만 확인해도 우리는 쉽게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은총의 바람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타고 신이 나서 선교하게 되어있다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eaLnBrk="1" hangingPunct="1">
              <a:defRPr/>
            </a:pPr>
            <a:endParaRPr lang="en-US" altLang="ko-KR" dirty="0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6A4E18C-7895-4B7C-B91C-8D8F7A7D946D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위 질문의 효과적인 답변은 </a:t>
            </a:r>
            <a:r>
              <a:rPr lang="en-US" altLang="ko-KR" smtClean="0"/>
              <a:t>‘</a:t>
            </a:r>
            <a:r>
              <a:rPr lang="ko-KR" altLang="en-US" smtClean="0"/>
              <a:t>복음의 바람</a:t>
            </a:r>
            <a:r>
              <a:rPr lang="en-US" altLang="ko-KR" smtClean="0"/>
              <a:t>’</a:t>
            </a:r>
            <a:r>
              <a:rPr lang="ko-KR" altLang="en-US" smtClean="0"/>
              <a:t>이다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복음이 무엇인가</a:t>
            </a:r>
            <a:r>
              <a:rPr lang="en-US" altLang="ko-KR" smtClean="0"/>
              <a:t>?</a:t>
            </a:r>
          </a:p>
          <a:p>
            <a:endParaRPr lang="ko-KR" altLang="en-US" smtClean="0"/>
          </a:p>
          <a:p>
            <a:endParaRPr lang="en-US" altLang="ko-KR" smtClean="0"/>
          </a:p>
          <a:p>
            <a:r>
              <a:rPr lang="en-US" altLang="ko-KR" smtClean="0"/>
              <a:t>	</a:t>
            </a:r>
          </a:p>
          <a:p>
            <a:r>
              <a:rPr lang="en-US" altLang="ko-KR" smtClean="0"/>
              <a:t>	</a:t>
            </a:r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AF8E8AD-2B73-4E35-930F-563E76A91D29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 복음이 무엇인가</a:t>
            </a:r>
            <a:r>
              <a:rPr lang="en-US" altLang="ko-KR" smtClean="0"/>
              <a:t>? = GOOD NEWS = </a:t>
            </a:r>
            <a:r>
              <a:rPr lang="ko-KR" altLang="en-US" smtClean="0"/>
              <a:t>기쁜소식</a:t>
            </a:r>
            <a:endParaRPr lang="en-US" altLang="ko-KR" smtClean="0"/>
          </a:p>
          <a:p>
            <a:endParaRPr lang="en-US" altLang="ko-KR" smtClean="0"/>
          </a:p>
          <a:p>
            <a:r>
              <a:rPr lang="en-US" altLang="ko-KR" smtClean="0"/>
              <a:t>	</a:t>
            </a:r>
            <a:r>
              <a:rPr lang="ko-KR" altLang="en-US" smtClean="0"/>
              <a:t>기쁜소식</a:t>
            </a:r>
            <a:r>
              <a:rPr lang="en-US" altLang="ko-KR" smtClean="0"/>
              <a:t>(</a:t>
            </a:r>
            <a:r>
              <a:rPr lang="ko-KR" altLang="en-US" smtClean="0"/>
              <a:t>복음</a:t>
            </a:r>
            <a:r>
              <a:rPr lang="en-US" altLang="ko-KR" smtClean="0"/>
              <a:t>)</a:t>
            </a:r>
            <a:r>
              <a:rPr lang="ko-KR" altLang="en-US" smtClean="0"/>
              <a:t>의 핵심 내용은 무엇인가</a:t>
            </a:r>
            <a:r>
              <a:rPr lang="en-US" altLang="ko-KR" smtClean="0"/>
              <a:t>?</a:t>
            </a:r>
          </a:p>
          <a:p>
            <a:endParaRPr lang="en-US" altLang="ko-KR" smtClean="0"/>
          </a:p>
          <a:p>
            <a:r>
              <a:rPr lang="en-US" altLang="ko-KR" smtClean="0"/>
              <a:t>	“</a:t>
            </a:r>
            <a:r>
              <a:rPr lang="ko-KR" altLang="en-US" smtClean="0"/>
              <a:t>세리</a:t>
            </a:r>
            <a:r>
              <a:rPr lang="en-US" altLang="ko-KR" smtClean="0"/>
              <a:t>, </a:t>
            </a:r>
            <a:r>
              <a:rPr lang="ko-KR" altLang="en-US" smtClean="0"/>
              <a:t>죄인</a:t>
            </a:r>
            <a:r>
              <a:rPr lang="en-US" altLang="ko-KR" smtClean="0"/>
              <a:t>, </a:t>
            </a:r>
            <a:r>
              <a:rPr lang="ko-KR" altLang="en-US" smtClean="0"/>
              <a:t>창녀</a:t>
            </a:r>
            <a:r>
              <a:rPr lang="en-US" altLang="ko-KR" smtClean="0"/>
              <a:t>, </a:t>
            </a:r>
            <a:r>
              <a:rPr lang="ko-KR" altLang="en-US" smtClean="0"/>
              <a:t>강도가 예수님을 믿어서 천당 갔다</a:t>
            </a:r>
            <a:r>
              <a:rPr lang="en-US" altLang="ko-KR" smtClean="0"/>
              <a:t>.”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즉</a:t>
            </a:r>
            <a:r>
              <a:rPr lang="en-US" altLang="ko-KR" smtClean="0"/>
              <a:t>, </a:t>
            </a:r>
            <a:r>
              <a:rPr lang="ko-KR" altLang="en-US" smtClean="0"/>
              <a:t>자격박탈인 사람들이 믿음을 통해서 예수님의 십자가의 공로의 혜택을 입어</a:t>
            </a:r>
            <a:endParaRPr lang="en-US" altLang="ko-KR" smtClean="0"/>
          </a:p>
          <a:p>
            <a:r>
              <a:rPr lang="en-US" altLang="ko-KR" smtClean="0"/>
              <a:t>	</a:t>
            </a:r>
            <a:r>
              <a:rPr lang="ko-KR" altLang="en-US" smtClean="0"/>
              <a:t>영원한 생명을 누리게 되었다는 소식을 말하는 것이다</a:t>
            </a:r>
            <a:r>
              <a:rPr lang="en-US" altLang="ko-KR" smtClean="0"/>
              <a:t>. </a:t>
            </a:r>
          </a:p>
          <a:p>
            <a:endParaRPr lang="ko-KR" altLang="en-US" smtClean="0"/>
          </a:p>
          <a:p>
            <a:pPr>
              <a:buFontTx/>
              <a:buChar char="-"/>
            </a:pPr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567D12-C30D-4A3B-9BD7-BB795A2D6B90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슬라이드 노트 개체 틀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defRPr/>
            </a:pPr>
            <a:r>
              <a:rPr lang="ko-KR" altLang="en-US" dirty="0" smtClean="0"/>
              <a:t>☞ 로마서 </a:t>
            </a:r>
            <a:r>
              <a:rPr lang="en-US" altLang="ko-KR" dirty="0" smtClean="0"/>
              <a:t>2</a:t>
            </a:r>
            <a:r>
              <a:rPr lang="ko-KR" altLang="en-US" dirty="0" smtClean="0"/>
              <a:t>장과 </a:t>
            </a:r>
            <a:r>
              <a:rPr lang="en-US" altLang="ko-KR" dirty="0" smtClean="0"/>
              <a:t>3</a:t>
            </a:r>
            <a:r>
              <a:rPr lang="ko-KR" altLang="en-US" dirty="0" smtClean="0"/>
              <a:t>장에서 사도 </a:t>
            </a:r>
            <a:r>
              <a:rPr lang="ko-KR" altLang="en-US" dirty="0" err="1" smtClean="0"/>
              <a:t>바오로는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하느님의 구원활동이 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단계로 진화하고 있음을 체계화 하였다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1. ‘</a:t>
            </a:r>
            <a:r>
              <a:rPr lang="ko-KR" altLang="en-US" dirty="0" smtClean="0"/>
              <a:t>양심의 단계</a:t>
            </a:r>
            <a:r>
              <a:rPr lang="en-US" altLang="ko-KR" dirty="0" smtClean="0"/>
              <a:t>’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율법도 모르고 그리스도도 모르는 사람들을 향한 하느님의 구원활동 단계라고 할 수 있다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이 단계에서 하느님의 구원행위는 사람의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양심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통해서 이루어진다고 본다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2. ‘</a:t>
            </a:r>
            <a:r>
              <a:rPr lang="ko-KR" altLang="en-US" dirty="0" smtClean="0"/>
              <a:t>율법의 단계</a:t>
            </a:r>
            <a:r>
              <a:rPr lang="en-US" altLang="ko-KR" dirty="0" smtClean="0"/>
              <a:t>’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이는 그리스도를 모르던 사람들을 향한 하느님의 구원활동 단계이다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이 단계에서는 하느님의 구원활동은 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율법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통해서 이루어진다고 본다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특히 불교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유교 등도 이에 </a:t>
            </a:r>
            <a:r>
              <a:rPr lang="ko-KR" altLang="en-US" dirty="0" err="1" smtClean="0"/>
              <a:t>속하는것으로</a:t>
            </a:r>
            <a:r>
              <a:rPr lang="ko-KR" altLang="en-US" dirty="0" smtClean="0"/>
              <a:t> 아직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자력구원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의 단계다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3. ‘</a:t>
            </a:r>
            <a:r>
              <a:rPr lang="ko-KR" altLang="en-US" dirty="0" smtClean="0"/>
              <a:t>믿음의 단계</a:t>
            </a:r>
            <a:r>
              <a:rPr lang="en-US" altLang="ko-KR" dirty="0" smtClean="0"/>
              <a:t>’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이는 그리스도으 복음이 전해진 이후의 단계이다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이제 사람의 노력이 아니라 예수 그리스도께서 십자가에서 흘리신 피의 공로를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믿는 것만으로도 구원 받는 시대가 되었다는 것이다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 </a:t>
            </a:r>
            <a:r>
              <a:rPr lang="ko-KR" altLang="en-US" dirty="0" smtClean="0"/>
              <a:t>☞ 이렇게 해서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복음의 바람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타기만 하면 누구든지 신이 나서 자발적으로 선교를 하고 싶어진다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endParaRPr lang="ko-KR" altLang="en-US" dirty="0" smtClean="0"/>
          </a:p>
          <a:p>
            <a:pPr>
              <a:defRPr/>
            </a:pPr>
            <a:endParaRPr lang="ko-KR" altLang="en-US" dirty="0" smtClean="0"/>
          </a:p>
          <a:p>
            <a:pPr>
              <a:defRPr/>
            </a:pPr>
            <a:endParaRPr lang="ko-KR" altLang="en-US" dirty="0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00B92F0-AF2F-4180-9177-9B587D432CF0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ko-KR" altLang="en-US" dirty="0" smtClean="0"/>
              <a:t>☞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원리 신바람 선교의 </a:t>
            </a:r>
            <a:r>
              <a:rPr lang="en-US" altLang="ko-KR" dirty="0" smtClean="0"/>
              <a:t>3</a:t>
            </a:r>
            <a:r>
              <a:rPr lang="ko-KR" altLang="en-US" dirty="0" smtClean="0"/>
              <a:t>방법은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성령의 바람을 타라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사도들은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성령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강림을 통하여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힘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받아서 그리스도</a:t>
            </a:r>
            <a:r>
              <a:rPr lang="en-US" altLang="ko-KR" dirty="0" smtClean="0"/>
              <a:t>(=</a:t>
            </a:r>
            <a:r>
              <a:rPr lang="ko-KR" altLang="en-US" dirty="0" smtClean="0"/>
              <a:t>복음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증인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 될수 있었던 것이다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즉 성령</a:t>
            </a:r>
            <a:r>
              <a:rPr lang="en-US" altLang="ko-KR" dirty="0" smtClean="0"/>
              <a:t>(Spiritus)</a:t>
            </a:r>
            <a:r>
              <a:rPr lang="ko-KR" altLang="en-US" dirty="0" smtClean="0"/>
              <a:t>이 우리에게 원력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활력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힘을 </a:t>
            </a:r>
            <a:r>
              <a:rPr lang="ko-KR" altLang="en-US" dirty="0" err="1" smtClean="0"/>
              <a:t>불어넣어주시거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선교열정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불러 일으키기 때문이다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뿐만 아니라 성령은 협조자</a:t>
            </a:r>
            <a:r>
              <a:rPr lang="en-US" altLang="ko-KR" dirty="0" smtClean="0"/>
              <a:t>(Paraclitus)</a:t>
            </a:r>
            <a:r>
              <a:rPr lang="ko-KR" altLang="en-US" dirty="0" smtClean="0"/>
              <a:t>이시기 때문에 우리에게 필요한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선교능력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채워주시기도 하신다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1. </a:t>
            </a:r>
            <a:r>
              <a:rPr lang="ko-KR" altLang="en-US" dirty="0" smtClean="0"/>
              <a:t>우선 식별의 은사가 선교에 도움을 준다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영을 분별하는 능력을 말한다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r>
              <a:rPr lang="en-US" altLang="ko-KR" dirty="0" smtClean="0"/>
              <a:t>	2. </a:t>
            </a:r>
            <a:r>
              <a:rPr lang="ko-KR" altLang="en-US" dirty="0" smtClean="0"/>
              <a:t>지혜의 말씀은사가 선교에 도움을 준다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모든 것을 판단할 때 인간적인 판단 기준을 버리고 하느님의 관점에서 보며 판단하게 해 준다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r>
              <a:rPr lang="en-US" altLang="ko-KR" dirty="0" smtClean="0"/>
              <a:t>	3. </a:t>
            </a:r>
            <a:r>
              <a:rPr lang="ko-KR" altLang="en-US" dirty="0" smtClean="0"/>
              <a:t>지식의 말씀의 은사가 선교에 도움을 준다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신앙의 진리를 가르치거나 설명할 때 영감을 받아 명확하고 </a:t>
            </a:r>
            <a:r>
              <a:rPr lang="ko-KR" altLang="en-US" dirty="0" err="1" smtClean="0"/>
              <a:t>설득력있게</a:t>
            </a:r>
            <a:r>
              <a:rPr lang="ko-KR" altLang="en-US" dirty="0" smtClean="0"/>
              <a:t> 말하게 해 준다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r>
              <a:rPr lang="en-US" altLang="ko-KR" dirty="0" smtClean="0"/>
              <a:t>	4. </a:t>
            </a:r>
            <a:r>
              <a:rPr lang="ko-KR" altLang="en-US" dirty="0" smtClean="0"/>
              <a:t>믿음의 은사가 선교에 도움을 준다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믿음의 은사가 발휘될 때 기도가 꼭 이루어질 것이라는 </a:t>
            </a:r>
            <a:r>
              <a:rPr lang="ko-KR" altLang="en-US" dirty="0" err="1" smtClean="0"/>
              <a:t>내적확신이</a:t>
            </a:r>
            <a:r>
              <a:rPr lang="ko-KR" altLang="en-US" dirty="0" smtClean="0"/>
              <a:t> 생긴다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ko-KR" altLang="en-US" dirty="0" smtClean="0"/>
              <a:t>☞ 이상의 네 가지 은사들이 연합하여 </a:t>
            </a:r>
            <a:r>
              <a:rPr lang="ko-KR" altLang="en-US" dirty="0" err="1" smtClean="0"/>
              <a:t>작용할때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비로소 우리는 저절로 </a:t>
            </a:r>
            <a:r>
              <a:rPr lang="ko-KR" altLang="en-US" dirty="0" err="1" smtClean="0"/>
              <a:t>신이나서</a:t>
            </a:r>
            <a:r>
              <a:rPr lang="ko-KR" altLang="en-US" dirty="0" smtClean="0"/>
              <a:t> 선교의 </a:t>
            </a:r>
            <a:r>
              <a:rPr lang="ko-KR" altLang="en-US" dirty="0" err="1" smtClean="0"/>
              <a:t>열매을</a:t>
            </a:r>
            <a:r>
              <a:rPr lang="ko-KR" altLang="en-US" dirty="0" smtClean="0"/>
              <a:t> 맺을 수 있게 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endParaRPr lang="ko-KR" altLang="en-US" dirty="0" smtClean="0"/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endParaRPr lang="ko-KR" altLang="en-US" dirty="0" smtClean="0"/>
          </a:p>
          <a:p>
            <a:pPr>
              <a:defRPr/>
            </a:pPr>
            <a:endParaRPr lang="ko-KR" altLang="en-US" dirty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5D55AA-2131-4746-B3E7-AA82C183ECE5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☞ 예수님이 연민으로 사람들을 바라보셨듯 우리도 비신자들을 보면 물에 빠진 사람을 보며 안타까운 마음이 들어야 한다</a:t>
            </a:r>
            <a:r>
              <a:rPr lang="en-US" altLang="ko-KR" dirty="0" smtClean="0"/>
              <a:t>. 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그것이 선교자의 마음 자세인 것이다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DE5A6B-70BC-4276-BA4A-DDADAC28FD1A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 복음을 선포하는 것은 단순한 의무가 아니라 축복이다</a:t>
            </a:r>
            <a:r>
              <a:rPr lang="en-US" altLang="ko-KR" smtClean="0"/>
              <a:t>. </a:t>
            </a:r>
            <a:r>
              <a:rPr lang="ko-KR" altLang="en-US" smtClean="0"/>
              <a:t>하느님께서는 반드시 선교자에게</a:t>
            </a:r>
            <a:endParaRPr lang="en-US" altLang="ko-KR" smtClean="0"/>
          </a:p>
          <a:p>
            <a:r>
              <a:rPr lang="ko-KR" altLang="en-US" smtClean="0"/>
              <a:t> 그의 수고에 상응하는 축복을 내려 주신다</a:t>
            </a:r>
            <a:r>
              <a:rPr lang="en-US" altLang="ko-KR" smtClean="0"/>
              <a:t>. </a:t>
            </a:r>
          </a:p>
          <a:p>
            <a:endParaRPr lang="en-US" altLang="ko-KR" smtClean="0"/>
          </a:p>
          <a:p>
            <a:r>
              <a:rPr lang="en-US" altLang="ko-KR" smtClean="0"/>
              <a:t>	1. </a:t>
            </a:r>
            <a:r>
              <a:rPr lang="ko-KR" altLang="en-US" smtClean="0"/>
              <a:t>기도의 힘</a:t>
            </a:r>
            <a:endParaRPr lang="en-US" altLang="ko-KR" smtClean="0"/>
          </a:p>
          <a:p>
            <a:r>
              <a:rPr lang="en-US" altLang="ko-KR" smtClean="0"/>
              <a:t>		</a:t>
            </a:r>
            <a:r>
              <a:rPr lang="ko-KR" altLang="en-US" smtClean="0"/>
              <a:t>선교하는 사람의 기도는 더욱 힘을 받는다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2. </a:t>
            </a:r>
            <a:r>
              <a:rPr lang="ko-KR" altLang="en-US" smtClean="0"/>
              <a:t>현세의 축복</a:t>
            </a:r>
            <a:endParaRPr lang="en-US" altLang="ko-KR" smtClean="0"/>
          </a:p>
          <a:p>
            <a:r>
              <a:rPr lang="en-US" altLang="ko-KR" smtClean="0"/>
              <a:t>		</a:t>
            </a:r>
            <a:r>
              <a:rPr lang="ko-KR" altLang="en-US" smtClean="0"/>
              <a:t>선교하는 사람은 현세에서 축복을 누린다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3. </a:t>
            </a:r>
            <a:r>
              <a:rPr lang="ko-KR" altLang="en-US" smtClean="0"/>
              <a:t>천국의 상급</a:t>
            </a:r>
            <a:endParaRPr lang="en-US" altLang="ko-KR" smtClean="0"/>
          </a:p>
          <a:p>
            <a:r>
              <a:rPr lang="en-US" altLang="ko-KR" smtClean="0"/>
              <a:t>		</a:t>
            </a:r>
            <a:r>
              <a:rPr lang="ko-KR" altLang="en-US" smtClean="0"/>
              <a:t>선교하는 사람은 천국에서 받을 상급이 크다</a:t>
            </a:r>
            <a:r>
              <a:rPr lang="en-US" altLang="ko-KR" smtClean="0"/>
              <a:t>. </a:t>
            </a:r>
          </a:p>
          <a:p>
            <a:endParaRPr lang="en-US" altLang="ko-KR" smtClean="0"/>
          </a:p>
          <a:p>
            <a:r>
              <a:rPr lang="ko-KR" altLang="en-US" smtClean="0"/>
              <a:t>☞  물론 선교에는 어려움이 따른다</a:t>
            </a:r>
            <a:r>
              <a:rPr lang="en-US" altLang="ko-KR" smtClean="0"/>
              <a:t>. </a:t>
            </a:r>
            <a:r>
              <a:rPr lang="ko-KR" altLang="en-US" smtClean="0"/>
              <a:t>하지만 모든 것을 인내하며 쏟아 부은 투자가 마침내 현세에서도</a:t>
            </a:r>
            <a:endParaRPr lang="en-US" altLang="ko-KR" smtClean="0"/>
          </a:p>
          <a:p>
            <a:r>
              <a:rPr lang="en-US" altLang="ko-KR" smtClean="0"/>
              <a:t> </a:t>
            </a:r>
            <a:r>
              <a:rPr lang="ko-KR" altLang="en-US" smtClean="0"/>
              <a:t>내세에도 엄청남 결실을 가져다 줄 것이다</a:t>
            </a:r>
            <a:r>
              <a:rPr lang="en-US" altLang="ko-KR" smtClean="0"/>
              <a:t>. </a:t>
            </a:r>
          </a:p>
          <a:p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90B7DD-CE93-4FEC-AD89-2EE9AE251867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민들레 선교의 </a:t>
            </a:r>
            <a:r>
              <a:rPr lang="en-US" altLang="ko-KR" smtClean="0"/>
              <a:t>2</a:t>
            </a:r>
            <a:r>
              <a:rPr lang="ko-KR" altLang="en-US" smtClean="0"/>
              <a:t>원리는 </a:t>
            </a:r>
            <a:r>
              <a:rPr lang="en-US" altLang="ko-KR" smtClean="0"/>
              <a:t>‘</a:t>
            </a:r>
            <a:r>
              <a:rPr lang="ko-KR" altLang="en-US" smtClean="0"/>
              <a:t>전천후 선교</a:t>
            </a:r>
            <a:r>
              <a:rPr lang="en-US" altLang="ko-KR" smtClean="0"/>
              <a:t>’</a:t>
            </a:r>
            <a:r>
              <a:rPr lang="ko-KR" altLang="en-US" smtClean="0"/>
              <a:t>다</a:t>
            </a:r>
            <a:endParaRPr lang="en-US" altLang="ko-KR" smtClean="0"/>
          </a:p>
          <a:p>
            <a:r>
              <a:rPr lang="en-US" altLang="ko-KR" smtClean="0"/>
              <a:t>	</a:t>
            </a:r>
            <a:r>
              <a:rPr lang="ko-KR" altLang="en-US" smtClean="0"/>
              <a:t>전천후라는 말은 </a:t>
            </a:r>
            <a:r>
              <a:rPr lang="en-US" altLang="ko-KR" smtClean="0"/>
              <a:t>‘</a:t>
            </a:r>
            <a:r>
              <a:rPr lang="ko-KR" altLang="en-US" smtClean="0"/>
              <a:t>만민에게</a:t>
            </a:r>
            <a:r>
              <a:rPr lang="en-US" altLang="ko-KR" smtClean="0"/>
              <a:t>’, ‘</a:t>
            </a:r>
            <a:r>
              <a:rPr lang="ko-KR" altLang="en-US" smtClean="0"/>
              <a:t>어디서든</a:t>
            </a:r>
            <a:r>
              <a:rPr lang="en-US" altLang="ko-KR" smtClean="0"/>
              <a:t>’, ‘</a:t>
            </a:r>
            <a:r>
              <a:rPr lang="ko-KR" altLang="en-US" smtClean="0"/>
              <a:t>담대하게</a:t>
            </a:r>
            <a:r>
              <a:rPr lang="en-US" altLang="ko-KR" smtClean="0"/>
              <a:t>’ </a:t>
            </a:r>
            <a:r>
              <a:rPr lang="ko-KR" altLang="en-US" smtClean="0"/>
              <a:t>선교하는 것을 말하고 </a:t>
            </a:r>
            <a:endParaRPr lang="en-US" altLang="ko-KR" smtClean="0"/>
          </a:p>
          <a:p>
            <a:r>
              <a:rPr lang="en-US" altLang="ko-KR" smtClean="0"/>
              <a:t>	</a:t>
            </a:r>
            <a:r>
              <a:rPr lang="ko-KR" altLang="en-US" smtClean="0"/>
              <a:t>전천후 선교의 내적인 힘은 첫 번째 원리인 </a:t>
            </a:r>
            <a:r>
              <a:rPr lang="en-US" altLang="ko-KR" smtClean="0"/>
              <a:t>‘</a:t>
            </a:r>
            <a:r>
              <a:rPr lang="ko-KR" altLang="en-US" smtClean="0"/>
              <a:t>신바람</a:t>
            </a:r>
            <a:r>
              <a:rPr lang="en-US" altLang="ko-KR" smtClean="0"/>
              <a:t>’</a:t>
            </a:r>
            <a:r>
              <a:rPr lang="ko-KR" altLang="en-US" smtClean="0"/>
              <a:t>에서 나온다</a:t>
            </a:r>
            <a:r>
              <a:rPr lang="en-US" altLang="ko-KR" smtClean="0"/>
              <a:t>.</a:t>
            </a:r>
          </a:p>
          <a:p>
            <a:endParaRPr lang="en-US" altLang="ko-KR" smtClean="0"/>
          </a:p>
          <a:p>
            <a:r>
              <a:rPr lang="ko-KR" altLang="en-US" smtClean="0"/>
              <a:t>☞  선교의 대상은 모든 사람이다</a:t>
            </a:r>
            <a:r>
              <a:rPr lang="en-US" altLang="ko-KR" smtClean="0"/>
              <a:t>. </a:t>
            </a:r>
            <a:r>
              <a:rPr lang="ko-KR" altLang="en-US" smtClean="0"/>
              <a:t>그리스도가 없는 모든 마음이 바로 선교지며</a:t>
            </a:r>
            <a:r>
              <a:rPr lang="en-US" altLang="ko-KR" smtClean="0"/>
              <a:t>, </a:t>
            </a:r>
            <a:r>
              <a:rPr lang="ko-KR" altLang="en-US" smtClean="0"/>
              <a:t>그리스도를 모신 모든 마음이 바로 선교자인 것이다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“</a:t>
            </a:r>
            <a:r>
              <a:rPr lang="ko-KR" altLang="en-US" smtClean="0"/>
              <a:t>너희는 온 세상에 가서 모든 피조물에게 복음을 선포하여라</a:t>
            </a:r>
            <a:r>
              <a:rPr lang="en-US" altLang="ko-KR" smtClean="0"/>
              <a:t>.” </a:t>
            </a:r>
            <a:r>
              <a:rPr lang="ko-KR" altLang="en-US" smtClean="0"/>
              <a:t>마르 </a:t>
            </a:r>
            <a:r>
              <a:rPr lang="en-US" altLang="ko-KR" smtClean="0"/>
              <a:t>16,15</a:t>
            </a:r>
          </a:p>
          <a:p>
            <a:r>
              <a:rPr lang="en-US" altLang="ko-KR" smtClean="0"/>
              <a:t>	‘</a:t>
            </a:r>
            <a:r>
              <a:rPr lang="ko-KR" altLang="en-US" smtClean="0"/>
              <a:t>너희</a:t>
            </a:r>
            <a:r>
              <a:rPr lang="en-US" altLang="ko-KR" smtClean="0"/>
              <a:t>’ = </a:t>
            </a:r>
            <a:r>
              <a:rPr lang="ko-KR" altLang="en-US" smtClean="0"/>
              <a:t>모든 신자</a:t>
            </a:r>
            <a:r>
              <a:rPr lang="en-US" altLang="ko-KR" smtClean="0"/>
              <a:t>, ‘ </a:t>
            </a:r>
            <a:r>
              <a:rPr lang="ko-KR" altLang="en-US" smtClean="0"/>
              <a:t>온세상</a:t>
            </a:r>
            <a:r>
              <a:rPr lang="en-US" altLang="ko-KR" smtClean="0"/>
              <a:t>’ = </a:t>
            </a:r>
            <a:r>
              <a:rPr lang="ko-KR" altLang="en-US" smtClean="0"/>
              <a:t>선교지</a:t>
            </a:r>
            <a:r>
              <a:rPr lang="en-US" altLang="ko-KR" smtClean="0"/>
              <a:t>, ‘</a:t>
            </a:r>
            <a:r>
              <a:rPr lang="ko-KR" altLang="en-US" smtClean="0"/>
              <a:t>모든 피조물에게</a:t>
            </a:r>
            <a:r>
              <a:rPr lang="en-US" altLang="ko-KR" smtClean="0"/>
              <a:t>’ = </a:t>
            </a:r>
            <a:r>
              <a:rPr lang="ko-KR" altLang="en-US" smtClean="0"/>
              <a:t>선교대상자</a:t>
            </a:r>
            <a:endParaRPr lang="en-US" altLang="ko-KR" smtClean="0"/>
          </a:p>
          <a:p>
            <a:r>
              <a:rPr lang="en-US" altLang="ko-KR" smtClean="0"/>
              <a:t>	</a:t>
            </a:r>
            <a:r>
              <a:rPr lang="ko-KR" altLang="en-US" smtClean="0"/>
              <a:t>그리고 </a:t>
            </a:r>
            <a:r>
              <a:rPr lang="en-US" altLang="ko-KR" smtClean="0"/>
              <a:t>‘</a:t>
            </a:r>
            <a:r>
              <a:rPr lang="ko-KR" altLang="en-US" smtClean="0"/>
              <a:t>복음</a:t>
            </a:r>
            <a:r>
              <a:rPr lang="en-US" altLang="ko-KR" smtClean="0"/>
              <a:t>’</a:t>
            </a:r>
            <a:r>
              <a:rPr lang="ko-KR" altLang="en-US" smtClean="0"/>
              <a:t>은 선교의 내용이다</a:t>
            </a:r>
            <a:r>
              <a:rPr lang="en-US" altLang="ko-KR" smtClean="0"/>
              <a:t>. </a:t>
            </a:r>
          </a:p>
          <a:p>
            <a:endParaRPr lang="en-US" altLang="ko-KR" smtClean="0"/>
          </a:p>
          <a:p>
            <a:r>
              <a:rPr lang="ko-KR" altLang="en-US" smtClean="0"/>
              <a:t>☞ 선교의 대상자 선정 방법 </a:t>
            </a:r>
            <a:r>
              <a:rPr lang="en-US" altLang="ko-KR" smtClean="0"/>
              <a:t>( </a:t>
            </a:r>
            <a:r>
              <a:rPr lang="ko-KR" altLang="en-US" smtClean="0"/>
              <a:t>선교수첩 </a:t>
            </a:r>
            <a:r>
              <a:rPr lang="en-US" altLang="ko-KR" smtClean="0"/>
              <a:t>36</a:t>
            </a:r>
            <a:r>
              <a:rPr lang="ko-KR" altLang="en-US" smtClean="0"/>
              <a:t>쪽 참조</a:t>
            </a:r>
            <a:r>
              <a:rPr lang="en-US" altLang="ko-KR" smtClean="0"/>
              <a:t>)</a:t>
            </a:r>
            <a:endParaRPr lang="ko-KR" altLang="en-US" smtClean="0"/>
          </a:p>
          <a:p>
            <a:r>
              <a:rPr lang="en-US" altLang="ko-KR" smtClean="0"/>
              <a:t>	</a:t>
            </a:r>
            <a:r>
              <a:rPr lang="ko-KR" altLang="en-US" smtClean="0"/>
              <a:t>선교를 함에 있어서 우리는 우선 내가족</a:t>
            </a:r>
            <a:r>
              <a:rPr lang="en-US" altLang="ko-KR" smtClean="0"/>
              <a:t>, </a:t>
            </a:r>
            <a:r>
              <a:rPr lang="ko-KR" altLang="en-US" smtClean="0"/>
              <a:t>이웃</a:t>
            </a:r>
            <a:r>
              <a:rPr lang="en-US" altLang="ko-KR" smtClean="0"/>
              <a:t>, </a:t>
            </a:r>
            <a:r>
              <a:rPr lang="ko-KR" altLang="en-US" smtClean="0"/>
              <a:t>지역주민</a:t>
            </a:r>
            <a:r>
              <a:rPr lang="en-US" altLang="ko-KR" smtClean="0"/>
              <a:t>, </a:t>
            </a:r>
            <a:r>
              <a:rPr lang="ko-KR" altLang="en-US" smtClean="0"/>
              <a:t>친분관계</a:t>
            </a:r>
            <a:r>
              <a:rPr lang="en-US" altLang="ko-KR" smtClean="0"/>
              <a:t>, </a:t>
            </a:r>
            <a:r>
              <a:rPr lang="ko-KR" altLang="en-US" smtClean="0"/>
              <a:t>직장및 생업관계에 있는 사람들에게까지</a:t>
            </a:r>
            <a:endParaRPr lang="en-US" altLang="ko-KR" smtClean="0"/>
          </a:p>
          <a:p>
            <a:r>
              <a:rPr lang="en-US" altLang="ko-KR" smtClean="0"/>
              <a:t>	</a:t>
            </a:r>
            <a:r>
              <a:rPr lang="ko-KR" altLang="en-US" smtClean="0"/>
              <a:t>점진적으로 나아가야 한다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</a:t>
            </a:r>
          </a:p>
          <a:p>
            <a:r>
              <a:rPr lang="ko-KR" altLang="en-US" smtClean="0"/>
              <a:t>☞ 선교 대상자 봉헌카드 작성</a:t>
            </a:r>
            <a:r>
              <a:rPr lang="en-US" altLang="ko-KR" smtClean="0"/>
              <a:t>( </a:t>
            </a:r>
            <a:r>
              <a:rPr lang="ko-KR" altLang="en-US" smtClean="0"/>
              <a:t>선교수첩  참조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세사람 이상씩 이름을 적어보고 작성을 마치면 절취선을 잘른다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하나는 본당에 제출하고</a:t>
            </a:r>
            <a:r>
              <a:rPr lang="en-US" altLang="ko-KR" smtClean="0"/>
              <a:t>, </a:t>
            </a:r>
            <a:r>
              <a:rPr lang="ko-KR" altLang="en-US" smtClean="0"/>
              <a:t>나머지 하나는 본인이 지참한다</a:t>
            </a:r>
            <a:r>
              <a:rPr lang="en-US" altLang="ko-KR" smtClean="0"/>
              <a:t>. </a:t>
            </a:r>
          </a:p>
          <a:p>
            <a:r>
              <a:rPr lang="ko-KR" altLang="en-US" smtClean="0"/>
              <a:t>☞ 선교 대상자 봉헌카드 </a:t>
            </a:r>
            <a:r>
              <a:rPr lang="en-US" altLang="ko-KR" smtClean="0"/>
              <a:t>(</a:t>
            </a:r>
            <a:r>
              <a:rPr lang="ko-KR" altLang="en-US" smtClean="0"/>
              <a:t>선교수첩   참조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본인 지참용은 보관하면서 관리 및 기도 단계로 들어간다</a:t>
            </a:r>
            <a:r>
              <a:rPr lang="en-US" altLang="ko-KR" smtClean="0"/>
              <a:t>. </a:t>
            </a:r>
          </a:p>
          <a:p>
            <a:r>
              <a:rPr lang="ko-KR" altLang="en-US" smtClean="0"/>
              <a:t>☞ 선교 대상자 관리일지</a:t>
            </a:r>
            <a:r>
              <a:rPr lang="en-US" altLang="ko-KR" smtClean="0"/>
              <a:t>(</a:t>
            </a:r>
            <a:r>
              <a:rPr lang="ko-KR" altLang="en-US" smtClean="0"/>
              <a:t>선교수첩 참조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대상자의 구체적인 인적사항을 작성하고 매일 기도하며 진행과정을 기록한다</a:t>
            </a:r>
            <a:r>
              <a:rPr lang="en-US" altLang="ko-KR" smtClean="0"/>
              <a:t>. </a:t>
            </a:r>
          </a:p>
          <a:p>
            <a:r>
              <a:rPr lang="ko-KR" altLang="en-US" smtClean="0"/>
              <a:t>☞ 본당제출용은 본당에서 잘 관리하며 본당차원에서도 대상자를 위해 지속적으로 미사를 봉헌한다</a:t>
            </a:r>
            <a:r>
              <a:rPr lang="en-US" altLang="ko-KR" smtClean="0"/>
              <a:t>. </a:t>
            </a:r>
          </a:p>
          <a:p>
            <a:endParaRPr lang="ko-KR" altLang="en-US" smtClean="0"/>
          </a:p>
          <a:p>
            <a:endParaRPr lang="ko-KR" altLang="en-US" smtClean="0"/>
          </a:p>
          <a:p>
            <a:endParaRPr lang="ko-KR" altLang="en-US" smtClean="0"/>
          </a:p>
          <a:p>
            <a:endParaRPr lang="ko-KR" altLang="en-US" smtClean="0"/>
          </a:p>
          <a:p>
            <a:endParaRPr lang="ko-KR" altLang="en-US" smtClean="0"/>
          </a:p>
          <a:p>
            <a:r>
              <a:rPr lang="en-US" altLang="ko-KR" smtClean="0"/>
              <a:t>	 </a:t>
            </a:r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D8826C-C37E-4ED0-93FD-7C6940B66DB5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카드 작성 요령 앞면</a:t>
            </a:r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950F9B-98A3-4C25-AE0B-1DEF34E13D5C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카드작성 요령 뒷면</a:t>
            </a:r>
            <a:endParaRPr lang="en-US" altLang="ko-KR" smtClean="0"/>
          </a:p>
          <a:p>
            <a:endParaRPr lang="en-US" altLang="ko-KR" smtClean="0"/>
          </a:p>
          <a:p>
            <a:r>
              <a:rPr lang="en-US" altLang="ko-KR" smtClean="0"/>
              <a:t>	1.</a:t>
            </a:r>
            <a:r>
              <a:rPr lang="ko-KR" altLang="en-US" smtClean="0"/>
              <a:t>대상자 이름 과 연락처를 적는다</a:t>
            </a:r>
            <a:endParaRPr lang="en-US" altLang="ko-KR" smtClean="0"/>
          </a:p>
          <a:p>
            <a:r>
              <a:rPr lang="en-US" altLang="ko-KR" smtClean="0"/>
              <a:t>	(</a:t>
            </a:r>
            <a:r>
              <a:rPr lang="ko-KR" altLang="en-US" smtClean="0"/>
              <a:t>대상자 이름을 모르면 </a:t>
            </a:r>
            <a:r>
              <a:rPr lang="en-US" altLang="ko-KR" smtClean="0"/>
              <a:t>‘201</a:t>
            </a:r>
            <a:r>
              <a:rPr lang="ko-KR" altLang="en-US" smtClean="0"/>
              <a:t>호 아줌마</a:t>
            </a:r>
            <a:r>
              <a:rPr lang="en-US" altLang="ko-KR" smtClean="0"/>
              <a:t>’</a:t>
            </a:r>
            <a:r>
              <a:rPr lang="ko-KR" altLang="en-US" smtClean="0"/>
              <a:t>처럼 특징만 적어도 된다</a:t>
            </a:r>
            <a:r>
              <a:rPr lang="en-US" altLang="ko-KR" smtClean="0"/>
              <a:t>.)</a:t>
            </a:r>
          </a:p>
          <a:p>
            <a:r>
              <a:rPr lang="en-US" altLang="ko-KR" smtClean="0"/>
              <a:t>	2. </a:t>
            </a:r>
            <a:r>
              <a:rPr lang="ko-KR" altLang="en-US" smtClean="0"/>
              <a:t>최소한 </a:t>
            </a:r>
            <a:r>
              <a:rPr lang="en-US" altLang="ko-KR" smtClean="0"/>
              <a:t>3</a:t>
            </a:r>
            <a:r>
              <a:rPr lang="ko-KR" altLang="en-US" smtClean="0"/>
              <a:t>명은 적도록 하고 많이 적으면 더 좋다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	(</a:t>
            </a:r>
            <a:r>
              <a:rPr lang="ko-KR" altLang="en-US" smtClean="0"/>
              <a:t>단</a:t>
            </a:r>
            <a:r>
              <a:rPr lang="en-US" altLang="ko-KR" smtClean="0"/>
              <a:t>, </a:t>
            </a:r>
            <a:r>
              <a:rPr lang="ko-KR" altLang="en-US" smtClean="0"/>
              <a:t>선교 가능성이 높은 쪽을 기준으로 우선 순위를 정하여 작성하는 것이 더 효과적이다</a:t>
            </a:r>
            <a:r>
              <a:rPr lang="en-US" altLang="ko-KR" smtClean="0"/>
              <a:t>.)</a:t>
            </a:r>
            <a:br>
              <a:rPr lang="en-US" altLang="ko-KR" smtClean="0"/>
            </a:br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F02AC53-96F8-4EAA-A4B1-63DAEF05CEFD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ko-KR" altLang="en-US" dirty="0" smtClean="0"/>
              <a:t>☞ 민들레 선교의 </a:t>
            </a:r>
            <a:r>
              <a:rPr lang="ko-KR" altLang="en-US" dirty="0" err="1" smtClean="0"/>
              <a:t>두번째</a:t>
            </a:r>
            <a:r>
              <a:rPr lang="ko-KR" altLang="en-US" dirty="0" smtClean="0"/>
              <a:t> 원리인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전천후 선교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원리의 </a:t>
            </a:r>
            <a:r>
              <a:rPr lang="en-US" altLang="ko-KR" dirty="0" smtClean="0"/>
              <a:t>5</a:t>
            </a:r>
            <a:r>
              <a:rPr lang="ko-KR" altLang="en-US" dirty="0" smtClean="0"/>
              <a:t>방법이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어디서든 전하라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이다</a:t>
            </a:r>
            <a:endParaRPr lang="en-US" altLang="ko-KR" dirty="0" smtClean="0"/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선교의 종류에는 가두선교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방문선교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관계 선교가 있는데 가두선교나 방문선교는 관심이 있는 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일부 신자들을 위한 구체적인 방법이 라면 관계 선교는 누구나 할 수 있는 가장 효과적인 선교방법이다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즉</a:t>
            </a:r>
            <a:r>
              <a:rPr lang="en-US" altLang="ko-KR" dirty="0" smtClean="0"/>
              <a:t>,</a:t>
            </a:r>
            <a:r>
              <a:rPr lang="ko-KR" altLang="en-US" dirty="0" smtClean="0"/>
              <a:t> 가두선교나 방문선교는 내가 모르는 사람들에게 접근하여 선교하는 방법이라면 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관계 선교는 신앙을 체험한 사람이 그리스도인의 생활을 먼저 보여 주고 인격적인 접촉을 통해서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err="1" smtClean="0"/>
              <a:t>비신자에게</a:t>
            </a:r>
            <a:r>
              <a:rPr lang="ko-KR" altLang="en-US" dirty="0" smtClean="0"/>
              <a:t> 교회와 복음의 중요성을 깨닫도록 하는 선교 방법이다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즉 내가 잘 알고 있는 가족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이웃 등을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중심으로  선교를 하여 점진적으로 선교대상자를 확대해 나아감으로 선교를 효과를 극대화 시키는 방법인 것이다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특히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관계선교에서 핵심포인트는 대상자의 성격이나 내면의 어려움을 잘 파악하여 선교자 중심이 아닌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선교 대상자 중심의 선교방식을 말한다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pPr>
              <a:defRPr/>
            </a:pPr>
            <a:endParaRPr lang="en-US" altLang="ko-KR" dirty="0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F65A4F0-D5F1-4FFC-A4FC-1937DE2B226D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모든 선교는 현장 중심적으로 적극적인 선교가 효과가 가장 높다</a:t>
            </a:r>
            <a:r>
              <a:rPr lang="en-US" altLang="ko-KR" smtClean="0"/>
              <a:t>. </a:t>
            </a:r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5610CF-585F-44D0-8072-9DAD2E798E55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전천후 선교 원리의 </a:t>
            </a:r>
            <a:r>
              <a:rPr lang="en-US" altLang="ko-KR" smtClean="0"/>
              <a:t>6</a:t>
            </a:r>
            <a:r>
              <a:rPr lang="ko-KR" altLang="en-US" smtClean="0"/>
              <a:t>번째 방법은 </a:t>
            </a:r>
            <a:r>
              <a:rPr lang="en-US" altLang="ko-KR" smtClean="0"/>
              <a:t>‘</a:t>
            </a:r>
            <a:r>
              <a:rPr lang="ko-KR" altLang="en-US" smtClean="0"/>
              <a:t>담대하게 전하라</a:t>
            </a:r>
            <a:r>
              <a:rPr lang="en-US" altLang="ko-KR" smtClean="0"/>
              <a:t>’</a:t>
            </a:r>
            <a:r>
              <a:rPr lang="ko-KR" altLang="en-US" smtClean="0"/>
              <a:t>이다</a:t>
            </a:r>
            <a:endParaRPr lang="en-US" altLang="ko-KR" smtClean="0"/>
          </a:p>
          <a:p>
            <a:endParaRPr lang="en-US" altLang="ko-KR" smtClean="0"/>
          </a:p>
          <a:p>
            <a:r>
              <a:rPr lang="en-US" altLang="ko-KR" smtClean="0"/>
              <a:t>	“</a:t>
            </a:r>
            <a:r>
              <a:rPr lang="ko-KR" altLang="en-US" smtClean="0"/>
              <a:t>선교를 하고 싶어도 막상 선교를 하려고 하면 잘 안되더라</a:t>
            </a:r>
            <a:r>
              <a:rPr lang="en-US" altLang="ko-KR" smtClean="0"/>
              <a:t>”</a:t>
            </a:r>
            <a:r>
              <a:rPr lang="ko-KR" altLang="en-US" smtClean="0"/>
              <a:t>며 선교에 자신이 없어하는 사람들이 많다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이런 문제를 해결하기 위해서는 발상의 전환이 필요하다</a:t>
            </a:r>
            <a:r>
              <a:rPr lang="en-US" altLang="ko-KR" smtClean="0"/>
              <a:t>. </a:t>
            </a:r>
          </a:p>
          <a:p>
            <a:endParaRPr lang="en-US" altLang="ko-KR" smtClean="0"/>
          </a:p>
          <a:p>
            <a:r>
              <a:rPr lang="en-US" altLang="ko-KR" smtClean="0"/>
              <a:t>	1. </a:t>
            </a:r>
            <a:r>
              <a:rPr lang="ko-KR" altLang="en-US" smtClean="0"/>
              <a:t>내가  그동안 선교를 못했던 것은 이미 내가 누리고 있는 은총을 깨닫지 못하거나 드러내지 못해서 였던 것이다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</a:t>
            </a:r>
            <a:r>
              <a:rPr lang="ko-KR" altLang="en-US" smtClean="0"/>
              <a:t>사람들이 내 얼굴을 통해 흐르는 은총을 보기만 해도 선교는 저절로 된다</a:t>
            </a:r>
            <a:r>
              <a:rPr lang="en-US" altLang="ko-KR" smtClean="0"/>
              <a:t>. </a:t>
            </a:r>
          </a:p>
          <a:p>
            <a:endParaRPr lang="en-US" altLang="ko-KR" smtClean="0"/>
          </a:p>
          <a:p>
            <a:r>
              <a:rPr lang="en-US" altLang="ko-KR" smtClean="0"/>
              <a:t>	2. </a:t>
            </a:r>
            <a:r>
              <a:rPr lang="ko-KR" altLang="en-US" smtClean="0"/>
              <a:t>복음의 은총을 제대로만 깨달으면 누구든지 오히려 복음을 자랑스럽게 여기지 결코 부끄럽게 여기는 일이 없다</a:t>
            </a:r>
            <a:r>
              <a:rPr lang="en-US" altLang="ko-KR" smtClean="0"/>
              <a:t>. </a:t>
            </a:r>
          </a:p>
          <a:p>
            <a:endParaRPr lang="en-US" altLang="ko-KR" smtClean="0"/>
          </a:p>
          <a:p>
            <a:r>
              <a:rPr lang="en-US" altLang="ko-KR" smtClean="0"/>
              <a:t>	3. </a:t>
            </a:r>
            <a:r>
              <a:rPr lang="ko-KR" altLang="en-US" smtClean="0"/>
              <a:t>마음에 품은 사랑은 화려한 말주변으로 전달되는 것이 아니라 어떻게 해서든지 도움을 주려는 노력과 정성으로 전달되는 법이다</a:t>
            </a:r>
            <a:r>
              <a:rPr lang="en-US" altLang="ko-KR" smtClean="0"/>
              <a:t>.</a:t>
            </a:r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EA85EE-1404-4EE1-A9CD-ED465756B288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삭제 요망</a:t>
            </a:r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59FC73-6102-4DF9-8C04-3F84766BE1A7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☞ 선교의 </a:t>
            </a:r>
            <a:r>
              <a:rPr lang="ko-KR" altLang="en-US" dirty="0" err="1" smtClean="0"/>
              <a:t>세번째</a:t>
            </a:r>
            <a:r>
              <a:rPr lang="ko-KR" altLang="en-US" dirty="0" smtClean="0"/>
              <a:t> 원리는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일편단심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선교다</a:t>
            </a:r>
            <a:r>
              <a:rPr lang="en-US" altLang="ko-KR" dirty="0" smtClean="0"/>
              <a:t>. </a:t>
            </a:r>
          </a:p>
          <a:p>
            <a:r>
              <a:rPr lang="en-US" altLang="ko-KR" dirty="0" smtClean="0"/>
              <a:t>	</a:t>
            </a:r>
            <a:r>
              <a:rPr lang="ko-KR" altLang="en-US" dirty="0" smtClean="0"/>
              <a:t>일편단심 선교를 구현하기 위해서는 온 사랑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온 매체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온 정성을 동원하는 것이 요청된다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☞ 선교의 </a:t>
            </a:r>
            <a:r>
              <a:rPr lang="en-US" altLang="ko-KR" dirty="0" smtClean="0"/>
              <a:t>7</a:t>
            </a:r>
            <a:r>
              <a:rPr lang="ko-KR" altLang="en-US" dirty="0" smtClean="0"/>
              <a:t>방법은 선교자의 유형에 맞는 맞춤 선교를 </a:t>
            </a:r>
            <a:r>
              <a:rPr lang="ko-KR" altLang="en-US" dirty="0" err="1" smtClean="0"/>
              <a:t>하기위한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가지 유형을 확인하고 그 </a:t>
            </a:r>
            <a:r>
              <a:rPr lang="ko-KR" altLang="en-US" dirty="0" err="1" smtClean="0"/>
              <a:t>유형메</a:t>
            </a:r>
            <a:r>
              <a:rPr lang="ko-KR" altLang="en-US" dirty="0" smtClean="0"/>
              <a:t> 맞게 선교하는 것이다</a:t>
            </a:r>
            <a:r>
              <a:rPr lang="en-US" altLang="ko-KR" dirty="0" smtClean="0"/>
              <a:t>. </a:t>
            </a:r>
          </a:p>
          <a:p>
            <a:r>
              <a:rPr lang="en-US" altLang="ko-KR" dirty="0" smtClean="0"/>
              <a:t>	1. </a:t>
            </a:r>
            <a:r>
              <a:rPr lang="ko-KR" altLang="en-US" dirty="0" smtClean="0"/>
              <a:t>정면대결형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단도직입적으로 선교하는 유형</a:t>
            </a:r>
            <a:endParaRPr lang="en-US" altLang="ko-KR" dirty="0" smtClean="0"/>
          </a:p>
          <a:p>
            <a:r>
              <a:rPr lang="en-US" altLang="ko-KR" dirty="0" smtClean="0"/>
              <a:t>	2. </a:t>
            </a:r>
            <a:r>
              <a:rPr lang="ko-KR" altLang="en-US" dirty="0" smtClean="0"/>
              <a:t>대인관계형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지속적인 대인관계를 통해서 정이 들게 하여 서서히 나오도록 유도하는 유형</a:t>
            </a:r>
            <a:endParaRPr lang="en-US" altLang="ko-KR" dirty="0" smtClean="0"/>
          </a:p>
          <a:p>
            <a:r>
              <a:rPr lang="en-US" altLang="ko-KR" dirty="0" smtClean="0"/>
              <a:t>	3. </a:t>
            </a:r>
            <a:r>
              <a:rPr lang="ko-KR" altLang="en-US" dirty="0" smtClean="0"/>
              <a:t>지성적 대화형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성당에 다니는 것이 무엇이 좋은가 등등 지식적으로 설명하면서 선교하는 유형</a:t>
            </a:r>
            <a:endParaRPr lang="en-US" altLang="ko-KR" dirty="0" smtClean="0"/>
          </a:p>
          <a:p>
            <a:r>
              <a:rPr lang="en-US" altLang="ko-KR" dirty="0" smtClean="0"/>
              <a:t>	4. </a:t>
            </a:r>
            <a:r>
              <a:rPr lang="ko-KR" altLang="en-US" dirty="0" smtClean="0"/>
              <a:t>섬김형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스스로 낮추고 희생으로 이웃을 사랑하는 유형이다</a:t>
            </a:r>
            <a:r>
              <a:rPr lang="en-US" altLang="ko-KR" dirty="0" smtClean="0"/>
              <a:t>.  </a:t>
            </a:r>
            <a:r>
              <a:rPr lang="ko-KR" altLang="en-US" dirty="0" err="1" smtClean="0"/>
              <a:t>여러유형들중에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난공불락으리</a:t>
            </a:r>
            <a:r>
              <a:rPr lang="ko-KR" altLang="en-US" dirty="0" smtClean="0"/>
              <a:t> 상대를</a:t>
            </a:r>
            <a:endParaRPr lang="en-US" altLang="ko-KR" dirty="0" smtClean="0"/>
          </a:p>
          <a:p>
            <a:r>
              <a:rPr lang="en-US" altLang="ko-KR" dirty="0" smtClean="0"/>
              <a:t>	</a:t>
            </a:r>
            <a:r>
              <a:rPr lang="ko-KR" altLang="en-US" dirty="0" smtClean="0"/>
              <a:t>무너뜨리는 것이 바로 </a:t>
            </a:r>
            <a:r>
              <a:rPr lang="ko-KR" altLang="en-US" dirty="0" err="1" smtClean="0"/>
              <a:t>섬김형이다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A278A0A-C25C-452C-A22A-5681ED694736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☞ 효과적이 섬김의 기회</a:t>
            </a:r>
            <a:endParaRPr lang="en-US" altLang="ko-KR" dirty="0" smtClean="0"/>
          </a:p>
          <a:p>
            <a:r>
              <a:rPr lang="en-US" altLang="ko-KR" dirty="0" smtClean="0"/>
              <a:t>	</a:t>
            </a:r>
            <a:r>
              <a:rPr lang="ko-KR" altLang="en-US" dirty="0" smtClean="0"/>
              <a:t>토마스 홈즈와 리처드 </a:t>
            </a:r>
            <a:r>
              <a:rPr lang="ko-KR" altLang="en-US" dirty="0" err="1" smtClean="0"/>
              <a:t>라어가</a:t>
            </a:r>
            <a:r>
              <a:rPr lang="ko-KR" altLang="en-US" dirty="0" smtClean="0"/>
              <a:t> 조사한 연구결과를 섬김의 척도로 삼으면 좋을 것이다</a:t>
            </a:r>
            <a:r>
              <a:rPr lang="en-US" altLang="ko-KR" dirty="0" smtClean="0"/>
              <a:t>. </a:t>
            </a:r>
          </a:p>
          <a:p>
            <a:r>
              <a:rPr lang="en-US" altLang="ko-KR" dirty="0" smtClean="0"/>
              <a:t>	</a:t>
            </a:r>
            <a:r>
              <a:rPr lang="ko-KR" altLang="en-US" dirty="0" smtClean="0"/>
              <a:t>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생활하면서 겪는 </a:t>
            </a:r>
            <a:r>
              <a:rPr lang="ko-KR" altLang="en-US" dirty="0" err="1" smtClean="0"/>
              <a:t>사건들중에</a:t>
            </a:r>
            <a:r>
              <a:rPr lang="ko-KR" altLang="en-US" dirty="0" smtClean="0"/>
              <a:t> 가장 스트레스를 많이 받는 순서로 되어있는데 </a:t>
            </a:r>
            <a:endParaRPr lang="en-US" altLang="ko-KR" dirty="0" smtClean="0"/>
          </a:p>
          <a:p>
            <a:r>
              <a:rPr lang="en-US" altLang="ko-KR" dirty="0" smtClean="0"/>
              <a:t>	</a:t>
            </a:r>
            <a:r>
              <a:rPr lang="ko-KR" altLang="en-US" dirty="0" smtClean="0"/>
              <a:t>선교는 대상자가 가장 힘들고 어려워 </a:t>
            </a:r>
            <a:r>
              <a:rPr lang="ko-KR" altLang="en-US" dirty="0" err="1" smtClean="0"/>
              <a:t>할때가</a:t>
            </a:r>
            <a:r>
              <a:rPr lang="ko-KR" altLang="en-US" dirty="0" smtClean="0"/>
              <a:t> 우리에게는 역으로 좋은 선교의 기회가 </a:t>
            </a:r>
            <a:r>
              <a:rPr lang="ko-KR" altLang="en-US" dirty="0" err="1" smtClean="0"/>
              <a:t>될수</a:t>
            </a:r>
            <a:r>
              <a:rPr lang="ko-KR" altLang="en-US" dirty="0" smtClean="0"/>
              <a:t> 있다는 것이다</a:t>
            </a:r>
            <a:r>
              <a:rPr lang="en-US" altLang="ko-KR" dirty="0" smtClean="0"/>
              <a:t>. </a:t>
            </a:r>
          </a:p>
          <a:p>
            <a:endParaRPr lang="ko-KR" altLang="en-US" dirty="0" smtClean="0"/>
          </a:p>
          <a:p>
            <a:endParaRPr lang="ko-KR" altLang="en-US" dirty="0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BF1EAE-D6ED-4779-BDF2-05F8EE58365C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밴자민 프랭클린의 말을 통해서 인쇄물의 위력을 확인해 본다</a:t>
            </a:r>
            <a:r>
              <a:rPr lang="en-US" altLang="ko-KR" smtClean="0"/>
              <a:t>. </a:t>
            </a:r>
          </a:p>
          <a:p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58DAC8-68EA-431B-9947-F12A81C6FB65}" type="slidenum">
              <a:rPr lang="ko-KR" altLang="en-US" smtClean="0"/>
              <a:pPr>
                <a:defRPr/>
              </a:pPr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</a:t>
            </a:r>
            <a:r>
              <a:rPr lang="en-US" altLang="ko-KR" smtClean="0"/>
              <a:t>3</a:t>
            </a:r>
            <a:r>
              <a:rPr lang="ko-KR" altLang="en-US" smtClean="0"/>
              <a:t>원리중 </a:t>
            </a:r>
            <a:r>
              <a:rPr lang="en-US" altLang="ko-KR" smtClean="0"/>
              <a:t>8</a:t>
            </a:r>
            <a:r>
              <a:rPr lang="ko-KR" altLang="en-US" smtClean="0"/>
              <a:t>방법은 효과적인 선교매체를 활용해야 선교효과가 높다는 것이다</a:t>
            </a:r>
            <a:r>
              <a:rPr lang="en-US" altLang="ko-KR" smtClean="0"/>
              <a:t>. </a:t>
            </a:r>
          </a:p>
          <a:p>
            <a:endParaRPr lang="en-US" altLang="ko-KR" smtClean="0"/>
          </a:p>
          <a:p>
            <a:r>
              <a:rPr lang="en-US" altLang="ko-KR" smtClean="0"/>
              <a:t>	1. </a:t>
            </a:r>
            <a:r>
              <a:rPr lang="ko-KR" altLang="en-US" smtClean="0"/>
              <a:t>선교매체는 논리적 설득 이전에 감성터치의 설득력을 지녀야 한다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2. </a:t>
            </a:r>
            <a:r>
              <a:rPr lang="ko-KR" altLang="en-US" smtClean="0"/>
              <a:t>선교매체는 효과적인 설득논리를 갖추어야 한다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	3. </a:t>
            </a:r>
            <a:r>
              <a:rPr lang="ko-KR" altLang="en-US" smtClean="0"/>
              <a:t>선교매체는 전문 디자인 기법을 활용해야한다</a:t>
            </a:r>
            <a:r>
              <a:rPr lang="en-US" altLang="ko-KR" smtClean="0"/>
              <a:t>. </a:t>
            </a:r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C364A5-EF04-46D4-A779-D01062503655}" type="slidenum">
              <a:rPr lang="ko-KR" altLang="en-US" smtClean="0"/>
              <a:pPr>
                <a:defRPr/>
              </a:pPr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2B25CB-A629-426B-8A54-5106CC0C9102}" type="slidenum">
              <a:rPr lang="ko-KR" altLang="en-US" smtClean="0"/>
              <a:pPr>
                <a:defRPr/>
              </a:pPr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냉담 원인을 분석하여 그에 적합한 맞춤 메시지를 사랑의 언어로 전하기 때문에 냉담교우의 마음을 효과적으로 움직일 수 있다</a:t>
            </a:r>
            <a:r>
              <a:rPr lang="en-US" altLang="ko-KR" smtClean="0"/>
              <a:t>. </a:t>
            </a:r>
          </a:p>
          <a:p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02C278-5E3F-4EEF-A0DC-37E3779A85E3}" type="slidenum">
              <a:rPr lang="ko-KR" altLang="en-US" smtClean="0"/>
              <a:pPr>
                <a:defRPr/>
              </a:pPr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천주교 신앙 안내 소책자다</a:t>
            </a:r>
            <a:r>
              <a:rPr lang="en-US" altLang="ko-KR" smtClean="0"/>
              <a:t>. </a:t>
            </a:r>
            <a:r>
              <a:rPr lang="ko-KR" altLang="en-US" smtClean="0"/>
              <a:t>의무신앙 버전이 아닌 신바람 신앙버전으로 가톨릭을 소개한 책자이다</a:t>
            </a:r>
            <a:r>
              <a:rPr lang="en-US" altLang="ko-KR" smtClean="0"/>
              <a:t>.</a:t>
            </a:r>
          </a:p>
          <a:p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695DE95-2648-46BD-88BC-CD36543FBDD4}" type="slidenum">
              <a:rPr lang="ko-KR" altLang="en-US" smtClean="0"/>
              <a:pPr>
                <a:defRPr/>
              </a:pPr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☞ 선교 수첩을 늘 가지고 다니면서 선교하면 효과가 더 좋다</a:t>
            </a:r>
            <a:r>
              <a:rPr lang="en-US" altLang="ko-KR" smtClean="0"/>
              <a:t>. </a:t>
            </a:r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6FBD4F-92E5-4B16-9393-8549541DC3CB}" type="slidenum">
              <a:rPr lang="ko-KR" altLang="en-US" smtClean="0"/>
              <a:pPr>
                <a:defRPr/>
              </a:pPr>
              <a:t>27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altLang="ko-KR" dirty="0" smtClean="0"/>
              <a:t>☞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원리 </a:t>
            </a:r>
            <a:r>
              <a:rPr lang="en-US" altLang="ko-KR" dirty="0" smtClean="0"/>
              <a:t>9</a:t>
            </a:r>
            <a:r>
              <a:rPr lang="ko-KR" altLang="en-US" dirty="0" smtClean="0"/>
              <a:t>방법은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온 정성으로 인도하라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이다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이는 선교자가 한 사람의 선교 대상자를 예비신자 교육과정 뿐만 아니라 신앙생활여정까지 영적 멘토로서 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동반해 주어야 한다는 것을 </a:t>
            </a:r>
            <a:r>
              <a:rPr lang="ko-KR" altLang="en-US" dirty="0" err="1" smtClean="0"/>
              <a:t>의마한다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</a:t>
            </a:r>
            <a:r>
              <a:rPr lang="ko-KR" altLang="en-US" dirty="0" smtClean="0"/>
              <a:t>즉 선교는 믿음의 씨앗을 심는 행위다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선교하기 위해서는 처음부터 끝까지 온 정성을 기울여야 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0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준비단계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선교의 가장 기본은 기도하는 것이다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기도 함으로써 우리는 선교의 의욕을 충전할 수 있다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1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좋은 인상 심기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하느님과의 친교 속에 생활하고 이웃에게 봉사하는 생활의 </a:t>
            </a:r>
            <a:r>
              <a:rPr lang="ko-KR" altLang="en-US" dirty="0" err="1" smtClean="0"/>
              <a:t>표양으로</a:t>
            </a:r>
            <a:r>
              <a:rPr lang="ko-KR" altLang="en-US" dirty="0" smtClean="0"/>
              <a:t> 세상을 복음화 할 수 있다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2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선교 대상자 찾기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자신이 평소 그리스도인의 </a:t>
            </a:r>
            <a:r>
              <a:rPr lang="ko-KR" altLang="en-US" dirty="0" err="1" smtClean="0"/>
              <a:t>표양을</a:t>
            </a:r>
            <a:r>
              <a:rPr lang="ko-KR" altLang="en-US" dirty="0" smtClean="0"/>
              <a:t> 보인 사람 가운데서 선교의 대상을 정해야 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3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관계 형성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선교의 시작은 </a:t>
            </a:r>
            <a:r>
              <a:rPr lang="ko-KR" altLang="en-US" dirty="0" err="1" smtClean="0"/>
              <a:t>한사람과</a:t>
            </a:r>
            <a:r>
              <a:rPr lang="ko-KR" altLang="en-US" dirty="0" smtClean="0"/>
              <a:t> 관계를 맺는 것에서부터 시작된다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4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신앙 동기 제공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신앙의 동기를 제공하려면 우선 상대방을 알려고 노력해야 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대상자 중심의 선교가 중요하다</a:t>
            </a:r>
            <a:r>
              <a:rPr lang="en-US" altLang="ko-KR" dirty="0" smtClean="0"/>
              <a:t>.</a:t>
            </a:r>
          </a:p>
          <a:p>
            <a:pPr>
              <a:defRPr/>
            </a:pPr>
            <a:r>
              <a:rPr lang="en-US" altLang="ko-KR" dirty="0" smtClean="0"/>
              <a:t>	5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복음 전달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멋진 말로 상대방을 감화시키려다 실패하지 말고 하느님의 말씀으로만 복음을 전해야 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6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초대 및 교리반 등록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비신자의 마음이 움직이기 시작 </a:t>
            </a:r>
            <a:r>
              <a:rPr lang="ko-KR" altLang="en-US" dirty="0" err="1" smtClean="0"/>
              <a:t>했을때</a:t>
            </a:r>
            <a:r>
              <a:rPr lang="ko-KR" altLang="en-US" dirty="0" smtClean="0"/>
              <a:t> 교회로 초대한다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첫 주는 함께 등록하고 함께 </a:t>
            </a:r>
            <a:r>
              <a:rPr lang="ko-KR" altLang="en-US" dirty="0" err="1" smtClean="0"/>
              <a:t>미사한다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r>
              <a:rPr lang="en-US" altLang="ko-KR" dirty="0" smtClean="0"/>
              <a:t>	7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:</a:t>
            </a:r>
            <a:r>
              <a:rPr lang="ko-KR" altLang="en-US" dirty="0" smtClean="0"/>
              <a:t>지속적인 관리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등록된 선교 대상자를 정착시키는 단계로 신자들과의 친교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성경공부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봉사활동 참여 등을 통하여</a:t>
            </a:r>
            <a:endParaRPr lang="en-US" altLang="ko-KR" dirty="0" smtClean="0"/>
          </a:p>
          <a:p>
            <a:pPr>
              <a:defRPr/>
            </a:pPr>
            <a:r>
              <a:rPr lang="en-US" altLang="ko-KR" dirty="0" smtClean="0"/>
              <a:t>		</a:t>
            </a:r>
            <a:r>
              <a:rPr lang="ko-KR" altLang="en-US" dirty="0" smtClean="0"/>
              <a:t>하느님의 뜻을 깨닫고 믿음이 잉태되도록 도와 주어야 한다</a:t>
            </a:r>
            <a:r>
              <a:rPr lang="en-US" altLang="ko-KR" dirty="0" smtClean="0"/>
              <a:t>. </a:t>
            </a:r>
          </a:p>
          <a:p>
            <a:pPr>
              <a:defRPr/>
            </a:pPr>
            <a:endParaRPr lang="en-US" altLang="ko-KR" dirty="0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F0E9E4-86CF-4878-9CE8-957D4CEAE13B}" type="slidenum">
              <a:rPr lang="ko-KR" altLang="en-US" smtClean="0"/>
              <a:pPr>
                <a:defRPr/>
              </a:pPr>
              <a:t>28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507148-6DAE-4228-AB9B-B798ACD032C8}" type="slidenum">
              <a:rPr lang="ko-KR" altLang="en-US" smtClean="0"/>
              <a:pPr>
                <a:defRPr/>
              </a:pPr>
              <a:t>29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355A49C-4E5F-4CDB-B7A5-C5F15D14DF5C}" type="slidenum">
              <a:rPr lang="ko-KR" altLang="en-US" smtClean="0"/>
              <a:pPr>
                <a:defRPr/>
              </a:pPr>
              <a:t>30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927D24-D76A-4564-9824-7B1929B414B1}" type="slidenum">
              <a:rPr lang="ko-KR" altLang="en-US" smtClean="0"/>
              <a:pPr>
                <a:defRPr/>
              </a:pPr>
              <a:t>31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ko-KR" smtClean="0"/>
              <a:t>☞  </a:t>
            </a:r>
            <a:r>
              <a:rPr lang="ko-KR" altLang="en-US" smtClean="0"/>
              <a:t>선교 구호를 힘차게 하며 자신감을 고취시킨다</a:t>
            </a:r>
            <a:r>
              <a:rPr lang="en-US" altLang="ko-KR" smtClean="0"/>
              <a:t>. </a:t>
            </a:r>
          </a:p>
          <a:p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P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258714-B438-48D0-857C-4575EB0A2D43}" type="slidenum">
              <a:rPr lang="ko-KR" altLang="en-US" smtClean="0"/>
              <a:pPr>
                <a:defRPr/>
              </a:pPr>
              <a:t>32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control" Target="../activeX/activeX1.xml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그림 3" descr="미래사목연구소.jpg"/>
          <p:cNvPicPr>
            <a:picLocks noChangeAspect="1"/>
          </p:cNvPicPr>
          <p:nvPr userDrawn="1"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650" y="6584950"/>
            <a:ext cx="9731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1026" name="ShockwaveFlash1" r:id="rId5" imgW="826822" imgH="764940"/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OWNER\바탕 화면\민들레선교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2728" y="857232"/>
            <a:ext cx="3756660" cy="4932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9" descr="IMG_5642.JPG"/>
          <p:cNvPicPr>
            <a:picLocks noChangeAspect="1"/>
          </p:cNvPicPr>
          <p:nvPr/>
        </p:nvPicPr>
        <p:blipFill>
          <a:blip r:embed="rId3"/>
          <a:srcRect t="10876"/>
          <a:stretch>
            <a:fillRect/>
          </a:stretch>
        </p:blipFill>
        <p:spPr bwMode="auto">
          <a:xfrm>
            <a:off x="1944688" y="2643188"/>
            <a:ext cx="5254625" cy="351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071563" y="1905000"/>
            <a:ext cx="2571750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0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30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0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05125" y="1812925"/>
            <a:ext cx="25717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3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6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2063" y="1628775"/>
            <a:ext cx="3786187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4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4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6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63" y="1190625"/>
            <a:ext cx="1571625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1688" y="1098550"/>
            <a:ext cx="15716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4688" y="914400"/>
            <a:ext cx="2000250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4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4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6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150" dirty="0">
                <a:latin typeface="+mn-ea"/>
                <a:ea typeface="+mn-ea"/>
              </a:rPr>
              <a:t>선교구호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모서리가 둥근 직사각형 24"/>
          <p:cNvSpPr/>
          <p:nvPr/>
        </p:nvSpPr>
        <p:spPr>
          <a:xfrm>
            <a:off x="5235575" y="1785938"/>
            <a:ext cx="2754313" cy="863600"/>
          </a:xfrm>
          <a:prstGeom prst="roundRect">
            <a:avLst/>
          </a:prstGeom>
          <a:solidFill>
            <a:srgbClr val="7CB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300"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036888" y="1785938"/>
            <a:ext cx="2035175" cy="863600"/>
          </a:xfrm>
          <a:prstGeom prst="roundRect">
            <a:avLst/>
          </a:prstGeom>
          <a:solidFill>
            <a:srgbClr val="7CB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300"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176338" y="1785938"/>
            <a:ext cx="1668462" cy="863600"/>
          </a:xfrm>
          <a:prstGeom prst="roundRect">
            <a:avLst/>
          </a:prstGeom>
          <a:solidFill>
            <a:srgbClr val="7CB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300"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1250" y="1890713"/>
            <a:ext cx="1800225" cy="50006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ko-KR" altLang="en-US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민들레 특성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70488" y="1879600"/>
            <a:ext cx="2879725" cy="51117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ko-KR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9</a:t>
            </a:r>
            <a:r>
              <a:rPr lang="ko-KR" altLang="en-US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방법</a:t>
            </a:r>
            <a:endParaRPr lang="en-US" altLang="ko-KR" sz="2600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  <a:p>
            <a:pPr algn="ctr">
              <a:defRPr/>
            </a:pP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(=</a:t>
            </a:r>
            <a:r>
              <a:rPr lang="ko-KR" altLang="en-US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구체적 선교방법</a:t>
            </a: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68625" y="1890713"/>
            <a:ext cx="2159000" cy="50006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ko-KR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3</a:t>
            </a:r>
            <a:r>
              <a:rPr lang="ko-KR" altLang="en-US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원리</a:t>
            </a:r>
            <a:endParaRPr lang="en-US" altLang="ko-KR" sz="2600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  <a:p>
            <a:pPr algn="ctr">
              <a:defRPr/>
            </a:pP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(=</a:t>
            </a:r>
            <a:r>
              <a:rPr lang="ko-KR" altLang="en-US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자연법칙</a:t>
            </a: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71563" y="2538413"/>
            <a:ext cx="7072312" cy="1000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05" name="TextBox 5"/>
          <p:cNvSpPr txBox="1">
            <a:spLocks noChangeArrowheads="1"/>
          </p:cNvSpPr>
          <p:nvPr/>
        </p:nvSpPr>
        <p:spPr bwMode="auto">
          <a:xfrm>
            <a:off x="9358313" y="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P74-75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1250" y="2528888"/>
            <a:ext cx="1800225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216000" anchor="ctr"/>
          <a:lstStyle/>
          <a:p>
            <a:pPr>
              <a:defRPr/>
            </a:pP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바람을 탄다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68625" y="2528888"/>
            <a:ext cx="2159000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08000" anchor="ctr"/>
          <a:lstStyle/>
          <a:p>
            <a:pPr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I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신바람 선교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68625" y="3660775"/>
            <a:ext cx="2159000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08000" anchor="ctr"/>
          <a:lstStyle/>
          <a:p>
            <a:pPr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II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전천후 선교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68625" y="4786313"/>
            <a:ext cx="2159000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08000" anchor="ctr"/>
          <a:lstStyle/>
          <a:p>
            <a:pPr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III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일편단심 선교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1250" y="3660775"/>
            <a:ext cx="1800225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216000" anchor="ctr"/>
          <a:lstStyle/>
          <a:p>
            <a:pPr>
              <a:defRPr/>
            </a:pP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화단을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>
              <a:defRPr/>
            </a:pP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고집하지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>
              <a:defRPr/>
            </a:pP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않는다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250" y="4786313"/>
            <a:ext cx="1800225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216000" anchor="ctr"/>
          <a:lstStyle/>
          <a:p>
            <a:pPr>
              <a:defRPr/>
            </a:pP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끈질긴 생명력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81600" y="2528888"/>
            <a:ext cx="2879725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72000" anchor="ctr"/>
          <a:lstStyle/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1.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은총의 바람을 타라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2.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복음의 바람을 타라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3.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성령의 바람을 타라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81600" y="3660775"/>
            <a:ext cx="2879725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72000" anchor="ctr"/>
          <a:lstStyle/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4.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만민에게 전하라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5.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어디서든 전하라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6.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담대하게 전하라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81600" y="4786313"/>
            <a:ext cx="2879725" cy="1143000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72000" anchor="ctr"/>
          <a:lstStyle/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7.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온</a:t>
            </a: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사랑으로 증거하라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8.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온 매체로써 전달하라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9.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온 정성으로 인도하라</a:t>
            </a:r>
          </a:p>
        </p:txBody>
      </p:sp>
      <p:pic>
        <p:nvPicPr>
          <p:cNvPr id="4115" name="그림 19" descr="민들레선겨CI가로형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500063"/>
            <a:ext cx="2714625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내용 개체 틀 2"/>
          <p:cNvSpPr>
            <a:spLocks noGrp="1"/>
          </p:cNvSpPr>
          <p:nvPr>
            <p:ph idx="4294967295"/>
          </p:nvPr>
        </p:nvSpPr>
        <p:spPr bwMode="auto">
          <a:xfrm>
            <a:off x="0" y="3887788"/>
            <a:ext cx="8229600" cy="17859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en-US" altLang="ko-KR" sz="3600" spc="-15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3600" spc="-150" dirty="0" smtClean="0">
                <a:latin typeface="HY견명조" pitchFamily="18" charset="-127"/>
                <a:ea typeface="HY견명조" pitchFamily="18" charset="-127"/>
              </a:rPr>
              <a:t>내가 남들에게 불 붙이고자 하는 것은</a:t>
            </a:r>
            <a:endParaRPr lang="en-US" altLang="ko-KR" sz="36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ctr">
              <a:buFont typeface="Arial" charset="0"/>
              <a:buNone/>
              <a:defRPr/>
            </a:pPr>
            <a:r>
              <a:rPr lang="ko-KR" altLang="en-US" sz="3600" spc="-150" dirty="0" smtClean="0">
                <a:latin typeface="HY견명조" pitchFamily="18" charset="-127"/>
                <a:ea typeface="HY견명조" pitchFamily="18" charset="-127"/>
              </a:rPr>
              <a:t>     이미 내 안에 불타고 있어야 한다</a:t>
            </a:r>
            <a:r>
              <a:rPr lang="en-US" altLang="ko-KR" sz="3600" spc="-150" dirty="0" smtClean="0">
                <a:latin typeface="HY견명조" pitchFamily="18" charset="-127"/>
                <a:ea typeface="HY견명조" pitchFamily="18" charset="-127"/>
              </a:rPr>
              <a:t>.”</a:t>
            </a:r>
          </a:p>
          <a:p>
            <a:pPr algn="ctr">
              <a:lnSpc>
                <a:spcPct val="150000"/>
              </a:lnSpc>
              <a:buFont typeface="Arial" charset="0"/>
              <a:buNone/>
              <a:defRPr/>
            </a:pPr>
            <a:r>
              <a:rPr lang="en-US" altLang="ko-KR" spc="-15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2800" spc="-300" dirty="0" smtClean="0">
                <a:solidFill>
                  <a:srgbClr val="639729"/>
                </a:solidFill>
                <a:latin typeface="-윤고딕230" pitchFamily="18" charset="-127"/>
                <a:ea typeface="-윤고딕230" pitchFamily="18" charset="-127"/>
              </a:rPr>
              <a:t>–</a:t>
            </a:r>
            <a:r>
              <a:rPr lang="ko-KR" altLang="en-US" sz="2800" spc="-300" dirty="0" smtClean="0">
                <a:solidFill>
                  <a:srgbClr val="639729"/>
                </a:solidFill>
                <a:latin typeface="-윤고딕230" pitchFamily="18" charset="-127"/>
                <a:ea typeface="-윤고딕230" pitchFamily="18" charset="-127"/>
              </a:rPr>
              <a:t>아우구스티누스</a:t>
            </a:r>
            <a:r>
              <a:rPr lang="en-US" altLang="ko-KR" sz="2800" spc="-300" dirty="0" smtClean="0">
                <a:solidFill>
                  <a:srgbClr val="639729"/>
                </a:solidFill>
                <a:latin typeface="-윤고딕230" pitchFamily="18" charset="-127"/>
                <a:ea typeface="-윤고딕230" pitchFamily="18" charset="-127"/>
              </a:rPr>
              <a:t>-</a:t>
            </a:r>
            <a:endParaRPr lang="ko-KR" altLang="en-US" sz="2800" spc="-300" dirty="0" smtClean="0">
              <a:solidFill>
                <a:srgbClr val="639729"/>
              </a:solidFill>
              <a:latin typeface="-윤고딕230" pitchFamily="18" charset="-127"/>
              <a:ea typeface="-윤고딕230" pitchFamily="18" charset="-127"/>
            </a:endParaRPr>
          </a:p>
        </p:txBody>
      </p:sp>
      <p:pic>
        <p:nvPicPr>
          <p:cNvPr id="409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3204" y="571480"/>
            <a:ext cx="3909060" cy="291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5"/>
          <p:cNvSpPr/>
          <p:nvPr/>
        </p:nvSpPr>
        <p:spPr>
          <a:xfrm>
            <a:off x="714375" y="3660775"/>
            <a:ext cx="7715250" cy="5715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714375" y="4572000"/>
            <a:ext cx="7715250" cy="5715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1-1 </a:t>
            </a:r>
            <a:r>
              <a:rPr kumimoji="0" lang="ko-KR" altLang="en-US" b="1" spc="-150" dirty="0">
                <a:latin typeface="+mn-ea"/>
                <a:ea typeface="+mn-ea"/>
              </a:rPr>
              <a:t>은총의 바람을 타라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+mn-ea"/>
                <a:ea typeface="+mn-ea"/>
              </a:rPr>
              <a:t>Ⅰ</a:t>
            </a:r>
            <a:r>
              <a:rPr kumimoji="0" lang="ko-KR" altLang="en-US" b="1" spc="-150" dirty="0">
                <a:solidFill>
                  <a:srgbClr val="C00000"/>
                </a:solidFill>
                <a:latin typeface="+mn-ea"/>
                <a:ea typeface="+mn-ea"/>
              </a:rPr>
              <a:t>신바람선교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6149" name="TextBox 5"/>
          <p:cNvSpPr txBox="1">
            <a:spLocks noChangeArrowheads="1"/>
          </p:cNvSpPr>
          <p:nvPr/>
        </p:nvSpPr>
        <p:spPr bwMode="auto">
          <a:xfrm>
            <a:off x="9715500" y="0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P77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25" y="3643313"/>
            <a:ext cx="7134225" cy="5842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r>
              <a:rPr lang="ko-KR" altLang="en-US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비신자 </a:t>
            </a:r>
            <a:r>
              <a:rPr lang="en-US" altLang="ko-KR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: </a:t>
            </a:r>
            <a:r>
              <a:rPr lang="ko-KR" altLang="en-US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성당에 다니면 뭐가 좋은가요</a:t>
            </a:r>
            <a:r>
              <a:rPr lang="en-US" altLang="ko-KR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0125" y="4568825"/>
            <a:ext cx="7062788" cy="5842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r>
              <a:rPr lang="ko-KR" altLang="en-US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신   자 </a:t>
            </a:r>
            <a:r>
              <a:rPr lang="en-US" altLang="ko-KR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:</a:t>
            </a:r>
            <a:r>
              <a:rPr lang="en-US" altLang="ko-KR" sz="3200" spc="-150" dirty="0">
                <a:solidFill>
                  <a:srgbClr val="4A2506"/>
                </a:solidFill>
                <a:latin typeface="-윤명조150" pitchFamily="18" charset="-127"/>
                <a:ea typeface="-윤명조150" pitchFamily="18" charset="-127"/>
              </a:rPr>
              <a:t> </a:t>
            </a:r>
            <a:r>
              <a:rPr lang="ko-KR" altLang="en-US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글쎄요</a:t>
            </a:r>
            <a:r>
              <a:rPr lang="en-US" altLang="ko-KR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?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14375" y="2714625"/>
            <a:ext cx="7715250" cy="5715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000125" y="2703513"/>
            <a:ext cx="7205663" cy="58578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r>
              <a:rPr lang="ko-KR" altLang="en-US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신   자 </a:t>
            </a:r>
            <a:r>
              <a:rPr lang="en-US" altLang="ko-KR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: </a:t>
            </a:r>
            <a:r>
              <a:rPr lang="ko-KR" altLang="en-US" sz="3200" b="1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○○○</a:t>
            </a:r>
            <a:r>
              <a:rPr lang="ko-KR" altLang="en-US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 성당 좀 나오시죠</a:t>
            </a:r>
            <a:r>
              <a:rPr lang="en-US" altLang="ko-KR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1071563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3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선교 현장 엿보기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5"/>
          <p:cNvSpPr txBox="1">
            <a:spLocks noChangeArrowheads="1"/>
          </p:cNvSpPr>
          <p:nvPr/>
        </p:nvSpPr>
        <p:spPr bwMode="auto">
          <a:xfrm>
            <a:off x="9358313" y="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P78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6275" y="2922588"/>
            <a:ext cx="2016125" cy="4318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en-US" altLang="ko-KR" sz="3200" spc="-150" dirty="0">
                <a:solidFill>
                  <a:srgbClr val="2F4814"/>
                </a:solidFill>
                <a:latin typeface="-윤명조160" pitchFamily="18" charset="-127"/>
                <a:ea typeface="-윤명조160" pitchFamily="18" charset="-127"/>
              </a:rPr>
              <a:t>1. </a:t>
            </a:r>
            <a:r>
              <a:rPr lang="ko-KR" altLang="en-US" sz="3200" spc="-150" dirty="0">
                <a:solidFill>
                  <a:srgbClr val="2F4814"/>
                </a:solidFill>
                <a:latin typeface="-윤명조160" pitchFamily="18" charset="-127"/>
                <a:ea typeface="-윤명조160" pitchFamily="18" charset="-127"/>
              </a:rPr>
              <a:t>예수님 통해</a:t>
            </a:r>
            <a:endParaRPr lang="en-US" altLang="ko-KR" sz="3200" spc="-150" dirty="0">
              <a:solidFill>
                <a:srgbClr val="2F4814"/>
              </a:solidFill>
              <a:latin typeface="-윤명조160" pitchFamily="18" charset="-127"/>
              <a:ea typeface="-윤명조160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6275" y="4857750"/>
            <a:ext cx="2016125" cy="4318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en-US" altLang="ko-KR" sz="3200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2. </a:t>
            </a:r>
            <a:r>
              <a:rPr lang="ko-KR" altLang="en-US" sz="3200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성당 통해</a:t>
            </a:r>
            <a:endParaRPr lang="en-US" altLang="ko-KR" sz="3200" spc="-150" dirty="0">
              <a:solidFill>
                <a:srgbClr val="4A2506"/>
              </a:solidFill>
              <a:latin typeface="-윤명조160" pitchFamily="18" charset="-127"/>
              <a:ea typeface="-윤명조160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1071563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3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내가 받은 은총은</a:t>
            </a:r>
            <a:r>
              <a:rPr lang="en-US" altLang="ko-KR" sz="4800" spc="-3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?</a:t>
            </a:r>
            <a:endParaRPr lang="ko-KR" altLang="en-US" sz="4800" spc="-30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5" name="오른쪽 화살표 24"/>
          <p:cNvSpPr/>
          <p:nvPr/>
        </p:nvSpPr>
        <p:spPr>
          <a:xfrm>
            <a:off x="3357563" y="2922588"/>
            <a:ext cx="428625" cy="431800"/>
          </a:xfrm>
          <a:prstGeom prst="rightArrow">
            <a:avLst/>
          </a:prstGeom>
          <a:solidFill>
            <a:srgbClr val="5A8A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/>
          </a:p>
        </p:txBody>
      </p:sp>
      <p:sp>
        <p:nvSpPr>
          <p:cNvPr id="26" name="오른쪽 화살표 25"/>
          <p:cNvSpPr/>
          <p:nvPr/>
        </p:nvSpPr>
        <p:spPr>
          <a:xfrm>
            <a:off x="3357563" y="4857750"/>
            <a:ext cx="428625" cy="431800"/>
          </a:xfrm>
          <a:prstGeom prst="rightArrow">
            <a:avLst/>
          </a:prstGeom>
          <a:solidFill>
            <a:srgbClr val="B86E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/>
          </a:p>
        </p:txBody>
      </p:sp>
      <p:sp>
        <p:nvSpPr>
          <p:cNvPr id="13" name="직사각형 12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1-2 </a:t>
            </a:r>
            <a:r>
              <a:rPr kumimoji="0" lang="ko-KR" altLang="en-US" b="1" spc="-150" dirty="0">
                <a:latin typeface="+mn-ea"/>
                <a:ea typeface="+mn-ea"/>
              </a:rPr>
              <a:t>은총의 바람을 타라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+mn-ea"/>
                <a:ea typeface="+mn-ea"/>
              </a:rPr>
              <a:t>Ⅰ</a:t>
            </a:r>
            <a:r>
              <a:rPr kumimoji="0" lang="ko-KR" altLang="en-US" b="1" spc="-150" dirty="0">
                <a:solidFill>
                  <a:srgbClr val="C00000"/>
                </a:solidFill>
                <a:latin typeface="+mn-ea"/>
                <a:ea typeface="+mn-ea"/>
              </a:rPr>
              <a:t>신바람선교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857625" y="2357438"/>
            <a:ext cx="4286250" cy="1643062"/>
          </a:xfrm>
          <a:prstGeom prst="roundRect">
            <a:avLst>
              <a:gd name="adj" fmla="val 10042"/>
            </a:avLst>
          </a:prstGeom>
          <a:solidFill>
            <a:srgbClr val="8DCB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3929063" y="2409825"/>
            <a:ext cx="2592387" cy="14859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>
              <a:lnSpc>
                <a:spcPct val="120000"/>
              </a:lnSpc>
              <a:defRPr/>
            </a:pPr>
            <a:r>
              <a:rPr lang="ko-KR" altLang="en-US" sz="2200" b="1" spc="-330" dirty="0">
                <a:latin typeface="-윤고딕230" pitchFamily="18" charset="-127"/>
                <a:ea typeface="-윤고딕230" pitchFamily="18" charset="-127"/>
              </a:rPr>
              <a:t>①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 문제 해결</a:t>
            </a:r>
            <a:endParaRPr lang="en-US" altLang="ko-KR" sz="2200" spc="-330" dirty="0">
              <a:latin typeface="-윤고딕230" pitchFamily="18" charset="-127"/>
              <a:ea typeface="-윤고딕230" pitchFamily="18" charset="-127"/>
            </a:endParaRPr>
          </a:p>
          <a:p>
            <a:pPr>
              <a:lnSpc>
                <a:spcPct val="120000"/>
              </a:lnSpc>
              <a:defRPr/>
            </a:pPr>
            <a:r>
              <a:rPr lang="ko-KR" altLang="en-US" sz="2200" b="1" spc="-330" dirty="0">
                <a:latin typeface="-윤고딕230" pitchFamily="18" charset="-127"/>
                <a:ea typeface="-윤고딕230" pitchFamily="18" charset="-127"/>
              </a:rPr>
              <a:t>②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 평화</a:t>
            </a:r>
            <a:endParaRPr lang="en-US" altLang="ko-KR" sz="2200" spc="-330" dirty="0">
              <a:latin typeface="-윤고딕230" pitchFamily="18" charset="-127"/>
              <a:ea typeface="-윤고딕230" pitchFamily="18" charset="-127"/>
            </a:endParaRPr>
          </a:p>
          <a:p>
            <a:pPr>
              <a:lnSpc>
                <a:spcPct val="120000"/>
              </a:lnSpc>
              <a:defRPr/>
            </a:pPr>
            <a:r>
              <a:rPr lang="ko-KR" altLang="en-US" sz="2200" b="1" spc="-330" dirty="0">
                <a:latin typeface="-윤고딕230" pitchFamily="18" charset="-127"/>
                <a:ea typeface="-윤고딕230" pitchFamily="18" charset="-127"/>
              </a:rPr>
              <a:t>③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 행복</a:t>
            </a:r>
            <a:endParaRPr lang="en-US" altLang="ko-KR" sz="2200" spc="-330" dirty="0">
              <a:latin typeface="-윤고딕230" pitchFamily="18" charset="-127"/>
              <a:ea typeface="-윤고딕230" pitchFamily="18" charset="-127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 :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857625" y="4286250"/>
            <a:ext cx="4286250" cy="1643063"/>
          </a:xfrm>
          <a:prstGeom prst="roundRect">
            <a:avLst>
              <a:gd name="adj" fmla="val 1004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929063" y="4143375"/>
            <a:ext cx="2592387" cy="14859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200" b="1" spc="-330" dirty="0">
                <a:latin typeface="-윤고딕230" pitchFamily="18" charset="-127"/>
                <a:ea typeface="-윤고딕230" pitchFamily="18" charset="-127"/>
              </a:rPr>
              <a:t>①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 성사</a:t>
            </a: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(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고해</a:t>
            </a: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, 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성체</a:t>
            </a:r>
            <a:r>
              <a:rPr lang="en-US" altLang="ko-KR" sz="2400" dirty="0">
                <a:solidFill>
                  <a:srgbClr val="000000"/>
                </a:solidFill>
                <a:latin typeface="바탕"/>
              </a:rPr>
              <a:t>…)</a:t>
            </a: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 </a:t>
            </a:r>
          </a:p>
          <a:p>
            <a:pPr>
              <a:lnSpc>
                <a:spcPct val="120000"/>
              </a:lnSpc>
              <a:defRPr/>
            </a:pPr>
            <a:r>
              <a:rPr lang="ko-KR" altLang="en-US" sz="2200" b="1" spc="-330" dirty="0">
                <a:latin typeface="-윤고딕230" pitchFamily="18" charset="-127"/>
                <a:ea typeface="-윤고딕230" pitchFamily="18" charset="-127"/>
              </a:rPr>
              <a:t>②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 공동체</a:t>
            </a: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(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형제</a:t>
            </a: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, 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자매</a:t>
            </a: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)</a:t>
            </a:r>
          </a:p>
          <a:p>
            <a:pPr>
              <a:lnSpc>
                <a:spcPct val="120000"/>
              </a:lnSpc>
              <a:defRPr/>
            </a:pPr>
            <a:r>
              <a:rPr lang="ko-KR" altLang="en-US" sz="2200" b="1" spc="-330" dirty="0">
                <a:latin typeface="-윤고딕230" pitchFamily="18" charset="-127"/>
                <a:ea typeface="-윤고딕230" pitchFamily="18" charset="-127"/>
              </a:rPr>
              <a:t>③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 신부님</a:t>
            </a: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, </a:t>
            </a:r>
            <a:r>
              <a:rPr lang="ko-KR" altLang="en-US" sz="2200" spc="-330" dirty="0">
                <a:latin typeface="-윤고딕230" pitchFamily="18" charset="-127"/>
                <a:ea typeface="-윤고딕230" pitchFamily="18" charset="-127"/>
              </a:rPr>
              <a:t>수녀님</a:t>
            </a:r>
            <a:endParaRPr lang="en-US" altLang="ko-KR" sz="2200" spc="-330" dirty="0">
              <a:latin typeface="-윤고딕230" pitchFamily="18" charset="-127"/>
              <a:ea typeface="-윤고딕230" pitchFamily="18" charset="-127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ko-KR" sz="2200" spc="-330" dirty="0">
                <a:latin typeface="-윤고딕230" pitchFamily="18" charset="-127"/>
                <a:ea typeface="-윤고딕230" pitchFamily="18" charset="-127"/>
              </a:rPr>
              <a:t> :</a:t>
            </a:r>
          </a:p>
        </p:txBody>
      </p:sp>
      <p:pic>
        <p:nvPicPr>
          <p:cNvPr id="615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38" y="2419350"/>
            <a:ext cx="160020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38" y="4395788"/>
            <a:ext cx="1663700" cy="141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5"/>
          <p:cNvSpPr txBox="1">
            <a:spLocks noChangeArrowheads="1"/>
          </p:cNvSpPr>
          <p:nvPr/>
        </p:nvSpPr>
        <p:spPr bwMode="auto">
          <a:xfrm>
            <a:off x="9501188" y="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P84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2-1 </a:t>
            </a:r>
            <a:r>
              <a:rPr kumimoji="0" lang="ko-KR" altLang="en-US" b="1" spc="-150" dirty="0">
                <a:latin typeface="+mn-ea"/>
                <a:ea typeface="+mn-ea"/>
              </a:rPr>
              <a:t>복음의 바람을 타라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+mn-ea"/>
                <a:ea typeface="+mn-ea"/>
              </a:rPr>
              <a:t>Ⅰ</a:t>
            </a:r>
            <a:r>
              <a:rPr kumimoji="0" lang="ko-KR" altLang="en-US" b="1" spc="-150" dirty="0">
                <a:solidFill>
                  <a:srgbClr val="C00000"/>
                </a:solidFill>
                <a:latin typeface="+mn-ea"/>
                <a:ea typeface="+mn-ea"/>
              </a:rPr>
              <a:t>신바람선교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071563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3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선교 현장 엿보기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714375" y="2286000"/>
            <a:ext cx="7715250" cy="5715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11225" y="2270125"/>
            <a:ext cx="7205663" cy="585788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r>
              <a:rPr lang="ko-KR" altLang="en-US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신   자 </a:t>
            </a:r>
            <a:r>
              <a:rPr lang="en-US" altLang="ko-KR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: </a:t>
            </a:r>
            <a:r>
              <a:rPr lang="ko-KR" altLang="en-US" sz="3200" b="1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○○○</a:t>
            </a:r>
            <a:r>
              <a:rPr lang="ko-KR" altLang="en-US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 성당 좀 나오시죠</a:t>
            </a:r>
            <a:r>
              <a:rPr lang="en-US" altLang="ko-KR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?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14375" y="5154613"/>
            <a:ext cx="7715250" cy="5715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714375" y="2928938"/>
            <a:ext cx="7715250" cy="2143125"/>
          </a:xfrm>
          <a:prstGeom prst="roundRect">
            <a:avLst>
              <a:gd name="adj" fmla="val 626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911225" y="2951163"/>
            <a:ext cx="7134225" cy="204628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r>
              <a:rPr lang="ko-KR" altLang="en-US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비신자 </a:t>
            </a:r>
            <a:r>
              <a:rPr lang="en-US" altLang="ko-KR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: </a:t>
            </a:r>
            <a:r>
              <a:rPr lang="ko-KR" altLang="en-US" sz="3200" spc="-30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나 절에 다니는데요</a:t>
            </a:r>
            <a:r>
              <a:rPr lang="en-US" altLang="ko-KR" sz="3200" spc="-30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.</a:t>
            </a:r>
          </a:p>
          <a:p>
            <a:pPr lvl="3">
              <a:defRPr/>
            </a:pPr>
            <a:r>
              <a:rPr lang="ko-KR" altLang="en-US" sz="3200" spc="-30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 부처님이나 예수님이나 한 분만</a:t>
            </a:r>
            <a:endParaRPr lang="en-US" altLang="ko-KR" sz="3200" spc="-300" dirty="0">
              <a:solidFill>
                <a:schemeClr val="tx1"/>
              </a:solidFill>
              <a:latin typeface="-윤명조150" pitchFamily="18" charset="-127"/>
              <a:ea typeface="-윤명조150" pitchFamily="18" charset="-127"/>
            </a:endParaRPr>
          </a:p>
          <a:p>
            <a:pPr lvl="3">
              <a:defRPr/>
            </a:pPr>
            <a:r>
              <a:rPr lang="ko-KR" altLang="en-US" sz="3200" spc="-30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 잘 믿으면 되는 것 아닌가요</a:t>
            </a:r>
            <a:r>
              <a:rPr lang="en-US" altLang="ko-KR" sz="3200" spc="-30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?</a:t>
            </a:r>
          </a:p>
          <a:p>
            <a:pPr lvl="3">
              <a:defRPr/>
            </a:pPr>
            <a:r>
              <a:rPr lang="ko-KR" altLang="en-US" sz="3200" spc="-30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 왜 꼭 예수님을 믿어야만 하는가요</a:t>
            </a:r>
            <a:r>
              <a:rPr lang="en-US" altLang="ko-KR" sz="3200" spc="-30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1225" y="5143500"/>
            <a:ext cx="7062788" cy="5842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r>
              <a:rPr lang="ko-KR" altLang="en-US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신   자 </a:t>
            </a:r>
            <a:r>
              <a:rPr lang="en-US" altLang="ko-KR" sz="3200" b="1" spc="-150" dirty="0">
                <a:solidFill>
                  <a:srgbClr val="4A2506"/>
                </a:solidFill>
                <a:latin typeface="-윤명조160" pitchFamily="18" charset="-127"/>
                <a:ea typeface="-윤명조160" pitchFamily="18" charset="-127"/>
              </a:rPr>
              <a:t>:</a:t>
            </a:r>
            <a:r>
              <a:rPr lang="en-US" altLang="ko-KR" sz="3200" spc="-150" dirty="0">
                <a:solidFill>
                  <a:srgbClr val="4A2506"/>
                </a:solidFill>
                <a:latin typeface="-윤명조150" pitchFamily="18" charset="-127"/>
                <a:ea typeface="-윤명조150" pitchFamily="18" charset="-127"/>
              </a:rPr>
              <a:t> </a:t>
            </a:r>
            <a:r>
              <a:rPr lang="ko-KR" altLang="en-US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글쎄요</a:t>
            </a:r>
            <a:r>
              <a:rPr lang="en-US" altLang="ko-KR" sz="3200" spc="-150" dirty="0">
                <a:solidFill>
                  <a:schemeClr val="tx1"/>
                </a:solidFill>
                <a:latin typeface="-윤명조150" pitchFamily="18" charset="-127"/>
                <a:ea typeface="-윤명조150" pitchFamily="18" charset="-127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0"/>
          <p:cNvGrpSpPr>
            <a:grpSpLocks/>
          </p:cNvGrpSpPr>
          <p:nvPr/>
        </p:nvGrpSpPr>
        <p:grpSpPr bwMode="auto">
          <a:xfrm>
            <a:off x="4000496" y="3357562"/>
            <a:ext cx="1071563" cy="971550"/>
            <a:chOff x="4071938" y="3214688"/>
            <a:chExt cx="1071562" cy="971550"/>
          </a:xfrm>
        </p:grpSpPr>
        <p:sp>
          <p:nvSpPr>
            <p:cNvPr id="20" name="오각형 19"/>
            <p:cNvSpPr/>
            <p:nvPr/>
          </p:nvSpPr>
          <p:spPr>
            <a:xfrm>
              <a:off x="4071938" y="3351213"/>
              <a:ext cx="1071562" cy="698500"/>
            </a:xfrm>
            <a:prstGeom prst="homePlat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143376" y="3214688"/>
              <a:ext cx="950911" cy="971550"/>
            </a:xfrm>
            <a:prstGeom prst="rightArrow">
              <a:avLst>
                <a:gd name="adj1" fmla="val 65359"/>
                <a:gd name="adj2" fmla="val 45202"/>
              </a:avLst>
            </a:prstGeom>
            <a:noFill/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ko-KR" altLang="en-US" sz="2800" spc="-300" dirty="0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rPr>
                <a:t>믿음</a:t>
              </a:r>
            </a:p>
          </p:txBody>
        </p:sp>
      </p:grpSp>
      <p:sp>
        <p:nvSpPr>
          <p:cNvPr id="9220" name="TextBox 5"/>
          <p:cNvSpPr txBox="1">
            <a:spLocks noChangeArrowheads="1"/>
          </p:cNvSpPr>
          <p:nvPr/>
        </p:nvSpPr>
        <p:spPr bwMode="auto">
          <a:xfrm>
            <a:off x="9572625" y="0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P85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" name="그룹 31"/>
          <p:cNvGrpSpPr>
            <a:grpSpLocks/>
          </p:cNvGrpSpPr>
          <p:nvPr/>
        </p:nvGrpSpPr>
        <p:grpSpPr bwMode="auto">
          <a:xfrm>
            <a:off x="5583238" y="2357438"/>
            <a:ext cx="2928937" cy="2928937"/>
            <a:chOff x="5583238" y="2357438"/>
            <a:chExt cx="2928937" cy="2928937"/>
          </a:xfrm>
        </p:grpSpPr>
        <p:sp>
          <p:nvSpPr>
            <p:cNvPr id="26" name="타원 25"/>
            <p:cNvSpPr/>
            <p:nvPr/>
          </p:nvSpPr>
          <p:spPr>
            <a:xfrm>
              <a:off x="5583238" y="2357438"/>
              <a:ext cx="2928937" cy="292893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973763" y="2928938"/>
              <a:ext cx="2098675" cy="1905000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ko-KR" altLang="en-US" sz="5400" spc="-300" dirty="0">
                  <a:latin typeface="-윤명조150" pitchFamily="18" charset="-127"/>
                  <a:ea typeface="-윤명조150" pitchFamily="18" charset="-127"/>
                </a:rPr>
                <a:t>구원</a:t>
              </a:r>
              <a:endParaRPr lang="en-US" altLang="ko-KR" sz="5400" spc="-300" dirty="0">
                <a:latin typeface="-윤명조150" pitchFamily="18" charset="-127"/>
                <a:ea typeface="-윤명조150" pitchFamily="18" charset="-127"/>
              </a:endParaRPr>
            </a:p>
            <a:p>
              <a:pPr algn="ctr">
                <a:defRPr/>
              </a:pPr>
              <a:r>
                <a:rPr lang="en-US" altLang="ko-KR" sz="2800" spc="-300" dirty="0">
                  <a:latin typeface="-윤명조150" pitchFamily="18" charset="-127"/>
                  <a:ea typeface="-윤명조150" pitchFamily="18" charset="-127"/>
                </a:rPr>
                <a:t>(=</a:t>
              </a:r>
              <a:r>
                <a:rPr lang="ko-KR" altLang="en-US" sz="2800" spc="-300" dirty="0">
                  <a:latin typeface="-윤명조150" pitchFamily="18" charset="-127"/>
                  <a:ea typeface="-윤명조150" pitchFamily="18" charset="-127"/>
                </a:rPr>
                <a:t>천국</a:t>
              </a:r>
              <a:r>
                <a:rPr lang="en-US" altLang="ko-KR" sz="2800" spc="-300" dirty="0">
                  <a:latin typeface="-윤명조150" pitchFamily="18" charset="-127"/>
                  <a:ea typeface="-윤명조150" pitchFamily="18" charset="-127"/>
                </a:rPr>
                <a:t>)</a:t>
              </a:r>
              <a:endParaRPr lang="ko-KR" altLang="en-US" sz="2800" spc="-300" dirty="0">
                <a:latin typeface="-윤명조150" pitchFamily="18" charset="-127"/>
                <a:ea typeface="-윤명조150" pitchFamily="18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644400" y="2428868"/>
            <a:ext cx="2928937" cy="2928937"/>
            <a:chOff x="642938" y="2357438"/>
            <a:chExt cx="2928937" cy="2928937"/>
          </a:xfrm>
        </p:grpSpPr>
        <p:sp>
          <p:nvSpPr>
            <p:cNvPr id="21" name="타원 20"/>
            <p:cNvSpPr/>
            <p:nvPr/>
          </p:nvSpPr>
          <p:spPr>
            <a:xfrm>
              <a:off x="642938" y="2357438"/>
              <a:ext cx="2928937" cy="2928937"/>
            </a:xfrm>
            <a:prstGeom prst="ellipse">
              <a:avLst/>
            </a:prstGeom>
            <a:solidFill>
              <a:srgbClr val="8FCD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1089025" y="3367088"/>
              <a:ext cx="2036763" cy="909637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altLang="ko-KR" sz="3600" spc="-300" dirty="0">
                  <a:latin typeface="-윤명조150" pitchFamily="18" charset="-127"/>
                  <a:ea typeface="-윤명조150" pitchFamily="18" charset="-127"/>
                </a:rPr>
                <a:t>X </a:t>
              </a:r>
              <a:r>
                <a:rPr lang="ko-KR" altLang="en-US" sz="3600" spc="-300" dirty="0">
                  <a:latin typeface="-윤명조150" pitchFamily="18" charset="-127"/>
                  <a:ea typeface="-윤명조150" pitchFamily="18" charset="-127"/>
                </a:rPr>
                <a:t>파일</a:t>
              </a:r>
            </a:p>
          </p:txBody>
        </p:sp>
        <p:grpSp>
          <p:nvGrpSpPr>
            <p:cNvPr id="4" name="그룹 26"/>
            <p:cNvGrpSpPr>
              <a:grpSpLocks/>
            </p:cNvGrpSpPr>
            <p:nvPr/>
          </p:nvGrpSpPr>
          <p:grpSpPr bwMode="auto">
            <a:xfrm>
              <a:off x="928688" y="2714625"/>
              <a:ext cx="1079500" cy="857250"/>
              <a:chOff x="928688" y="2714625"/>
              <a:chExt cx="1079500" cy="857250"/>
            </a:xfrm>
          </p:grpSpPr>
          <p:sp>
            <p:nvSpPr>
              <p:cNvPr id="22" name="타원 21"/>
              <p:cNvSpPr/>
              <p:nvPr/>
            </p:nvSpPr>
            <p:spPr>
              <a:xfrm>
                <a:off x="1071563" y="2714625"/>
                <a:ext cx="857250" cy="857250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 bwMode="auto">
              <a:xfrm>
                <a:off x="928688" y="2786063"/>
                <a:ext cx="1079500" cy="720725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2800" spc="-300" dirty="0">
                    <a:solidFill>
                      <a:schemeClr val="bg1"/>
                    </a:solidFill>
                    <a:latin typeface="-윤고딕230" pitchFamily="18" charset="-127"/>
                    <a:ea typeface="-윤고딕230" pitchFamily="18" charset="-127"/>
                  </a:rPr>
                  <a:t>세리</a:t>
                </a:r>
              </a:p>
            </p:txBody>
          </p:sp>
        </p:grpSp>
        <p:grpSp>
          <p:nvGrpSpPr>
            <p:cNvPr id="5" name="그룹 27"/>
            <p:cNvGrpSpPr>
              <a:grpSpLocks/>
            </p:cNvGrpSpPr>
            <p:nvPr/>
          </p:nvGrpSpPr>
          <p:grpSpPr bwMode="auto">
            <a:xfrm>
              <a:off x="2143125" y="2714625"/>
              <a:ext cx="1079500" cy="857250"/>
              <a:chOff x="2143125" y="2714625"/>
              <a:chExt cx="1079500" cy="857250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2290763" y="2714625"/>
                <a:ext cx="857250" cy="857250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12" name="TextBox 11"/>
              <p:cNvSpPr txBox="1"/>
              <p:nvPr/>
            </p:nvSpPr>
            <p:spPr bwMode="auto">
              <a:xfrm>
                <a:off x="2143125" y="2786063"/>
                <a:ext cx="1079500" cy="720725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2800" spc="-300" dirty="0">
                    <a:solidFill>
                      <a:schemeClr val="bg1"/>
                    </a:solidFill>
                    <a:latin typeface="-윤고딕230" pitchFamily="18" charset="-127"/>
                    <a:ea typeface="-윤고딕230" pitchFamily="18" charset="-127"/>
                  </a:rPr>
                  <a:t>죄인</a:t>
                </a:r>
              </a:p>
            </p:txBody>
          </p:sp>
        </p:grpSp>
        <p:grpSp>
          <p:nvGrpSpPr>
            <p:cNvPr id="6" name="그룹 28"/>
            <p:cNvGrpSpPr>
              <a:grpSpLocks/>
            </p:cNvGrpSpPr>
            <p:nvPr/>
          </p:nvGrpSpPr>
          <p:grpSpPr bwMode="auto">
            <a:xfrm>
              <a:off x="928688" y="4075113"/>
              <a:ext cx="1079500" cy="857250"/>
              <a:chOff x="928688" y="4075113"/>
              <a:chExt cx="1079500" cy="857250"/>
            </a:xfrm>
          </p:grpSpPr>
          <p:sp>
            <p:nvSpPr>
              <p:cNvPr id="24" name="타원 23"/>
              <p:cNvSpPr/>
              <p:nvPr/>
            </p:nvSpPr>
            <p:spPr>
              <a:xfrm>
                <a:off x="1071563" y="4075113"/>
                <a:ext cx="857250" cy="857250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13" name="TextBox 12"/>
              <p:cNvSpPr txBox="1"/>
              <p:nvPr/>
            </p:nvSpPr>
            <p:spPr bwMode="auto">
              <a:xfrm>
                <a:off x="928688" y="4146550"/>
                <a:ext cx="1079500" cy="720725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2800" spc="-300" dirty="0">
                    <a:solidFill>
                      <a:schemeClr val="bg1"/>
                    </a:solidFill>
                    <a:latin typeface="-윤고딕230" pitchFamily="18" charset="-127"/>
                    <a:ea typeface="-윤고딕230" pitchFamily="18" charset="-127"/>
                  </a:rPr>
                  <a:t>창녀</a:t>
                </a:r>
              </a:p>
            </p:txBody>
          </p:sp>
        </p:grpSp>
        <p:grpSp>
          <p:nvGrpSpPr>
            <p:cNvPr id="7" name="그룹 29"/>
            <p:cNvGrpSpPr>
              <a:grpSpLocks/>
            </p:cNvGrpSpPr>
            <p:nvPr/>
          </p:nvGrpSpPr>
          <p:grpSpPr bwMode="auto">
            <a:xfrm>
              <a:off x="2143125" y="4075113"/>
              <a:ext cx="1079500" cy="857250"/>
              <a:chOff x="2143125" y="4075113"/>
              <a:chExt cx="1079500" cy="857250"/>
            </a:xfrm>
          </p:grpSpPr>
          <p:sp>
            <p:nvSpPr>
              <p:cNvPr id="25" name="타원 24"/>
              <p:cNvSpPr/>
              <p:nvPr/>
            </p:nvSpPr>
            <p:spPr>
              <a:xfrm>
                <a:off x="2290763" y="4075113"/>
                <a:ext cx="857250" cy="857250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 bwMode="auto">
              <a:xfrm>
                <a:off x="2143125" y="4146550"/>
                <a:ext cx="1079500" cy="720725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2800" spc="-300">
                    <a:solidFill>
                      <a:schemeClr val="bg1"/>
                    </a:solidFill>
                    <a:latin typeface="-윤고딕230" pitchFamily="18" charset="-127"/>
                    <a:ea typeface="-윤고딕230" pitchFamily="18" charset="-127"/>
                  </a:rPr>
                  <a:t>강도</a:t>
                </a:r>
                <a:endParaRPr lang="ko-KR" altLang="en-US" sz="2800" spc="-300" dirty="0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endParaRPr>
              </a:p>
            </p:txBody>
          </p:sp>
        </p:grpSp>
      </p:grpSp>
      <p:sp>
        <p:nvSpPr>
          <p:cNvPr id="8199" name="TextBox 15"/>
          <p:cNvSpPr txBox="1">
            <a:spLocks noChangeArrowheads="1"/>
          </p:cNvSpPr>
          <p:nvPr/>
        </p:nvSpPr>
        <p:spPr bwMode="auto">
          <a:xfrm>
            <a:off x="3214688" y="5345113"/>
            <a:ext cx="2665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z="2800" spc="-300" dirty="0">
                <a:solidFill>
                  <a:srgbClr val="2F4814"/>
                </a:solidFill>
                <a:latin typeface="-윤명조150" pitchFamily="18" charset="-127"/>
                <a:ea typeface="-윤명조150" pitchFamily="18" charset="-127"/>
              </a:rPr>
              <a:t>(</a:t>
            </a:r>
            <a:r>
              <a:rPr lang="ko-KR" altLang="en-US" sz="2800" spc="-300" dirty="0">
                <a:solidFill>
                  <a:srgbClr val="2F4814"/>
                </a:solidFill>
                <a:latin typeface="-윤명조150" pitchFamily="18" charset="-127"/>
                <a:ea typeface="-윤명조150" pitchFamily="18" charset="-127"/>
              </a:rPr>
              <a:t>십자가상의 공로</a:t>
            </a:r>
            <a:r>
              <a:rPr lang="en-US" altLang="ko-KR" sz="2800" spc="-300" dirty="0">
                <a:solidFill>
                  <a:srgbClr val="2F4814"/>
                </a:solidFill>
                <a:latin typeface="-윤명조150" pitchFamily="18" charset="-127"/>
                <a:ea typeface="-윤명조150" pitchFamily="18" charset="-127"/>
              </a:rPr>
              <a:t>, </a:t>
            </a:r>
            <a:r>
              <a:rPr lang="ko-KR" altLang="en-US" sz="2800" spc="-300" dirty="0">
                <a:solidFill>
                  <a:srgbClr val="2F4814"/>
                </a:solidFill>
                <a:latin typeface="-윤명조150" pitchFamily="18" charset="-127"/>
                <a:ea typeface="-윤명조150" pitchFamily="18" charset="-127"/>
              </a:rPr>
              <a:t>은총</a:t>
            </a:r>
            <a:r>
              <a:rPr lang="en-US" altLang="ko-KR" sz="2800" spc="-300" dirty="0">
                <a:solidFill>
                  <a:srgbClr val="2F4814"/>
                </a:solidFill>
                <a:latin typeface="-윤명조150" pitchFamily="18" charset="-127"/>
                <a:ea typeface="-윤명조150" pitchFamily="18" charset="-127"/>
              </a:rPr>
              <a:t>)</a:t>
            </a:r>
            <a:endParaRPr lang="ko-KR" altLang="en-US" sz="2800" spc="-300" dirty="0">
              <a:solidFill>
                <a:srgbClr val="2F4814"/>
              </a:solidFill>
              <a:latin typeface="-윤명조150" pitchFamily="18" charset="-127"/>
              <a:ea typeface="-윤명조150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2-2 </a:t>
            </a:r>
            <a:r>
              <a:rPr kumimoji="0" lang="ko-KR" altLang="en-US" b="1" spc="-150" dirty="0">
                <a:latin typeface="+mn-ea"/>
                <a:ea typeface="+mn-ea"/>
              </a:rPr>
              <a:t>복음의 바람을 타라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+mn-ea"/>
                <a:ea typeface="+mn-ea"/>
              </a:rPr>
              <a:t>Ⅰ</a:t>
            </a:r>
            <a:r>
              <a:rPr kumimoji="0" lang="ko-KR" altLang="en-US" b="1" spc="-150" dirty="0">
                <a:solidFill>
                  <a:srgbClr val="C00000"/>
                </a:solidFill>
                <a:latin typeface="+mn-ea"/>
                <a:ea typeface="+mn-ea"/>
              </a:rPr>
              <a:t>신바람선교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1071563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3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기쁜 소식</a:t>
            </a:r>
            <a:r>
              <a:rPr lang="en-US" altLang="ko-KR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(= G O O D  N E W S)</a:t>
            </a:r>
            <a:endParaRPr lang="ko-KR" altLang="en-US" sz="4800" spc="-100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모서리가 둥근 직사각형 44"/>
          <p:cNvSpPr/>
          <p:nvPr/>
        </p:nvSpPr>
        <p:spPr>
          <a:xfrm>
            <a:off x="0" y="1428750"/>
            <a:ext cx="9155113" cy="3000375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921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679468"/>
            <a:ext cx="1675720" cy="2493146"/>
          </a:xfrm>
          <a:prstGeom prst="roundRect">
            <a:avLst>
              <a:gd name="adj" fmla="val 12470"/>
            </a:avLst>
          </a:prstGeom>
          <a:noFill/>
          <a:ln w="635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9786938" y="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P87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4" name="Text Box 31"/>
          <p:cNvSpPr txBox="1">
            <a:spLocks noChangeArrowheads="1"/>
          </p:cNvSpPr>
          <p:nvPr/>
        </p:nvSpPr>
        <p:spPr bwMode="auto">
          <a:xfrm>
            <a:off x="1614488" y="2071688"/>
            <a:ext cx="1643062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2400" spc="-300" dirty="0">
                <a:solidFill>
                  <a:schemeClr val="bg2">
                    <a:lumMod val="25000"/>
                  </a:schemeClr>
                </a:solidFill>
                <a:latin typeface="-윤명조150" pitchFamily="18" charset="-127"/>
                <a:ea typeface="-윤명조150" pitchFamily="18" charset="-127"/>
              </a:rPr>
              <a:t>아브라함</a:t>
            </a:r>
          </a:p>
        </p:txBody>
      </p:sp>
      <p:sp>
        <p:nvSpPr>
          <p:cNvPr id="9225" name="Text Box 32"/>
          <p:cNvSpPr txBox="1">
            <a:spLocks noChangeArrowheads="1"/>
          </p:cNvSpPr>
          <p:nvPr/>
        </p:nvSpPr>
        <p:spPr bwMode="auto">
          <a:xfrm>
            <a:off x="1660525" y="3429000"/>
            <a:ext cx="157321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2400" spc="-300" dirty="0">
                <a:solidFill>
                  <a:schemeClr val="bg2">
                    <a:lumMod val="25000"/>
                  </a:schemeClr>
                </a:solidFill>
                <a:latin typeface="-윤명조150" pitchFamily="18" charset="-127"/>
                <a:ea typeface="-윤명조150" pitchFamily="18" charset="-127"/>
              </a:rPr>
              <a:t>모 세</a:t>
            </a:r>
          </a:p>
        </p:txBody>
      </p:sp>
      <p:sp>
        <p:nvSpPr>
          <p:cNvPr id="9226" name="Text Box 33"/>
          <p:cNvSpPr txBox="1">
            <a:spLocks noChangeArrowheads="1"/>
          </p:cNvSpPr>
          <p:nvPr/>
        </p:nvSpPr>
        <p:spPr bwMode="auto">
          <a:xfrm>
            <a:off x="1614488" y="5000625"/>
            <a:ext cx="16430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2400" spc="-300" dirty="0">
                <a:solidFill>
                  <a:schemeClr val="bg2">
                    <a:lumMod val="25000"/>
                  </a:schemeClr>
                </a:solidFill>
                <a:latin typeface="-윤명조150" pitchFamily="18" charset="-127"/>
                <a:ea typeface="-윤명조150" pitchFamily="18" charset="-127"/>
              </a:rPr>
              <a:t>예수 </a:t>
            </a:r>
            <a:endParaRPr lang="en-US" altLang="ko-KR" sz="2400" spc="-300" dirty="0">
              <a:solidFill>
                <a:schemeClr val="bg2">
                  <a:lumMod val="25000"/>
                </a:schemeClr>
              </a:solidFill>
              <a:latin typeface="-윤명조150" pitchFamily="18" charset="-127"/>
              <a:ea typeface="-윤명조150" pitchFamily="18" charset="-127"/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2400" spc="-300" dirty="0">
                <a:solidFill>
                  <a:schemeClr val="bg2">
                    <a:lumMod val="25000"/>
                  </a:schemeClr>
                </a:solidFill>
                <a:latin typeface="-윤명조150" pitchFamily="18" charset="-127"/>
                <a:ea typeface="-윤명조150" pitchFamily="18" charset="-127"/>
              </a:rPr>
              <a:t>그리스도</a:t>
            </a:r>
          </a:p>
        </p:txBody>
      </p:sp>
      <p:pic>
        <p:nvPicPr>
          <p:cNvPr id="9237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4543872"/>
            <a:ext cx="824414" cy="1485606"/>
          </a:xfrm>
          <a:prstGeom prst="roundRect">
            <a:avLst/>
          </a:prstGeom>
          <a:noFill/>
          <a:ln w="635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2-3 </a:t>
            </a:r>
            <a:r>
              <a:rPr kumimoji="0" lang="ko-KR" altLang="en-US" b="1" spc="-150" dirty="0">
                <a:latin typeface="+mn-ea"/>
                <a:ea typeface="+mn-ea"/>
              </a:rPr>
              <a:t>복음의 바람을 타라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+mn-ea"/>
                <a:ea typeface="+mn-ea"/>
              </a:rPr>
              <a:t>Ⅰ</a:t>
            </a:r>
            <a:r>
              <a:rPr kumimoji="0" lang="ko-KR" altLang="en-US" b="1" spc="-150" dirty="0">
                <a:solidFill>
                  <a:srgbClr val="C00000"/>
                </a:solidFill>
                <a:latin typeface="+mn-ea"/>
                <a:ea typeface="+mn-ea"/>
              </a:rPr>
              <a:t>신바람선교 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714375"/>
            <a:ext cx="9144000" cy="785813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믿음의  은총 </a:t>
            </a:r>
            <a:r>
              <a:rPr lang="en-US" altLang="ko-KR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:   </a:t>
            </a:r>
            <a:r>
              <a:rPr lang="ko-KR" altLang="en-US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구원의  </a:t>
            </a:r>
            <a:r>
              <a:rPr lang="en-US" altLang="ko-KR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3</a:t>
            </a:r>
            <a:r>
              <a:rPr lang="ko-KR" altLang="en-US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단계  진화과정</a:t>
            </a:r>
            <a:r>
              <a:rPr lang="en-US" altLang="ko-KR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(</a:t>
            </a:r>
            <a:r>
              <a:rPr lang="ko-KR" altLang="en-US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로마서</a:t>
            </a:r>
            <a:r>
              <a:rPr lang="en-US" altLang="ko-KR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2</a:t>
            </a:r>
            <a:r>
              <a:rPr lang="ko-KR" altLang="en-US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장</a:t>
            </a:r>
            <a:r>
              <a:rPr lang="en-US" altLang="ko-KR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,   3</a:t>
            </a:r>
            <a:r>
              <a:rPr lang="ko-KR" altLang="en-US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장</a:t>
            </a:r>
            <a:r>
              <a:rPr lang="en-US" altLang="ko-KR" sz="3600" spc="-9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z="3600" spc="-90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grpSp>
        <p:nvGrpSpPr>
          <p:cNvPr id="3" name="그룹 55"/>
          <p:cNvGrpSpPr>
            <a:grpSpLocks/>
          </p:cNvGrpSpPr>
          <p:nvPr/>
        </p:nvGrpSpPr>
        <p:grpSpPr bwMode="auto">
          <a:xfrm>
            <a:off x="3000375" y="3071813"/>
            <a:ext cx="2286000" cy="1177925"/>
            <a:chOff x="3000364" y="3071810"/>
            <a:chExt cx="2286016" cy="1177515"/>
          </a:xfrm>
        </p:grpSpPr>
        <p:pic>
          <p:nvPicPr>
            <p:cNvPr id="10283" name="그림 42" descr="도형01_주황.jpg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43240" y="3071810"/>
              <a:ext cx="2143140" cy="1177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" name="TextBox 27"/>
            <p:cNvSpPr txBox="1"/>
            <p:nvPr/>
          </p:nvSpPr>
          <p:spPr>
            <a:xfrm>
              <a:off x="3000364" y="3149570"/>
              <a:ext cx="2000264" cy="10156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0" latinLnBrk="0" hangingPunct="0">
                <a:defRPr/>
              </a:pPr>
              <a:r>
                <a:rPr lang="ko-KR" altLang="en-US" sz="2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율법 단계 </a:t>
              </a:r>
              <a:endParaRPr lang="en-US" altLang="ko-KR" sz="2400" spc="-300" dirty="0">
                <a:solidFill>
                  <a:schemeClr val="bg1"/>
                </a:solidFill>
                <a:latin typeface="-윤고딕240" pitchFamily="18" charset="-127"/>
                <a:ea typeface="-윤고딕240" pitchFamily="18" charset="-127"/>
              </a:endParaRPr>
            </a:p>
            <a:p>
              <a:pPr algn="ctr" eaLnBrk="0" latinLnBrk="0" hangingPunct="0">
                <a:defRPr/>
              </a:pPr>
              <a:r>
                <a:rPr lang="ko-KR" altLang="en-US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자력구원의  단계</a:t>
              </a:r>
              <a:endParaRPr lang="en-US" altLang="ko-KR" spc="-500" dirty="0">
                <a:solidFill>
                  <a:srgbClr val="000000"/>
                </a:solidFill>
                <a:latin typeface="-윤고딕230" pitchFamily="18" charset="-127"/>
                <a:ea typeface="-윤고딕230" pitchFamily="18" charset="-127"/>
              </a:endParaRPr>
            </a:p>
            <a:p>
              <a:pPr algn="ctr" eaLnBrk="0" latinLnBrk="0" hangingPunct="0">
                <a:defRPr/>
              </a:pPr>
              <a:r>
                <a:rPr lang="en-US" altLang="ko-KR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( </a:t>
              </a:r>
              <a:r>
                <a:rPr lang="ko-KR" altLang="en-US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내  힘</a:t>
              </a:r>
              <a:r>
                <a:rPr lang="en-US" altLang="ko-KR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,   </a:t>
              </a:r>
              <a:r>
                <a:rPr lang="ko-KR" altLang="en-US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내  능력</a:t>
              </a:r>
              <a:r>
                <a:rPr lang="en-US" altLang="ko-KR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) </a:t>
              </a:r>
            </a:p>
          </p:txBody>
        </p:sp>
      </p:grpSp>
      <p:grpSp>
        <p:nvGrpSpPr>
          <p:cNvPr id="4" name="그룹 56"/>
          <p:cNvGrpSpPr>
            <a:grpSpLocks/>
          </p:cNvGrpSpPr>
          <p:nvPr/>
        </p:nvGrpSpPr>
        <p:grpSpPr bwMode="auto">
          <a:xfrm>
            <a:off x="2928938" y="4545013"/>
            <a:ext cx="2357437" cy="1466850"/>
            <a:chOff x="2928938" y="4545174"/>
            <a:chExt cx="2357442" cy="1467446"/>
          </a:xfrm>
        </p:grpSpPr>
        <p:pic>
          <p:nvPicPr>
            <p:cNvPr id="10281" name="그림 44" descr="도형01_주황.jpg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26000" contrast="56000"/>
            </a:blip>
            <a:srcRect/>
            <a:stretch>
              <a:fillRect/>
            </a:stretch>
          </p:blipFill>
          <p:spPr bwMode="auto">
            <a:xfrm>
              <a:off x="3143240" y="4545174"/>
              <a:ext cx="2143140" cy="1467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TextBox 28"/>
            <p:cNvSpPr txBox="1"/>
            <p:nvPr/>
          </p:nvSpPr>
          <p:spPr>
            <a:xfrm>
              <a:off x="2928938" y="4640463"/>
              <a:ext cx="2286005" cy="12927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0" latinLnBrk="0" hangingPunct="0">
                <a:defRPr/>
              </a:pPr>
              <a:r>
                <a:rPr lang="ko-KR" altLang="en-US" sz="2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믿음의 단계</a:t>
              </a:r>
              <a:endParaRPr lang="en-US" altLang="ko-KR" sz="2400" spc="-300" dirty="0">
                <a:solidFill>
                  <a:schemeClr val="bg1"/>
                </a:solidFill>
                <a:latin typeface="-윤고딕240" pitchFamily="18" charset="-127"/>
                <a:ea typeface="-윤고딕240" pitchFamily="18" charset="-127"/>
              </a:endParaRPr>
            </a:p>
            <a:p>
              <a:pPr algn="ctr" eaLnBrk="0" latinLnBrk="0" hangingPunct="0">
                <a:defRPr/>
              </a:pPr>
              <a:r>
                <a:rPr lang="ko-KR" altLang="en-US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그  리 스 도 의   복음이</a:t>
              </a:r>
              <a:endParaRPr lang="en-US" altLang="ko-KR" spc="-500" dirty="0">
                <a:solidFill>
                  <a:srgbClr val="000000"/>
                </a:solidFill>
                <a:latin typeface="-윤고딕230" pitchFamily="18" charset="-127"/>
                <a:ea typeface="-윤고딕230" pitchFamily="18" charset="-127"/>
              </a:endParaRPr>
            </a:p>
            <a:p>
              <a:pPr algn="ctr" eaLnBrk="0" latinLnBrk="0" hangingPunct="0">
                <a:defRPr/>
              </a:pPr>
              <a:r>
                <a:rPr lang="ko-KR" altLang="en-US" spc="-50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전해진   이후의   단계</a:t>
              </a:r>
              <a:endParaRPr lang="en-US" altLang="ko-KR" spc="-500" dirty="0">
                <a:solidFill>
                  <a:srgbClr val="000000"/>
                </a:solidFill>
                <a:latin typeface="-윤고딕230" pitchFamily="18" charset="-127"/>
                <a:ea typeface="-윤고딕230" pitchFamily="18" charset="-127"/>
              </a:endParaRPr>
            </a:p>
            <a:p>
              <a:pPr algn="ctr" eaLnBrk="0" latinLnBrk="0" hangingPunct="0">
                <a:defRPr/>
              </a:pPr>
              <a:r>
                <a:rPr lang="en-US" altLang="ko-KR" sz="1600" spc="-35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(</a:t>
              </a:r>
              <a:r>
                <a:rPr lang="ko-KR" altLang="en-US" sz="1600" spc="-35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십자가상의 공로</a:t>
              </a:r>
              <a:r>
                <a:rPr lang="en-US" altLang="ko-KR" sz="1600" spc="-35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,  </a:t>
              </a:r>
              <a:r>
                <a:rPr lang="ko-KR" altLang="en-US" sz="1600" spc="-35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은총</a:t>
              </a:r>
              <a:r>
                <a:rPr lang="en-US" altLang="ko-KR" sz="1600" spc="-350" dirty="0">
                  <a:solidFill>
                    <a:srgbClr val="000000"/>
                  </a:solidFill>
                  <a:latin typeface="-윤고딕230" pitchFamily="18" charset="-127"/>
                  <a:ea typeface="-윤고딕230" pitchFamily="18" charset="-127"/>
                </a:rPr>
                <a:t>)</a:t>
              </a:r>
            </a:p>
          </p:txBody>
        </p:sp>
      </p:grpSp>
      <p:grpSp>
        <p:nvGrpSpPr>
          <p:cNvPr id="5" name="그룹 52"/>
          <p:cNvGrpSpPr>
            <a:grpSpLocks/>
          </p:cNvGrpSpPr>
          <p:nvPr/>
        </p:nvGrpSpPr>
        <p:grpSpPr bwMode="auto">
          <a:xfrm>
            <a:off x="714375" y="3668713"/>
            <a:ext cx="1214438" cy="2786062"/>
            <a:chOff x="714375" y="3668041"/>
            <a:chExt cx="1214438" cy="2786082"/>
          </a:xfrm>
        </p:grpSpPr>
        <p:pic>
          <p:nvPicPr>
            <p:cNvPr id="10279" name="그림 50" descr="도형01_연두.jpg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57224" y="3668041"/>
              <a:ext cx="928694" cy="2786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Text Box 24"/>
            <p:cNvSpPr txBox="1">
              <a:spLocks noChangeArrowheads="1"/>
            </p:cNvSpPr>
            <p:nvPr/>
          </p:nvSpPr>
          <p:spPr bwMode="auto">
            <a:xfrm>
              <a:off x="714375" y="5106326"/>
              <a:ext cx="1214438" cy="322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50000"/>
                </a:spcBef>
                <a:defRPr/>
              </a:pPr>
              <a:r>
                <a:rPr lang="ko-KR" altLang="en-US" sz="1700" spc="-400" dirty="0">
                  <a:solidFill>
                    <a:schemeClr val="bg2">
                      <a:lumMod val="10000"/>
                    </a:schemeClr>
                  </a:solidFill>
                  <a:latin typeface="-윤고딕240" pitchFamily="18" charset="-127"/>
                  <a:ea typeface="-윤고딕240" pitchFamily="18" charset="-127"/>
                </a:rPr>
                <a:t>그리스도교</a:t>
              </a:r>
            </a:p>
          </p:txBody>
        </p:sp>
      </p:grpSp>
      <p:grpSp>
        <p:nvGrpSpPr>
          <p:cNvPr id="6" name="그룹 54"/>
          <p:cNvGrpSpPr>
            <a:grpSpLocks/>
          </p:cNvGrpSpPr>
          <p:nvPr/>
        </p:nvGrpSpPr>
        <p:grpSpPr bwMode="auto">
          <a:xfrm>
            <a:off x="3106738" y="1576388"/>
            <a:ext cx="2179637" cy="1377950"/>
            <a:chOff x="3106726" y="1576074"/>
            <a:chExt cx="2179654" cy="1379000"/>
          </a:xfrm>
        </p:grpSpPr>
        <p:pic>
          <p:nvPicPr>
            <p:cNvPr id="10277" name="그림 38" descr="도형01_주황.jpg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43240" y="1576074"/>
              <a:ext cx="2143140" cy="137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Box 26"/>
            <p:cNvSpPr txBox="1"/>
            <p:nvPr/>
          </p:nvSpPr>
          <p:spPr>
            <a:xfrm>
              <a:off x="3106726" y="1642800"/>
              <a:ext cx="1787539" cy="12932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0" latinLnBrk="0" hangingPunct="0">
                <a:defRPr/>
              </a:pPr>
              <a:r>
                <a:rPr lang="ko-KR" altLang="en-US" sz="2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양심 단계 </a:t>
              </a:r>
              <a:r>
                <a:rPr lang="en-US" altLang="ko-KR" sz="2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 </a:t>
              </a:r>
            </a:p>
            <a:p>
              <a:pPr algn="ctr" eaLnBrk="0" latinLnBrk="0" hangingPunct="0">
                <a:defRPr/>
              </a:pPr>
              <a:r>
                <a:rPr lang="ko-KR" altLang="en-US" spc="-500" dirty="0">
                  <a:latin typeface="-윤고딕230" pitchFamily="18" charset="-127"/>
                  <a:ea typeface="-윤고딕230" pitchFamily="18" charset="-127"/>
                </a:rPr>
                <a:t>율법도   모르고</a:t>
              </a:r>
            </a:p>
            <a:p>
              <a:pPr algn="ctr" eaLnBrk="0" latinLnBrk="0" hangingPunct="0">
                <a:defRPr/>
              </a:pPr>
              <a:r>
                <a:rPr lang="ko-KR" altLang="en-US" spc="-500" dirty="0">
                  <a:latin typeface="-윤고딕230" pitchFamily="18" charset="-127"/>
                  <a:ea typeface="-윤고딕230" pitchFamily="18" charset="-127"/>
                </a:rPr>
                <a:t>그  리 스 도 도 </a:t>
              </a:r>
            </a:p>
            <a:p>
              <a:pPr algn="ctr" eaLnBrk="0" latinLnBrk="0" hangingPunct="0">
                <a:defRPr/>
              </a:pPr>
              <a:r>
                <a:rPr lang="ko-KR" altLang="en-US" spc="-500" dirty="0">
                  <a:latin typeface="-윤고딕230" pitchFamily="18" charset="-127"/>
                  <a:ea typeface="-윤고딕230" pitchFamily="18" charset="-127"/>
                </a:rPr>
                <a:t>모르던  시대</a:t>
              </a:r>
            </a:p>
          </p:txBody>
        </p:sp>
      </p:grpSp>
      <p:grpSp>
        <p:nvGrpSpPr>
          <p:cNvPr id="7" name="그룹 51"/>
          <p:cNvGrpSpPr>
            <a:grpSpLocks/>
          </p:cNvGrpSpPr>
          <p:nvPr/>
        </p:nvGrpSpPr>
        <p:grpSpPr bwMode="auto">
          <a:xfrm>
            <a:off x="781050" y="1571625"/>
            <a:ext cx="1079500" cy="2786063"/>
            <a:chOff x="781050" y="1571612"/>
            <a:chExt cx="1079500" cy="2786082"/>
          </a:xfrm>
        </p:grpSpPr>
        <p:pic>
          <p:nvPicPr>
            <p:cNvPr id="10275" name="그림 48" descr="도형01_연두.jpg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2000"/>
            </a:blip>
            <a:srcRect/>
            <a:stretch>
              <a:fillRect/>
            </a:stretch>
          </p:blipFill>
          <p:spPr bwMode="auto">
            <a:xfrm>
              <a:off x="857224" y="1571612"/>
              <a:ext cx="928694" cy="2786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7" name="Text Box 24"/>
            <p:cNvSpPr txBox="1">
              <a:spLocks noChangeArrowheads="1"/>
            </p:cNvSpPr>
            <p:nvPr/>
          </p:nvSpPr>
          <p:spPr bwMode="auto">
            <a:xfrm>
              <a:off x="781050" y="2857496"/>
              <a:ext cx="1079500" cy="336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50000"/>
                </a:spcBef>
                <a:defRPr/>
              </a:pPr>
              <a:r>
                <a:rPr lang="ko-KR" altLang="en-US" sz="1700" spc="-400" dirty="0">
                  <a:solidFill>
                    <a:schemeClr val="bg2">
                      <a:lumMod val="10000"/>
                    </a:schemeClr>
                  </a:solidFill>
                  <a:latin typeface="-윤고딕240" pitchFamily="18" charset="-127"/>
                  <a:ea typeface="-윤고딕240" pitchFamily="18" charset="-127"/>
                </a:rPr>
                <a:t>유 다 교</a:t>
              </a:r>
            </a:p>
          </p:txBody>
        </p:sp>
      </p:grpSp>
      <p:sp>
        <p:nvSpPr>
          <p:cNvPr id="9234" name="Text Box 34"/>
          <p:cNvSpPr txBox="1">
            <a:spLocks noChangeArrowheads="1"/>
          </p:cNvSpPr>
          <p:nvPr/>
        </p:nvSpPr>
        <p:spPr bwMode="auto">
          <a:xfrm>
            <a:off x="5232400" y="1939925"/>
            <a:ext cx="10572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1600" b="1" spc="-300" dirty="0">
                <a:latin typeface="-윤고딕230" pitchFamily="18" charset="-127"/>
                <a:ea typeface="-윤고딕230" pitchFamily="18" charset="-127"/>
              </a:rPr>
              <a:t>주관식 </a:t>
            </a:r>
            <a:endParaRPr lang="en-US" altLang="ko-KR" sz="1600" b="1" spc="-300" dirty="0">
              <a:latin typeface="-윤고딕230" pitchFamily="18" charset="-127"/>
              <a:ea typeface="-윤고딕230" pitchFamily="18" charset="-127"/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1600" b="1" spc="-300" dirty="0">
                <a:latin typeface="-윤고딕230" pitchFamily="18" charset="-127"/>
                <a:ea typeface="-윤고딕230" pitchFamily="18" charset="-127"/>
              </a:rPr>
              <a:t>시험</a:t>
            </a:r>
            <a:endParaRPr lang="en-US" altLang="ko-KR" sz="1600" b="1" spc="-300" dirty="0">
              <a:latin typeface="-윤고딕230" pitchFamily="18" charset="-127"/>
              <a:ea typeface="-윤고딕230" pitchFamily="18" charset="-127"/>
            </a:endParaRPr>
          </a:p>
        </p:txBody>
      </p:sp>
      <p:grpSp>
        <p:nvGrpSpPr>
          <p:cNvPr id="8" name="그룹 59"/>
          <p:cNvGrpSpPr>
            <a:grpSpLocks/>
          </p:cNvGrpSpPr>
          <p:nvPr/>
        </p:nvGrpSpPr>
        <p:grpSpPr bwMode="auto">
          <a:xfrm>
            <a:off x="5000625" y="1928813"/>
            <a:ext cx="1143000" cy="714375"/>
            <a:chOff x="5000625" y="1928813"/>
            <a:chExt cx="1143000" cy="714375"/>
          </a:xfrm>
        </p:grpSpPr>
        <p:grpSp>
          <p:nvGrpSpPr>
            <p:cNvPr id="10271" name="그룹 55"/>
            <p:cNvGrpSpPr>
              <a:grpSpLocks/>
            </p:cNvGrpSpPr>
            <p:nvPr/>
          </p:nvGrpSpPr>
          <p:grpSpPr bwMode="auto">
            <a:xfrm>
              <a:off x="5000625" y="2200721"/>
              <a:ext cx="430638" cy="142875"/>
              <a:chOff x="5000628" y="2200712"/>
              <a:chExt cx="430876" cy="142876"/>
            </a:xfrm>
          </p:grpSpPr>
          <p:sp>
            <p:nvSpPr>
              <p:cNvPr id="50" name="타원 49"/>
              <p:cNvSpPr/>
              <p:nvPr/>
            </p:nvSpPr>
            <p:spPr>
              <a:xfrm>
                <a:off x="5000628" y="2200266"/>
                <a:ext cx="142954" cy="142876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54" name="직선 연결선 53"/>
              <p:cNvCxnSpPr>
                <a:stCxn id="50" idx="6"/>
              </p:cNvCxnSpPr>
              <p:nvPr/>
            </p:nvCxnSpPr>
            <p:spPr>
              <a:xfrm>
                <a:off x="5143582" y="2271704"/>
                <a:ext cx="287497" cy="1587"/>
              </a:xfrm>
              <a:prstGeom prst="line">
                <a:avLst/>
              </a:prstGeom>
              <a:ln w="28575" cap="rnd">
                <a:solidFill>
                  <a:srgbClr val="C0000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7" name="모서리가 둥근 직사각형 66"/>
            <p:cNvSpPr/>
            <p:nvPr/>
          </p:nvSpPr>
          <p:spPr bwMode="auto">
            <a:xfrm>
              <a:off x="5429250" y="1928813"/>
              <a:ext cx="714375" cy="714375"/>
            </a:xfrm>
            <a:prstGeom prst="roundRect">
              <a:avLst/>
            </a:prstGeom>
            <a:noFill/>
            <a:ln w="28575" cap="rnd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44" name="Text Box 34"/>
          <p:cNvSpPr txBox="1">
            <a:spLocks noChangeArrowheads="1"/>
          </p:cNvSpPr>
          <p:nvPr/>
        </p:nvSpPr>
        <p:spPr bwMode="auto">
          <a:xfrm>
            <a:off x="5232400" y="3324225"/>
            <a:ext cx="10572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1600" b="1" spc="-300" dirty="0">
                <a:latin typeface="-윤고딕230" pitchFamily="18" charset="-127"/>
                <a:ea typeface="-윤고딕230" pitchFamily="18" charset="-127"/>
              </a:rPr>
              <a:t>객관식 </a:t>
            </a:r>
            <a:endParaRPr lang="en-US" altLang="ko-KR" sz="1600" b="1" spc="-300" dirty="0">
              <a:latin typeface="-윤고딕230" pitchFamily="18" charset="-127"/>
              <a:ea typeface="-윤고딕230" pitchFamily="18" charset="-127"/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1600" b="1" spc="-300" dirty="0">
                <a:latin typeface="-윤고딕230" pitchFamily="18" charset="-127"/>
                <a:ea typeface="-윤고딕230" pitchFamily="18" charset="-127"/>
              </a:rPr>
              <a:t>시험</a:t>
            </a:r>
            <a:endParaRPr lang="en-US" altLang="ko-KR" sz="1600" b="1" spc="-300" dirty="0">
              <a:latin typeface="-윤고딕230" pitchFamily="18" charset="-127"/>
              <a:ea typeface="-윤고딕230" pitchFamily="18" charset="-127"/>
            </a:endParaRPr>
          </a:p>
        </p:txBody>
      </p:sp>
      <p:grpSp>
        <p:nvGrpSpPr>
          <p:cNvPr id="10" name="그룹 62"/>
          <p:cNvGrpSpPr>
            <a:grpSpLocks/>
          </p:cNvGrpSpPr>
          <p:nvPr/>
        </p:nvGrpSpPr>
        <p:grpSpPr bwMode="auto">
          <a:xfrm>
            <a:off x="5000625" y="3311525"/>
            <a:ext cx="1143000" cy="714375"/>
            <a:chOff x="5000625" y="3311376"/>
            <a:chExt cx="1143000" cy="714375"/>
          </a:xfrm>
        </p:grpSpPr>
        <p:grpSp>
          <p:nvGrpSpPr>
            <p:cNvPr id="10267" name="그룹 56"/>
            <p:cNvGrpSpPr>
              <a:grpSpLocks/>
            </p:cNvGrpSpPr>
            <p:nvPr/>
          </p:nvGrpSpPr>
          <p:grpSpPr bwMode="auto">
            <a:xfrm>
              <a:off x="5000625" y="3591431"/>
              <a:ext cx="430638" cy="142886"/>
              <a:chOff x="5000628" y="2200712"/>
              <a:chExt cx="430876" cy="142876"/>
            </a:xfrm>
          </p:grpSpPr>
          <p:sp>
            <p:nvSpPr>
              <p:cNvPr id="58" name="타원 57"/>
              <p:cNvSpPr/>
              <p:nvPr/>
            </p:nvSpPr>
            <p:spPr>
              <a:xfrm>
                <a:off x="5000628" y="2200057"/>
                <a:ext cx="142954" cy="142865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59" name="직선 연결선 58"/>
              <p:cNvCxnSpPr>
                <a:stCxn id="58" idx="6"/>
              </p:cNvCxnSpPr>
              <p:nvPr/>
            </p:nvCxnSpPr>
            <p:spPr>
              <a:xfrm>
                <a:off x="5143582" y="2271490"/>
                <a:ext cx="287497" cy="1587"/>
              </a:xfrm>
              <a:prstGeom prst="line">
                <a:avLst/>
              </a:prstGeom>
              <a:ln w="28575" cap="rnd">
                <a:solidFill>
                  <a:srgbClr val="C0000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8" name="모서리가 둥근 직사각형 67"/>
            <p:cNvSpPr/>
            <p:nvPr/>
          </p:nvSpPr>
          <p:spPr bwMode="auto">
            <a:xfrm>
              <a:off x="5429250" y="3311376"/>
              <a:ext cx="714375" cy="714375"/>
            </a:xfrm>
            <a:prstGeom prst="roundRect">
              <a:avLst/>
            </a:prstGeom>
            <a:noFill/>
            <a:ln w="28575" cap="rnd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46" name="Text Box 34"/>
          <p:cNvSpPr txBox="1">
            <a:spLocks noChangeArrowheads="1"/>
          </p:cNvSpPr>
          <p:nvPr/>
        </p:nvSpPr>
        <p:spPr bwMode="auto">
          <a:xfrm>
            <a:off x="5245100" y="4943475"/>
            <a:ext cx="1057275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1600" b="1" spc="-300" dirty="0">
                <a:latin typeface="-윤고딕230" pitchFamily="18" charset="-127"/>
                <a:ea typeface="-윤고딕230" pitchFamily="18" charset="-127"/>
              </a:rPr>
              <a:t>특별</a:t>
            </a:r>
            <a:endParaRPr lang="en-US" altLang="ko-KR" sz="1600" b="1" spc="-300" dirty="0">
              <a:latin typeface="-윤고딕230" pitchFamily="18" charset="-127"/>
              <a:ea typeface="-윤고딕230" pitchFamily="18" charset="-127"/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ko-KR" altLang="en-US" sz="1600" b="1" spc="-300" dirty="0">
                <a:latin typeface="-윤고딕230" pitchFamily="18" charset="-127"/>
                <a:ea typeface="-윤고딕230" pitchFamily="18" charset="-127"/>
              </a:rPr>
              <a:t>전형</a:t>
            </a:r>
            <a:endParaRPr lang="en-US" altLang="ko-KR" sz="1600" b="1" spc="-300" dirty="0">
              <a:latin typeface="-윤고딕230" pitchFamily="18" charset="-127"/>
              <a:ea typeface="-윤고딕230" pitchFamily="18" charset="-127"/>
            </a:endParaRPr>
          </a:p>
        </p:txBody>
      </p:sp>
      <p:grpSp>
        <p:nvGrpSpPr>
          <p:cNvPr id="12" name="그룹 63"/>
          <p:cNvGrpSpPr>
            <a:grpSpLocks/>
          </p:cNvGrpSpPr>
          <p:nvPr/>
        </p:nvGrpSpPr>
        <p:grpSpPr bwMode="auto">
          <a:xfrm>
            <a:off x="5000625" y="4937125"/>
            <a:ext cx="1143000" cy="715963"/>
            <a:chOff x="5000625" y="4937125"/>
            <a:chExt cx="1143000" cy="715963"/>
          </a:xfrm>
        </p:grpSpPr>
        <p:grpSp>
          <p:nvGrpSpPr>
            <p:cNvPr id="10263" name="그룹 59"/>
            <p:cNvGrpSpPr>
              <a:grpSpLocks/>
            </p:cNvGrpSpPr>
            <p:nvPr/>
          </p:nvGrpSpPr>
          <p:grpSpPr bwMode="auto">
            <a:xfrm>
              <a:off x="5000625" y="5214783"/>
              <a:ext cx="431108" cy="143117"/>
              <a:chOff x="5000628" y="2200712"/>
              <a:chExt cx="430876" cy="142876"/>
            </a:xfrm>
          </p:grpSpPr>
          <p:sp>
            <p:nvSpPr>
              <p:cNvPr id="61" name="타원 60"/>
              <p:cNvSpPr/>
              <p:nvPr/>
            </p:nvSpPr>
            <p:spPr>
              <a:xfrm>
                <a:off x="5000628" y="2200867"/>
                <a:ext cx="142798" cy="14263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cxnSp>
            <p:nvCxnSpPr>
              <p:cNvPr id="62" name="직선 연결선 61"/>
              <p:cNvCxnSpPr>
                <a:stCxn id="61" idx="6"/>
              </p:cNvCxnSpPr>
              <p:nvPr/>
            </p:nvCxnSpPr>
            <p:spPr>
              <a:xfrm>
                <a:off x="5143426" y="2272183"/>
                <a:ext cx="288770" cy="1585"/>
              </a:xfrm>
              <a:prstGeom prst="line">
                <a:avLst/>
              </a:prstGeom>
              <a:ln w="28575" cap="rnd">
                <a:solidFill>
                  <a:srgbClr val="C0000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모서리가 둥근 직사각형 68"/>
            <p:cNvSpPr/>
            <p:nvPr/>
          </p:nvSpPr>
          <p:spPr bwMode="auto">
            <a:xfrm>
              <a:off x="5429250" y="4937125"/>
              <a:ext cx="714375" cy="715963"/>
            </a:xfrm>
            <a:prstGeom prst="roundRect">
              <a:avLst/>
            </a:prstGeom>
            <a:noFill/>
            <a:ln w="28575" cap="rnd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cxnSp>
        <p:nvCxnSpPr>
          <p:cNvPr id="35" name="직선 연결선 34"/>
          <p:cNvCxnSpPr/>
          <p:nvPr/>
        </p:nvCxnSpPr>
        <p:spPr>
          <a:xfrm>
            <a:off x="285750" y="4414838"/>
            <a:ext cx="8572500" cy="1587"/>
          </a:xfrm>
          <a:prstGeom prst="line">
            <a:avLst/>
          </a:prstGeom>
          <a:ln w="22225">
            <a:solidFill>
              <a:schemeClr val="bg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99113" y="4343400"/>
            <a:ext cx="2551112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모서리가 둥근 직사각형 19"/>
          <p:cNvSpPr/>
          <p:nvPr/>
        </p:nvSpPr>
        <p:spPr>
          <a:xfrm>
            <a:off x="642938" y="2000250"/>
            <a:ext cx="3071812" cy="100012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5351463" y="2000250"/>
            <a:ext cx="3071812" cy="100012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9144000" y="0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P91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9313" y="3243263"/>
            <a:ext cx="2722562" cy="28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271" name="그룹 22"/>
          <p:cNvGrpSpPr>
            <a:grpSpLocks/>
          </p:cNvGrpSpPr>
          <p:nvPr/>
        </p:nvGrpSpPr>
        <p:grpSpPr bwMode="auto">
          <a:xfrm>
            <a:off x="3808413" y="857250"/>
            <a:ext cx="1428750" cy="1428750"/>
            <a:chOff x="3786188" y="857250"/>
            <a:chExt cx="1428750" cy="1428750"/>
          </a:xfrm>
        </p:grpSpPr>
        <p:sp>
          <p:nvSpPr>
            <p:cNvPr id="22" name="타원 21"/>
            <p:cNvSpPr/>
            <p:nvPr/>
          </p:nvSpPr>
          <p:spPr>
            <a:xfrm>
              <a:off x="3786188" y="857250"/>
              <a:ext cx="1428750" cy="1428750"/>
            </a:xfrm>
            <a:prstGeom prst="ellipse">
              <a:avLst/>
            </a:prstGeom>
            <a:solidFill>
              <a:srgbClr val="5A8A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895725" y="1212850"/>
              <a:ext cx="1154113" cy="660400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ko-KR" altLang="en-US" sz="4400" spc="-300" dirty="0">
                  <a:solidFill>
                    <a:schemeClr val="bg1"/>
                  </a:solidFill>
                  <a:latin typeface="-윤명조150" pitchFamily="18" charset="-127"/>
                  <a:ea typeface="-윤명조150" pitchFamily="18" charset="-127"/>
                </a:rPr>
                <a:t>성령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715000" y="3000375"/>
            <a:ext cx="2333625" cy="1446213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>
              <a:defRPr/>
            </a:pPr>
            <a:r>
              <a:rPr lang="ko-KR" altLang="en-US" sz="2200" b="1" spc="-300" dirty="0">
                <a:latin typeface="-윤고딕230" pitchFamily="18" charset="-127"/>
                <a:ea typeface="-윤고딕230" pitchFamily="18" charset="-127"/>
              </a:rPr>
              <a:t>①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 식별의 은사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>
              <a:defRPr/>
            </a:pPr>
            <a:r>
              <a:rPr lang="ko-KR" altLang="en-US" sz="2200" b="1" spc="-300" dirty="0">
                <a:latin typeface="-윤고딕230" pitchFamily="18" charset="-127"/>
                <a:ea typeface="-윤고딕230" pitchFamily="18" charset="-127"/>
              </a:rPr>
              <a:t>②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 지혜의 말씀은사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>
              <a:defRPr/>
            </a:pPr>
            <a:r>
              <a:rPr lang="ko-KR" altLang="en-US" sz="2200" b="1" spc="-300" dirty="0">
                <a:latin typeface="-윤고딕230" pitchFamily="18" charset="-127"/>
                <a:ea typeface="-윤고딕230" pitchFamily="18" charset="-127"/>
              </a:rPr>
              <a:t>③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 지식의 말씀은사</a:t>
            </a:r>
            <a:endParaRPr lang="en-US" altLang="ko-KR" sz="2200" spc="-300" dirty="0">
              <a:latin typeface="-윤고딕230" pitchFamily="18" charset="-127"/>
              <a:ea typeface="-윤고딕230" pitchFamily="18" charset="-127"/>
            </a:endParaRPr>
          </a:p>
          <a:p>
            <a:pPr>
              <a:defRPr/>
            </a:pPr>
            <a:r>
              <a:rPr lang="ko-KR" altLang="en-US" sz="2200" b="1" spc="-300" dirty="0">
                <a:latin typeface="-윤고딕230" pitchFamily="18" charset="-127"/>
                <a:ea typeface="-윤고딕230" pitchFamily="18" charset="-127"/>
              </a:rPr>
              <a:t>④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 믿음의 은사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6788" y="2043113"/>
            <a:ext cx="2424112" cy="8921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3400" spc="-300" dirty="0">
                <a:latin typeface="-윤고딕230" pitchFamily="18" charset="-127"/>
                <a:ea typeface="-윤고딕230" pitchFamily="18" charset="-127"/>
              </a:rPr>
              <a:t>선교열정</a:t>
            </a:r>
            <a:endParaRPr lang="en-US" altLang="ko-KR" sz="3400" spc="-300" dirty="0">
              <a:latin typeface="-윤고딕230" pitchFamily="18" charset="-127"/>
              <a:ea typeface="-윤고딕230" pitchFamily="18" charset="-127"/>
            </a:endParaRPr>
          </a:p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(Spiritus=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원력</a:t>
            </a: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, 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활력</a:t>
            </a: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,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힘</a:t>
            </a: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)</a:t>
            </a:r>
            <a:endParaRPr lang="ko-KR" altLang="en-US" spc="-300" dirty="0"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83225" y="2057400"/>
            <a:ext cx="2808288" cy="8921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3400" spc="-300" dirty="0">
                <a:latin typeface="-윤고딕230" pitchFamily="18" charset="-127"/>
                <a:ea typeface="-윤고딕230" pitchFamily="18" charset="-127"/>
              </a:rPr>
              <a:t>선교능력</a:t>
            </a:r>
            <a:endParaRPr lang="en-US" altLang="ko-KR" sz="3400" spc="-300" dirty="0">
              <a:latin typeface="-윤고딕230" pitchFamily="18" charset="-127"/>
              <a:ea typeface="-윤고딕230" pitchFamily="18" charset="-127"/>
            </a:endParaRPr>
          </a:p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(Paraclitus=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협조자</a:t>
            </a: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, 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위로자</a:t>
            </a: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)</a:t>
            </a:r>
            <a:endParaRPr lang="ko-KR" altLang="en-US" spc="-300" dirty="0"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3-1 </a:t>
            </a:r>
            <a:r>
              <a:rPr kumimoji="0" lang="ko-KR" altLang="en-US" b="1" spc="-150" dirty="0">
                <a:latin typeface="+mn-ea"/>
                <a:ea typeface="+mn-ea"/>
              </a:rPr>
              <a:t>성령의 바람을 타라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+mn-ea"/>
                <a:ea typeface="+mn-ea"/>
              </a:rPr>
              <a:t>Ⅰ</a:t>
            </a:r>
            <a:r>
              <a:rPr kumimoji="0" lang="ko-KR" altLang="en-US" b="1" spc="-150" dirty="0">
                <a:solidFill>
                  <a:srgbClr val="C00000"/>
                </a:solidFill>
                <a:latin typeface="+mn-ea"/>
                <a:ea typeface="+mn-ea"/>
              </a:rPr>
              <a:t>신바람선교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grpSp>
        <p:nvGrpSpPr>
          <p:cNvPr id="3" name="그룹 37"/>
          <p:cNvGrpSpPr>
            <a:grpSpLocks/>
          </p:cNvGrpSpPr>
          <p:nvPr/>
        </p:nvGrpSpPr>
        <p:grpSpPr bwMode="auto">
          <a:xfrm>
            <a:off x="2043113" y="1428750"/>
            <a:ext cx="1528762" cy="522288"/>
            <a:chOff x="2043534" y="1428736"/>
            <a:chExt cx="1528334" cy="522236"/>
          </a:xfrm>
        </p:grpSpPr>
        <p:cxnSp>
          <p:nvCxnSpPr>
            <p:cNvPr id="32" name="직선 연결선 31"/>
            <p:cNvCxnSpPr/>
            <p:nvPr/>
          </p:nvCxnSpPr>
          <p:spPr>
            <a:xfrm>
              <a:off x="2214936" y="1428736"/>
              <a:ext cx="1356932" cy="1588"/>
            </a:xfrm>
            <a:prstGeom prst="line">
              <a:avLst/>
            </a:prstGeom>
            <a:ln w="76200" cap="rnd">
              <a:solidFill>
                <a:srgbClr val="5A8A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순서도: 추출 32"/>
            <p:cNvSpPr/>
            <p:nvPr/>
          </p:nvSpPr>
          <p:spPr>
            <a:xfrm rot="10800000">
              <a:off x="2043534" y="1643028"/>
              <a:ext cx="357087" cy="307944"/>
            </a:xfrm>
            <a:prstGeom prst="flowChartExtract">
              <a:avLst/>
            </a:prstGeom>
            <a:solidFill>
              <a:srgbClr val="5A8A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cxnSp>
          <p:nvCxnSpPr>
            <p:cNvPr id="36" name="직선 연결선 35"/>
            <p:cNvCxnSpPr/>
            <p:nvPr/>
          </p:nvCxnSpPr>
          <p:spPr>
            <a:xfrm rot="16200000" flipV="1">
              <a:off x="2112551" y="1532708"/>
              <a:ext cx="212704" cy="7935"/>
            </a:xfrm>
            <a:prstGeom prst="line">
              <a:avLst/>
            </a:prstGeom>
            <a:ln w="76200" cap="rnd">
              <a:solidFill>
                <a:srgbClr val="5A8A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그룹 38"/>
          <p:cNvGrpSpPr>
            <a:grpSpLocks/>
          </p:cNvGrpSpPr>
          <p:nvPr/>
        </p:nvGrpSpPr>
        <p:grpSpPr bwMode="auto">
          <a:xfrm>
            <a:off x="5429250" y="1428750"/>
            <a:ext cx="1624013" cy="522288"/>
            <a:chOff x="776570" y="1428736"/>
            <a:chExt cx="1624154" cy="522236"/>
          </a:xfrm>
        </p:grpSpPr>
        <p:cxnSp>
          <p:nvCxnSpPr>
            <p:cNvPr id="40" name="직선 연결선 39"/>
            <p:cNvCxnSpPr/>
            <p:nvPr/>
          </p:nvCxnSpPr>
          <p:spPr>
            <a:xfrm rot="10800000">
              <a:off x="776570" y="1428736"/>
              <a:ext cx="1438400" cy="1588"/>
            </a:xfrm>
            <a:prstGeom prst="line">
              <a:avLst/>
            </a:prstGeom>
            <a:ln w="76200" cap="rnd">
              <a:solidFill>
                <a:srgbClr val="5A8A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순서도: 추출 40"/>
            <p:cNvSpPr/>
            <p:nvPr/>
          </p:nvSpPr>
          <p:spPr>
            <a:xfrm rot="10800000">
              <a:off x="2043505" y="1643028"/>
              <a:ext cx="357219" cy="307944"/>
            </a:xfrm>
            <a:prstGeom prst="flowChartExtract">
              <a:avLst/>
            </a:prstGeom>
            <a:solidFill>
              <a:srgbClr val="5A8A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cxnSp>
          <p:nvCxnSpPr>
            <p:cNvPr id="42" name="직선 연결선 41"/>
            <p:cNvCxnSpPr/>
            <p:nvPr/>
          </p:nvCxnSpPr>
          <p:spPr>
            <a:xfrm rot="16200000" flipV="1">
              <a:off x="2112587" y="1532707"/>
              <a:ext cx="212704" cy="7939"/>
            </a:xfrm>
            <a:prstGeom prst="line">
              <a:avLst/>
            </a:prstGeom>
            <a:ln w="76200" cap="rnd">
              <a:solidFill>
                <a:srgbClr val="5A8A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3-2 </a:t>
            </a:r>
            <a:r>
              <a:rPr kumimoji="0" lang="ko-KR" altLang="en-US" b="1" spc="-150" dirty="0">
                <a:latin typeface="+mn-ea"/>
                <a:ea typeface="+mn-ea"/>
              </a:rPr>
              <a:t>성령의 바람을 타라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+mn-ea"/>
                <a:ea typeface="+mn-ea"/>
              </a:rPr>
              <a:t>Ⅰ</a:t>
            </a:r>
            <a:r>
              <a:rPr kumimoji="0" lang="ko-KR" altLang="en-US" b="1" spc="-150" dirty="0">
                <a:solidFill>
                  <a:srgbClr val="C00000"/>
                </a:solidFill>
                <a:latin typeface="+mn-ea"/>
                <a:ea typeface="+mn-ea"/>
              </a:rPr>
              <a:t>신바람선교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 bwMode="auto">
          <a:xfrm>
            <a:off x="-214313" y="1627185"/>
            <a:ext cx="9144001" cy="15160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kumimoji="0" lang="en-US" altLang="ko-KR" sz="3600" spc="-150" dirty="0">
                <a:latin typeface="HY견명조" pitchFamily="18" charset="-127"/>
                <a:ea typeface="HY견명조" pitchFamily="18" charset="-127"/>
              </a:rPr>
              <a:t>“</a:t>
            </a:r>
            <a:r>
              <a:rPr kumimoji="0" lang="ko-KR" altLang="en-US" sz="3600" spc="-150" dirty="0">
                <a:latin typeface="HY견명조" pitchFamily="18" charset="-127"/>
                <a:ea typeface="HY견명조" pitchFamily="18" charset="-127"/>
              </a:rPr>
              <a:t>신바람으로 열정이 있다면 비신자들을</a:t>
            </a:r>
            <a:endParaRPr kumimoji="0" lang="en-US" altLang="ko-KR" sz="3600" spc="-150" dirty="0">
              <a:latin typeface="HY견명조" pitchFamily="18" charset="-127"/>
              <a:ea typeface="HY견명조" pitchFamily="18" charset="-127"/>
            </a:endParaRPr>
          </a:p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kumimoji="0" lang="ko-KR" altLang="en-US" sz="3600" spc="-150" dirty="0">
                <a:latin typeface="HY견명조" pitchFamily="18" charset="-127"/>
                <a:ea typeface="HY견명조" pitchFamily="18" charset="-127"/>
              </a:rPr>
              <a:t>     보았을 때 안타까운 마음이 들어야 한다</a:t>
            </a:r>
            <a:r>
              <a:rPr kumimoji="0" lang="en-US" altLang="ko-KR" sz="3600" spc="-150" dirty="0">
                <a:latin typeface="HY견명조" pitchFamily="18" charset="-127"/>
                <a:ea typeface="HY견명조" pitchFamily="18" charset="-127"/>
              </a:rPr>
              <a:t>.”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26269" y="3549537"/>
            <a:ext cx="4663440" cy="235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71500"/>
            <a:ext cx="9144000" cy="785813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선교자의 축복</a:t>
            </a:r>
          </a:p>
        </p:txBody>
      </p:sp>
      <p:grpSp>
        <p:nvGrpSpPr>
          <p:cNvPr id="2" name="그룹 22"/>
          <p:cNvGrpSpPr>
            <a:grpSpLocks/>
          </p:cNvGrpSpPr>
          <p:nvPr/>
        </p:nvGrpSpPr>
        <p:grpSpPr bwMode="auto">
          <a:xfrm>
            <a:off x="3071813" y="1846263"/>
            <a:ext cx="5286375" cy="428625"/>
            <a:chOff x="3071803" y="1846478"/>
            <a:chExt cx="5286412" cy="428628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3071803" y="1846478"/>
              <a:ext cx="5286412" cy="428628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71803" y="1857590"/>
              <a:ext cx="4764120" cy="36989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atin typeface="-윤명조130" pitchFamily="18" charset="-127"/>
                  <a:ea typeface="-윤명조130" pitchFamily="18" charset="-127"/>
                </a:rPr>
                <a:t>의인의 간절한 기도는 큰 힘을 냅니다</a:t>
              </a:r>
              <a:r>
                <a:rPr lang="en-US" altLang="ko-KR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(</a:t>
              </a:r>
              <a:r>
                <a:rPr lang="ko-KR" altLang="en-US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야고 </a:t>
              </a:r>
              <a:r>
                <a:rPr lang="en-US" altLang="ko-KR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5,16).</a:t>
              </a:r>
              <a:endParaRPr lang="ko-KR" altLang="en-US" sz="1400" dirty="0">
                <a:latin typeface="-윤명조130" pitchFamily="18" charset="-127"/>
                <a:ea typeface="-윤명조130" pitchFamily="18" charset="-127"/>
              </a:endParaRPr>
            </a:p>
          </p:txBody>
        </p:sp>
      </p:grpSp>
      <p:grpSp>
        <p:nvGrpSpPr>
          <p:cNvPr id="3" name="그룹 17"/>
          <p:cNvGrpSpPr>
            <a:grpSpLocks/>
          </p:cNvGrpSpPr>
          <p:nvPr/>
        </p:nvGrpSpPr>
        <p:grpSpPr bwMode="auto">
          <a:xfrm>
            <a:off x="785813" y="1804988"/>
            <a:ext cx="2143125" cy="492125"/>
            <a:chOff x="714321" y="2411977"/>
            <a:chExt cx="2143167" cy="493823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714321" y="2451801"/>
              <a:ext cx="2143167" cy="428511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14321" y="2411977"/>
              <a:ext cx="1747871" cy="49382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  <a:defRPr/>
              </a:pPr>
              <a:r>
                <a:rPr lang="ko-KR" altLang="en-US" sz="2600" b="1" spc="-200" dirty="0">
                  <a:solidFill>
                    <a:srgbClr val="C00000"/>
                  </a:solidFill>
                  <a:latin typeface="-윤명조130" pitchFamily="18" charset="-127"/>
                  <a:ea typeface="-윤명조130" pitchFamily="18" charset="-127"/>
                </a:rPr>
                <a:t> 기도의 힘</a:t>
              </a:r>
            </a:p>
          </p:txBody>
        </p:sp>
      </p:grpSp>
      <p:grpSp>
        <p:nvGrpSpPr>
          <p:cNvPr id="5" name="그룹 16"/>
          <p:cNvGrpSpPr>
            <a:grpSpLocks/>
          </p:cNvGrpSpPr>
          <p:nvPr/>
        </p:nvGrpSpPr>
        <p:grpSpPr bwMode="auto">
          <a:xfrm>
            <a:off x="785813" y="2301875"/>
            <a:ext cx="2151062" cy="563563"/>
            <a:chOff x="714321" y="3004248"/>
            <a:chExt cx="2151566" cy="563732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714321" y="3120171"/>
              <a:ext cx="2143627" cy="428754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14321" y="3004248"/>
              <a:ext cx="2151566" cy="5637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  <a:defRPr/>
              </a:pPr>
              <a:r>
                <a:rPr lang="en-US" altLang="ko-KR" sz="2600" b="1" spc="-200" dirty="0">
                  <a:solidFill>
                    <a:srgbClr val="C00000"/>
                  </a:solidFill>
                  <a:latin typeface="-윤명조130" pitchFamily="18" charset="-127"/>
                  <a:ea typeface="-윤명조130" pitchFamily="18" charset="-127"/>
                </a:rPr>
                <a:t> </a:t>
              </a:r>
              <a:r>
                <a:rPr lang="ko-KR" altLang="en-US" sz="2600" b="1" spc="-200" dirty="0">
                  <a:solidFill>
                    <a:srgbClr val="C00000"/>
                  </a:solidFill>
                  <a:latin typeface="-윤명조130" pitchFamily="18" charset="-127"/>
                  <a:ea typeface="-윤명조130" pitchFamily="18" charset="-127"/>
                </a:rPr>
                <a:t>현세의 축복</a:t>
              </a:r>
              <a:r>
                <a:rPr lang="en-US" altLang="ko-KR" sz="2600" b="1" spc="-200" dirty="0">
                  <a:solidFill>
                    <a:srgbClr val="456313"/>
                  </a:solidFill>
                  <a:latin typeface="-윤명조130" pitchFamily="18" charset="-127"/>
                  <a:ea typeface="-윤명조130" pitchFamily="18" charset="-127"/>
                </a:rPr>
                <a:t> </a:t>
              </a:r>
            </a:p>
          </p:txBody>
        </p:sp>
      </p:grpSp>
      <p:grpSp>
        <p:nvGrpSpPr>
          <p:cNvPr id="9" name="그룹 15"/>
          <p:cNvGrpSpPr>
            <a:grpSpLocks/>
          </p:cNvGrpSpPr>
          <p:nvPr/>
        </p:nvGrpSpPr>
        <p:grpSpPr bwMode="auto">
          <a:xfrm>
            <a:off x="785786" y="4429132"/>
            <a:ext cx="2143125" cy="563562"/>
            <a:chOff x="714321" y="3528356"/>
            <a:chExt cx="2143167" cy="563667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714321" y="3644265"/>
              <a:ext cx="2143167" cy="428705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14321" y="3528356"/>
              <a:ext cx="2049502" cy="5636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  <a:defRPr/>
              </a:pPr>
              <a:r>
                <a:rPr lang="ko-KR" altLang="en-US" sz="2600" b="1" spc="-200" dirty="0">
                  <a:solidFill>
                    <a:srgbClr val="C00000"/>
                  </a:solidFill>
                  <a:latin typeface="-윤명조130" pitchFamily="18" charset="-127"/>
                  <a:ea typeface="-윤명조130" pitchFamily="18" charset="-127"/>
                </a:rPr>
                <a:t> 천국의 상급</a:t>
              </a:r>
              <a:endParaRPr lang="en-US" altLang="ko-KR" sz="2600" spc="-150" dirty="0">
                <a:latin typeface="-윤명조140" pitchFamily="18" charset="-127"/>
                <a:ea typeface="-윤명조140" pitchFamily="18" charset="-127"/>
              </a:endParaRPr>
            </a:p>
          </p:txBody>
        </p:sp>
      </p:grpSp>
      <p:grpSp>
        <p:nvGrpSpPr>
          <p:cNvPr id="16" name="그룹 23"/>
          <p:cNvGrpSpPr>
            <a:grpSpLocks/>
          </p:cNvGrpSpPr>
          <p:nvPr/>
        </p:nvGrpSpPr>
        <p:grpSpPr bwMode="auto">
          <a:xfrm>
            <a:off x="3071813" y="2390775"/>
            <a:ext cx="5286375" cy="2122119"/>
            <a:chOff x="3071803" y="2390088"/>
            <a:chExt cx="5286412" cy="2123298"/>
          </a:xfrm>
        </p:grpSpPr>
        <p:sp>
          <p:nvSpPr>
            <p:cNvPr id="7" name="TextBox 6"/>
            <p:cNvSpPr txBox="1"/>
            <p:nvPr/>
          </p:nvSpPr>
          <p:spPr>
            <a:xfrm>
              <a:off x="3071803" y="2390088"/>
              <a:ext cx="5214973" cy="212329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buFont typeface="Arial" charset="0"/>
                <a:buNone/>
                <a:defRPr/>
              </a:pP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그러므로 너희는 ‘무엇을 먹을까</a:t>
              </a:r>
              <a:r>
                <a:rPr lang="en-US" altLang="ko-KR" spc="-200" dirty="0">
                  <a:latin typeface="-윤명조130" pitchFamily="18" charset="-127"/>
                  <a:ea typeface="-윤명조130" pitchFamily="18" charset="-127"/>
                </a:rPr>
                <a:t>?’, ‘</a:t>
              </a: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무엇을 마실까</a:t>
              </a:r>
              <a:r>
                <a:rPr lang="en-US" altLang="ko-KR" spc="-200" dirty="0">
                  <a:latin typeface="-윤명조130" pitchFamily="18" charset="-127"/>
                  <a:ea typeface="-윤명조130" pitchFamily="18" charset="-127"/>
                </a:rPr>
                <a:t>?’, </a:t>
              </a:r>
              <a:r>
                <a:rPr lang="en-US" altLang="ko-KR" spc="-200" dirty="0" smtClean="0">
                  <a:latin typeface="-윤명조130" pitchFamily="18" charset="-127"/>
                  <a:ea typeface="-윤명조130" pitchFamily="18" charset="-127"/>
                </a:rPr>
                <a:t>‘</a:t>
              </a: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무엇을 차려입을까</a:t>
              </a:r>
              <a:r>
                <a:rPr lang="en-US" altLang="ko-KR" spc="-200" dirty="0">
                  <a:latin typeface="-윤명조130" pitchFamily="18" charset="-127"/>
                  <a:ea typeface="-윤명조130" pitchFamily="18" charset="-127"/>
                </a:rPr>
                <a:t>?’ </a:t>
              </a: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하며 걱정하지 마라</a:t>
              </a:r>
              <a:r>
                <a:rPr lang="en-US" altLang="ko-KR" spc="-200" dirty="0">
                  <a:latin typeface="-윤명조130" pitchFamily="18" charset="-127"/>
                  <a:ea typeface="-윤명조130" pitchFamily="18" charset="-127"/>
                </a:rPr>
                <a:t>. [</a:t>
              </a:r>
              <a:r>
                <a:rPr lang="en-US" altLang="ko-KR" b="1" dirty="0"/>
                <a:t>…</a:t>
              </a:r>
              <a:r>
                <a:rPr lang="en-US" altLang="ko-KR" spc="-200" dirty="0">
                  <a:latin typeface="-윤명조130" pitchFamily="18" charset="-127"/>
                  <a:ea typeface="-윤명조130" pitchFamily="18" charset="-127"/>
                </a:rPr>
                <a:t>] </a:t>
              </a: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너희는 먼저 하느님의 나라와 그분의 의로움을 찾아라</a:t>
              </a:r>
              <a:r>
                <a:rPr lang="en-US" altLang="ko-KR" spc="-200" dirty="0">
                  <a:latin typeface="-윤명조130" pitchFamily="18" charset="-127"/>
                  <a:ea typeface="-윤명조130" pitchFamily="18" charset="-127"/>
                </a:rPr>
                <a:t>. </a:t>
              </a: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그러면 </a:t>
              </a:r>
              <a:r>
                <a:rPr lang="ko-KR" altLang="en-US" b="1" spc="-200" dirty="0" smtClean="0">
                  <a:solidFill>
                    <a:srgbClr val="456313"/>
                  </a:solidFill>
                  <a:latin typeface="-윤명조130" pitchFamily="18" charset="-127"/>
                  <a:ea typeface="-윤명조130" pitchFamily="18" charset="-127"/>
                </a:rPr>
                <a:t>이 </a:t>
              </a:r>
              <a:r>
                <a:rPr lang="ko-KR" altLang="en-US" b="1" spc="-200" dirty="0">
                  <a:solidFill>
                    <a:srgbClr val="456313"/>
                  </a:solidFill>
                  <a:latin typeface="-윤명조130" pitchFamily="18" charset="-127"/>
                  <a:ea typeface="-윤명조130" pitchFamily="18" charset="-127"/>
                </a:rPr>
                <a:t>모든 것도  곁들여 받게 될 것이다 </a:t>
              </a:r>
              <a:r>
                <a:rPr lang="en-US" altLang="ko-KR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(</a:t>
              </a:r>
              <a:r>
                <a:rPr lang="ko-KR" altLang="en-US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마태 </a:t>
              </a:r>
              <a:r>
                <a:rPr lang="en-US" altLang="ko-KR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6,31.33).</a:t>
              </a:r>
            </a:p>
            <a:p>
              <a:pPr>
                <a:lnSpc>
                  <a:spcPct val="130000"/>
                </a:lnSpc>
                <a:defRPr/>
              </a:pPr>
              <a:endParaRPr lang="ko-KR" altLang="en-US" dirty="0"/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3071803" y="2417090"/>
              <a:ext cx="5286412" cy="1869531"/>
            </a:xfrm>
            <a:prstGeom prst="roundRect">
              <a:avLst>
                <a:gd name="adj" fmla="val 4431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7" name="그룹 24"/>
          <p:cNvGrpSpPr>
            <a:grpSpLocks/>
          </p:cNvGrpSpPr>
          <p:nvPr/>
        </p:nvGrpSpPr>
        <p:grpSpPr bwMode="auto">
          <a:xfrm>
            <a:off x="3071802" y="4429132"/>
            <a:ext cx="5294312" cy="1571625"/>
            <a:chOff x="3071803" y="4071942"/>
            <a:chExt cx="5293789" cy="1571636"/>
          </a:xfrm>
        </p:grpSpPr>
        <p:sp>
          <p:nvSpPr>
            <p:cNvPr id="8" name="TextBox 7"/>
            <p:cNvSpPr txBox="1"/>
            <p:nvPr/>
          </p:nvSpPr>
          <p:spPr>
            <a:xfrm>
              <a:off x="3071803" y="4071942"/>
              <a:ext cx="5293789" cy="153194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buFont typeface="Arial" charset="0"/>
                <a:buNone/>
                <a:defRPr/>
              </a:pP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나는 훌륭히 싸웠고 달릴 길을 다 달렸으며 믿음을 </a:t>
              </a:r>
              <a:endParaRPr lang="en-US" altLang="ko-KR" spc="-200" dirty="0">
                <a:latin typeface="-윤명조130" pitchFamily="18" charset="-127"/>
                <a:ea typeface="-윤명조130" pitchFamily="18" charset="-127"/>
              </a:endParaRPr>
            </a:p>
            <a:p>
              <a:pPr>
                <a:lnSpc>
                  <a:spcPct val="130000"/>
                </a:lnSpc>
                <a:buFont typeface="Arial" charset="0"/>
                <a:buNone/>
                <a:defRPr/>
              </a:pP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지켰습니다</a:t>
              </a:r>
              <a:r>
                <a:rPr lang="en-US" altLang="ko-KR" spc="-200" dirty="0">
                  <a:latin typeface="-윤명조130" pitchFamily="18" charset="-127"/>
                  <a:ea typeface="-윤명조130" pitchFamily="18" charset="-127"/>
                </a:rPr>
                <a:t>. </a:t>
              </a:r>
              <a:r>
                <a:rPr lang="ko-KR" altLang="en-US" b="1" spc="-200" dirty="0">
                  <a:solidFill>
                    <a:srgbClr val="456313"/>
                  </a:solidFill>
                  <a:latin typeface="-윤명조130" pitchFamily="18" charset="-127"/>
                  <a:ea typeface="-윤명조130" pitchFamily="18" charset="-127"/>
                </a:rPr>
                <a:t>이제는 의로움의  화관이 나를 위하여 </a:t>
              </a:r>
              <a:endParaRPr lang="en-US" altLang="ko-KR" b="1" spc="-200" dirty="0">
                <a:solidFill>
                  <a:srgbClr val="456313"/>
                </a:solidFill>
                <a:latin typeface="-윤명조130" pitchFamily="18" charset="-127"/>
                <a:ea typeface="-윤명조130" pitchFamily="18" charset="-127"/>
              </a:endParaRPr>
            </a:p>
            <a:p>
              <a:pPr>
                <a:lnSpc>
                  <a:spcPct val="130000"/>
                </a:lnSpc>
                <a:buFont typeface="Arial" charset="0"/>
                <a:buNone/>
                <a:defRPr/>
              </a:pPr>
              <a:r>
                <a:rPr lang="ko-KR" altLang="en-US" b="1" spc="-200" dirty="0">
                  <a:solidFill>
                    <a:srgbClr val="456313"/>
                  </a:solidFill>
                  <a:latin typeface="-윤명조130" pitchFamily="18" charset="-127"/>
                  <a:ea typeface="-윤명조130" pitchFamily="18" charset="-127"/>
                </a:rPr>
                <a:t>마련되어 있습니다</a:t>
              </a:r>
              <a:r>
                <a:rPr lang="en-US" altLang="ko-KR" b="1" spc="-200" dirty="0">
                  <a:solidFill>
                    <a:srgbClr val="456313"/>
                  </a:solidFill>
                  <a:latin typeface="-윤명조130" pitchFamily="18" charset="-127"/>
                  <a:ea typeface="-윤명조130" pitchFamily="18" charset="-127"/>
                </a:rPr>
                <a:t>.</a:t>
              </a:r>
              <a:r>
                <a:rPr lang="ko-KR" altLang="en-US" spc="-200" dirty="0">
                  <a:solidFill>
                    <a:srgbClr val="456313"/>
                  </a:solidFill>
                  <a:latin typeface="-윤명조130" pitchFamily="18" charset="-127"/>
                  <a:ea typeface="-윤명조130" pitchFamily="18" charset="-127"/>
                </a:rPr>
                <a:t> </a:t>
              </a:r>
              <a:r>
                <a:rPr lang="ko-KR" altLang="en-US" spc="-200" dirty="0">
                  <a:latin typeface="-윤명조130" pitchFamily="18" charset="-127"/>
                  <a:ea typeface="-윤명조130" pitchFamily="18" charset="-127"/>
                </a:rPr>
                <a:t>의로운 심판관이신 주님께서 그날에 그것을 나에게 주실 것입니다 </a:t>
              </a:r>
              <a:r>
                <a:rPr lang="en-US" altLang="ko-KR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(2</a:t>
              </a:r>
              <a:r>
                <a:rPr lang="ko-KR" altLang="en-US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티모 </a:t>
              </a:r>
              <a:r>
                <a:rPr lang="en-US" altLang="ko-KR" sz="1400" spc="-200" dirty="0">
                  <a:solidFill>
                    <a:srgbClr val="C00000"/>
                  </a:solidFill>
                  <a:latin typeface="-윤고딕220" pitchFamily="18" charset="-127"/>
                  <a:ea typeface="-윤고딕220" pitchFamily="18" charset="-127"/>
                </a:rPr>
                <a:t>4,7-8).</a:t>
              </a:r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3071803" y="4076704"/>
              <a:ext cx="5285853" cy="1566874"/>
            </a:xfrm>
            <a:prstGeom prst="roundRect">
              <a:avLst>
                <a:gd name="adj" fmla="val 3461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2"/>
          <p:cNvGrpSpPr>
            <a:grpSpLocks/>
          </p:cNvGrpSpPr>
          <p:nvPr/>
        </p:nvGrpSpPr>
        <p:grpSpPr bwMode="auto">
          <a:xfrm>
            <a:off x="1143000" y="1025525"/>
            <a:ext cx="7045325" cy="5259388"/>
            <a:chOff x="1142976" y="1025472"/>
            <a:chExt cx="7045528" cy="5260044"/>
          </a:xfrm>
        </p:grpSpPr>
        <p:sp>
          <p:nvSpPr>
            <p:cNvPr id="17" name="타원 16"/>
            <p:cNvSpPr/>
            <p:nvPr/>
          </p:nvSpPr>
          <p:spPr>
            <a:xfrm>
              <a:off x="1142976" y="1025472"/>
              <a:ext cx="7001077" cy="5260044"/>
            </a:xfrm>
            <a:prstGeom prst="ellipse">
              <a:avLst/>
            </a:prstGeom>
            <a:solidFill>
              <a:srgbClr val="DAA600"/>
            </a:solidFill>
            <a:ln w="25400" cap="rnd" cmpd="sng">
              <a:solidFill>
                <a:schemeClr val="bg1"/>
              </a:solidFill>
              <a:prstDash val="sysDot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616834" y="3262539"/>
              <a:ext cx="1571670" cy="879585"/>
            </a:xfrm>
            <a:prstGeom prst="ellipse">
              <a:avLst/>
            </a:prstGeom>
            <a:noFill/>
            <a:ln>
              <a:noFill/>
            </a:ln>
          </p:spPr>
          <p:txBody>
            <a:bodyPr wrap="none" lIns="0" rIns="0" anchor="ctr"/>
            <a:lstStyle/>
            <a:p>
              <a:pPr algn="ctr">
                <a:lnSpc>
                  <a:spcPct val="50000"/>
                </a:lnSpc>
                <a:defRPr/>
              </a:pPr>
              <a:r>
                <a:rPr lang="ko-KR" altLang="en-US" sz="2400" spc="-300" dirty="0">
                  <a:latin typeface="-윤고딕240" pitchFamily="18" charset="-127"/>
                  <a:ea typeface="-윤고딕240" pitchFamily="18" charset="-127"/>
                </a:rPr>
                <a:t>직장 및 </a:t>
              </a:r>
              <a:endParaRPr lang="en-US" altLang="ko-KR" sz="2400" spc="-300" dirty="0">
                <a:latin typeface="-윤고딕240" pitchFamily="18" charset="-127"/>
                <a:ea typeface="-윤고딕240" pitchFamily="18" charset="-127"/>
              </a:endParaRPr>
            </a:p>
            <a:p>
              <a:pPr algn="ctr">
                <a:lnSpc>
                  <a:spcPct val="50000"/>
                </a:lnSpc>
                <a:defRPr/>
              </a:pPr>
              <a:endParaRPr lang="en-US" altLang="ko-KR" sz="2400" spc="-300" dirty="0">
                <a:latin typeface="-윤고딕240" pitchFamily="18" charset="-127"/>
                <a:ea typeface="-윤고딕240" pitchFamily="18" charset="-127"/>
              </a:endParaRPr>
            </a:p>
            <a:p>
              <a:pPr algn="ctr">
                <a:lnSpc>
                  <a:spcPct val="50000"/>
                </a:lnSpc>
                <a:defRPr/>
              </a:pPr>
              <a:r>
                <a:rPr lang="ko-KR" altLang="en-US" sz="2400" spc="-300" dirty="0">
                  <a:latin typeface="-윤고딕240" pitchFamily="18" charset="-127"/>
                  <a:ea typeface="-윤고딕240" pitchFamily="18" charset="-127"/>
                </a:rPr>
                <a:t>생업관계</a:t>
              </a:r>
            </a:p>
          </p:txBody>
        </p:sp>
      </p:grpSp>
      <p:grpSp>
        <p:nvGrpSpPr>
          <p:cNvPr id="3" name="그룹 21"/>
          <p:cNvGrpSpPr>
            <a:grpSpLocks/>
          </p:cNvGrpSpPr>
          <p:nvPr/>
        </p:nvGrpSpPr>
        <p:grpSpPr bwMode="auto">
          <a:xfrm>
            <a:off x="1374775" y="1608138"/>
            <a:ext cx="5340350" cy="4094162"/>
            <a:chOff x="1375512" y="1607950"/>
            <a:chExt cx="5339178" cy="4095088"/>
          </a:xfrm>
        </p:grpSpPr>
        <p:sp>
          <p:nvSpPr>
            <p:cNvPr id="16" name="타원 15"/>
            <p:cNvSpPr/>
            <p:nvPr/>
          </p:nvSpPr>
          <p:spPr>
            <a:xfrm>
              <a:off x="1375512" y="1607950"/>
              <a:ext cx="5339178" cy="4095088"/>
            </a:xfrm>
            <a:prstGeom prst="ellipse">
              <a:avLst/>
            </a:prstGeom>
            <a:solidFill>
              <a:srgbClr val="FFC301"/>
            </a:solidFill>
            <a:ln w="25400" cap="rnd" cmpd="sng">
              <a:solidFill>
                <a:schemeClr val="bg1"/>
              </a:solidFill>
              <a:prstDash val="sysDot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22740" y="3143409"/>
              <a:ext cx="1071327" cy="1081333"/>
            </a:xfrm>
            <a:prstGeom prst="ellipse">
              <a:avLst/>
            </a:prstGeom>
            <a:noFill/>
            <a:ln>
              <a:noFill/>
            </a:ln>
          </p:spPr>
          <p:txBody>
            <a:bodyPr wrap="none" lIns="0" rIns="0" anchor="ctr"/>
            <a:lstStyle/>
            <a:p>
              <a:pPr algn="ctr">
                <a:defRPr/>
              </a:pPr>
              <a:r>
                <a:rPr lang="ko-KR" altLang="en-US" sz="2400" spc="-300" dirty="0">
                  <a:latin typeface="-윤고딕240" pitchFamily="18" charset="-127"/>
                  <a:ea typeface="-윤고딕240" pitchFamily="18" charset="-127"/>
                </a:rPr>
                <a:t>친분</a:t>
              </a:r>
              <a:endParaRPr lang="en-US" altLang="ko-KR" sz="2400" spc="-300" dirty="0">
                <a:latin typeface="-윤고딕240" pitchFamily="18" charset="-127"/>
                <a:ea typeface="-윤고딕240" pitchFamily="18" charset="-127"/>
              </a:endParaRPr>
            </a:p>
            <a:p>
              <a:pPr algn="ctr">
                <a:defRPr/>
              </a:pPr>
              <a:r>
                <a:rPr lang="ko-KR" altLang="en-US" sz="2400" spc="-300" dirty="0">
                  <a:latin typeface="-윤고딕240" pitchFamily="18" charset="-127"/>
                  <a:ea typeface="-윤고딕240" pitchFamily="18" charset="-127"/>
                </a:rPr>
                <a:t>관계</a:t>
              </a:r>
            </a:p>
          </p:txBody>
        </p:sp>
      </p:grpSp>
      <p:grpSp>
        <p:nvGrpSpPr>
          <p:cNvPr id="4" name="그룹 20"/>
          <p:cNvGrpSpPr>
            <a:grpSpLocks/>
          </p:cNvGrpSpPr>
          <p:nvPr/>
        </p:nvGrpSpPr>
        <p:grpSpPr bwMode="auto">
          <a:xfrm>
            <a:off x="1630363" y="2195513"/>
            <a:ext cx="4070350" cy="2919412"/>
            <a:chOff x="1629831" y="2195539"/>
            <a:chExt cx="4071537" cy="2919910"/>
          </a:xfrm>
        </p:grpSpPr>
        <p:sp>
          <p:nvSpPr>
            <p:cNvPr id="15" name="타원 14"/>
            <p:cNvSpPr/>
            <p:nvPr/>
          </p:nvSpPr>
          <p:spPr>
            <a:xfrm>
              <a:off x="1629831" y="2195539"/>
              <a:ext cx="3806347" cy="2919910"/>
            </a:xfrm>
            <a:prstGeom prst="ellipse">
              <a:avLst/>
            </a:prstGeom>
            <a:solidFill>
              <a:srgbClr val="FFDC6D"/>
            </a:solidFill>
            <a:ln w="25400" cap="rnd" cmpd="sng">
              <a:solidFill>
                <a:schemeClr val="bg1"/>
              </a:solidFill>
              <a:prstDash val="sysDot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045122" y="3143438"/>
              <a:ext cx="1656246" cy="1081272"/>
            </a:xfrm>
            <a:prstGeom prst="ellipse">
              <a:avLst/>
            </a:prstGeom>
            <a:noFill/>
            <a:ln>
              <a:noFill/>
            </a:ln>
          </p:spPr>
          <p:txBody>
            <a:bodyPr wrap="none" lIns="0" rIns="0" anchor="ctr"/>
            <a:lstStyle/>
            <a:p>
              <a:pPr algn="ctr">
                <a:defRPr/>
              </a:pPr>
              <a:r>
                <a:rPr lang="ko-KR" altLang="en-US" sz="2400" spc="-300" dirty="0">
                  <a:latin typeface="-윤고딕240" pitchFamily="18" charset="-127"/>
                  <a:ea typeface="-윤고딕240" pitchFamily="18" charset="-127"/>
                </a:rPr>
                <a:t>지역</a:t>
              </a:r>
              <a:endParaRPr lang="en-US" altLang="ko-KR" sz="2400" spc="-300" dirty="0">
                <a:latin typeface="-윤고딕240" pitchFamily="18" charset="-127"/>
                <a:ea typeface="-윤고딕240" pitchFamily="18" charset="-127"/>
              </a:endParaRPr>
            </a:p>
            <a:p>
              <a:pPr algn="ctr">
                <a:defRPr/>
              </a:pPr>
              <a:r>
                <a:rPr lang="ko-KR" altLang="en-US" sz="2400" spc="-300" dirty="0">
                  <a:latin typeface="-윤고딕240" pitchFamily="18" charset="-127"/>
                  <a:ea typeface="-윤고딕240" pitchFamily="18" charset="-127"/>
                </a:rPr>
                <a:t>주민</a:t>
              </a:r>
            </a:p>
          </p:txBody>
        </p:sp>
      </p:grpSp>
      <p:grpSp>
        <p:nvGrpSpPr>
          <p:cNvPr id="5" name="그룹 19"/>
          <p:cNvGrpSpPr>
            <a:grpSpLocks/>
          </p:cNvGrpSpPr>
          <p:nvPr/>
        </p:nvGrpSpPr>
        <p:grpSpPr bwMode="auto">
          <a:xfrm>
            <a:off x="1860550" y="2697163"/>
            <a:ext cx="2520950" cy="1916112"/>
            <a:chOff x="1860058" y="2697669"/>
            <a:chExt cx="2521163" cy="1915650"/>
          </a:xfrm>
        </p:grpSpPr>
        <p:sp>
          <p:nvSpPr>
            <p:cNvPr id="14" name="타원 13"/>
            <p:cNvSpPr/>
            <p:nvPr/>
          </p:nvSpPr>
          <p:spPr>
            <a:xfrm>
              <a:off x="1860058" y="2697669"/>
              <a:ext cx="2497349" cy="1915650"/>
            </a:xfrm>
            <a:prstGeom prst="ellipse">
              <a:avLst/>
            </a:prstGeom>
            <a:solidFill>
              <a:srgbClr val="FFEEB7"/>
            </a:solidFill>
            <a:ln w="25400" cap="rnd" cmpd="sng">
              <a:solidFill>
                <a:srgbClr val="DAA600"/>
              </a:solidFill>
              <a:prstDash val="sysDot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293" name="TextBox 7"/>
            <p:cNvSpPr>
              <a:spLocks noChangeArrowheads="1"/>
            </p:cNvSpPr>
            <p:nvPr/>
          </p:nvSpPr>
          <p:spPr bwMode="auto">
            <a:xfrm>
              <a:off x="3238124" y="3381716"/>
              <a:ext cx="1143097" cy="604692"/>
            </a:xfrm>
            <a:prstGeom prst="ellips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0" rIns="0" anchor="ctr"/>
            <a:lstStyle/>
            <a:p>
              <a:pPr algn="ctr">
                <a:defRPr/>
              </a:pPr>
              <a:r>
                <a:rPr lang="ko-KR" altLang="en-US" sz="2400" spc="-300" dirty="0">
                  <a:latin typeface="-윤고딕240" pitchFamily="18" charset="-127"/>
                  <a:ea typeface="-윤고딕240" pitchFamily="18" charset="-127"/>
                </a:rPr>
                <a:t>이웃</a:t>
              </a:r>
            </a:p>
          </p:txBody>
        </p:sp>
      </p:grpSp>
      <p:sp>
        <p:nvSpPr>
          <p:cNvPr id="17414" name="TextBox 5"/>
          <p:cNvSpPr txBox="1">
            <a:spLocks noChangeArrowheads="1"/>
          </p:cNvSpPr>
          <p:nvPr/>
        </p:nvSpPr>
        <p:spPr bwMode="auto">
          <a:xfrm>
            <a:off x="9144000" y="0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en-US" altLang="ko-KR" sz="2000" b="1" dirty="0">
                <a:latin typeface="맑은 고딕" pitchFamily="50" charset="-127"/>
                <a:ea typeface="맑은 고딕" pitchFamily="50" charset="-127"/>
              </a:rPr>
              <a:t>P99(</a:t>
            </a:r>
            <a:r>
              <a:rPr kumimoji="0" lang="ko-KR" altLang="en-US" sz="2000" b="1" dirty="0">
                <a:latin typeface="+mn-ea"/>
              </a:rPr>
              <a:t> 선교수첩</a:t>
            </a:r>
            <a:r>
              <a:rPr kumimoji="0" lang="en-US" altLang="ko-KR" sz="2000" b="1" dirty="0">
                <a:latin typeface="+mn-ea"/>
              </a:rPr>
              <a:t>P36-38</a:t>
            </a:r>
            <a:r>
              <a:rPr kumimoji="0" lang="ko-KR" altLang="en-US" sz="2000" b="1" dirty="0">
                <a:latin typeface="+mn-ea"/>
              </a:rPr>
              <a:t>참조</a:t>
            </a:r>
            <a:r>
              <a:rPr kumimoji="0" lang="en-US" altLang="ko-KR" sz="2000" b="1" dirty="0">
                <a:latin typeface="+mn-ea"/>
              </a:rPr>
              <a:t>)</a:t>
            </a:r>
            <a:endParaRPr kumimoji="0"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343" name="그룹 18"/>
          <p:cNvGrpSpPr>
            <a:grpSpLocks/>
          </p:cNvGrpSpPr>
          <p:nvPr/>
        </p:nvGrpSpPr>
        <p:grpSpPr bwMode="auto">
          <a:xfrm>
            <a:off x="1979613" y="3173413"/>
            <a:ext cx="1371600" cy="963612"/>
            <a:chOff x="1979241" y="3173886"/>
            <a:chExt cx="1371694" cy="963216"/>
          </a:xfrm>
        </p:grpSpPr>
        <p:sp>
          <p:nvSpPr>
            <p:cNvPr id="13" name="타원 12"/>
            <p:cNvSpPr/>
            <p:nvPr/>
          </p:nvSpPr>
          <p:spPr>
            <a:xfrm>
              <a:off x="2071322" y="3173886"/>
              <a:ext cx="1255798" cy="963216"/>
            </a:xfrm>
            <a:prstGeom prst="ellipse">
              <a:avLst/>
            </a:prstGeom>
            <a:solidFill>
              <a:schemeClr val="bg1"/>
            </a:solidFill>
            <a:ln w="25400" cap="rnd" cmpd="sng">
              <a:solidFill>
                <a:srgbClr val="DAA600"/>
              </a:solidFill>
              <a:prstDash val="sysDot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979241" y="3381763"/>
              <a:ext cx="1371694" cy="60617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lIns="0" rIns="0" anchor="ctr"/>
            <a:lstStyle/>
            <a:p>
              <a:pPr algn="ctr">
                <a:defRPr/>
              </a:pPr>
              <a:r>
                <a:rPr lang="ko-KR" altLang="en-US" sz="2400" spc="-3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내 가족</a:t>
              </a: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4-1 </a:t>
            </a:r>
            <a:r>
              <a:rPr kumimoji="0" lang="ko-KR" altLang="en-US" b="1" spc="-150" dirty="0">
                <a:latin typeface="+mn-ea"/>
                <a:ea typeface="+mn-ea"/>
              </a:rPr>
              <a:t>만민에게 전하라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r>
              <a:rPr kumimoji="0" lang="ko-KR" altLang="en-US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전천후선교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AMSUNG\Desktop\민들레 선교 프리젠테이\새 폴더\15-민들레선교PT.jpg"/>
          <p:cNvPicPr>
            <a:picLocks noChangeAspect="1" noChangeArrowheads="1"/>
          </p:cNvPicPr>
          <p:nvPr/>
        </p:nvPicPr>
        <p:blipFill>
          <a:blip r:embed="rId3"/>
          <a:srcRect l="19080" t="12920" r="18597"/>
          <a:stretch>
            <a:fillRect/>
          </a:stretch>
        </p:blipFill>
        <p:spPr bwMode="auto">
          <a:xfrm>
            <a:off x="2917825" y="1785938"/>
            <a:ext cx="33083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9501188" y="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P101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4-2 </a:t>
            </a:r>
            <a:r>
              <a:rPr kumimoji="0" lang="ko-KR" altLang="en-US" b="1" spc="-150" dirty="0">
                <a:latin typeface="+mn-ea"/>
                <a:ea typeface="+mn-ea"/>
              </a:rPr>
              <a:t>만민에게 전하라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r>
              <a:rPr kumimoji="0" lang="ko-KR" altLang="en-US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전천후선교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선교 대상자 봉헌카드 </a:t>
            </a:r>
            <a:r>
              <a:rPr lang="en-US" altLang="ko-KR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(</a:t>
            </a:r>
            <a:r>
              <a:rPr lang="ko-KR" altLang="en-US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앞</a:t>
            </a:r>
            <a:r>
              <a:rPr lang="en-US" altLang="ko-KR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z="4800" spc="-100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7"/>
          <p:cNvGrpSpPr>
            <a:grpSpLocks/>
          </p:cNvGrpSpPr>
          <p:nvPr/>
        </p:nvGrpSpPr>
        <p:grpSpPr bwMode="auto">
          <a:xfrm>
            <a:off x="2916238" y="1785938"/>
            <a:ext cx="3311525" cy="4425950"/>
            <a:chOff x="2916238" y="1785938"/>
            <a:chExt cx="3311525" cy="4425950"/>
          </a:xfrm>
        </p:grpSpPr>
        <p:grpSp>
          <p:nvGrpSpPr>
            <p:cNvPr id="16396" name="그룹 27"/>
            <p:cNvGrpSpPr>
              <a:grpSpLocks/>
            </p:cNvGrpSpPr>
            <p:nvPr/>
          </p:nvGrpSpPr>
          <p:grpSpPr bwMode="auto">
            <a:xfrm>
              <a:off x="2916238" y="1785938"/>
              <a:ext cx="3311525" cy="4425950"/>
              <a:chOff x="2916238" y="1785938"/>
              <a:chExt cx="3311525" cy="4425950"/>
            </a:xfrm>
          </p:grpSpPr>
          <p:pic>
            <p:nvPicPr>
              <p:cNvPr id="16403" name="Picture 2" descr="C:\Users\SAMSUNG\Desktop\민들레 선교 프리젠테이\새 폴더\16-민들레선교PT.jpg"/>
              <p:cNvPicPr>
                <a:picLocks noChangeAspect="1" noChangeArrowheads="1"/>
              </p:cNvPicPr>
              <p:nvPr/>
            </p:nvPicPr>
            <p:blipFill>
              <a:blip r:embed="rId3"/>
              <a:srcRect l="19246" t="12540" r="18677"/>
              <a:stretch>
                <a:fillRect/>
              </a:stretch>
            </p:blipFill>
            <p:spPr bwMode="auto">
              <a:xfrm>
                <a:off x="2916238" y="1785938"/>
                <a:ext cx="3311525" cy="4425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TextBox 5"/>
              <p:cNvSpPr txBox="1"/>
              <p:nvPr/>
            </p:nvSpPr>
            <p:spPr>
              <a:xfrm>
                <a:off x="3328988" y="2533650"/>
                <a:ext cx="785812" cy="26193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1100" spc="-150" dirty="0">
                    <a:latin typeface="HY바다L" pitchFamily="18" charset="-127"/>
                    <a:ea typeface="HY바다L" pitchFamily="18" charset="-127"/>
                  </a:rPr>
                  <a:t>박영숙</a:t>
                </a:r>
              </a:p>
            </p:txBody>
          </p:sp>
          <p:sp>
            <p:nvSpPr>
              <p:cNvPr id="16405" name="TextBox 8"/>
              <p:cNvSpPr txBox="1">
                <a:spLocks noChangeArrowheads="1"/>
              </p:cNvSpPr>
              <p:nvPr/>
            </p:nvSpPr>
            <p:spPr bwMode="auto">
              <a:xfrm>
                <a:off x="4214813" y="2533650"/>
                <a:ext cx="1143000" cy="2619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ko-KR" sz="1100" dirty="0">
                    <a:latin typeface="HY바다L" pitchFamily="18" charset="-127"/>
                    <a:ea typeface="HY바다L" pitchFamily="18" charset="-127"/>
                  </a:rPr>
                  <a:t>02-234-5678</a:t>
                </a:r>
                <a:endParaRPr lang="ko-KR" altLang="en-US" sz="1100" dirty="0">
                  <a:latin typeface="HY바다L" pitchFamily="18" charset="-127"/>
                  <a:ea typeface="HY바다L" pitchFamily="18" charset="-127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3328988" y="2725738"/>
                <a:ext cx="939800" cy="26193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1100" spc="-150" dirty="0">
                    <a:latin typeface="HY바다L" pitchFamily="18" charset="-127"/>
                    <a:ea typeface="HY바다L" pitchFamily="18" charset="-127"/>
                  </a:rPr>
                  <a:t>김철수</a:t>
                </a:r>
              </a:p>
            </p:txBody>
          </p:sp>
          <p:sp>
            <p:nvSpPr>
              <p:cNvPr id="16407" name="TextBox 10"/>
              <p:cNvSpPr txBox="1">
                <a:spLocks noChangeArrowheads="1"/>
              </p:cNvSpPr>
              <p:nvPr/>
            </p:nvSpPr>
            <p:spPr bwMode="auto">
              <a:xfrm>
                <a:off x="4214813" y="2725738"/>
                <a:ext cx="1143000" cy="261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ko-KR" sz="1100" dirty="0">
                    <a:latin typeface="HY바다L" pitchFamily="18" charset="-127"/>
                    <a:ea typeface="HY바다L" pitchFamily="18" charset="-127"/>
                  </a:rPr>
                  <a:t>032-567-8901</a:t>
                </a:r>
                <a:endParaRPr lang="ko-KR" altLang="en-US" sz="1100" dirty="0">
                  <a:latin typeface="HY바다L" pitchFamily="18" charset="-127"/>
                  <a:ea typeface="HY바다L" pitchFamily="18" charset="-127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3328988" y="2917825"/>
                <a:ext cx="995362" cy="26193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1100" spc="-150" dirty="0">
                    <a:latin typeface="HY바다L" pitchFamily="18" charset="-127"/>
                    <a:ea typeface="HY바다L" pitchFamily="18" charset="-127"/>
                  </a:rPr>
                  <a:t>수위아저씨</a:t>
                </a:r>
              </a:p>
            </p:txBody>
          </p:sp>
          <p:sp>
            <p:nvSpPr>
              <p:cNvPr id="16409" name="TextBox 12"/>
              <p:cNvSpPr txBox="1">
                <a:spLocks noChangeArrowheads="1"/>
              </p:cNvSpPr>
              <p:nvPr/>
            </p:nvSpPr>
            <p:spPr bwMode="auto">
              <a:xfrm>
                <a:off x="4214813" y="2917825"/>
                <a:ext cx="1143000" cy="2619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ko-KR" sz="1100" dirty="0">
                    <a:latin typeface="HY바다L" pitchFamily="18" charset="-127"/>
                    <a:ea typeface="HY바다L" pitchFamily="18" charset="-127"/>
                  </a:rPr>
                  <a:t>010-987-6543</a:t>
                </a:r>
                <a:endParaRPr lang="ko-KR" altLang="en-US" sz="1100" dirty="0">
                  <a:latin typeface="HY바다L" pitchFamily="18" charset="-127"/>
                  <a:ea typeface="HY바다L" pitchFamily="18" charset="-127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328988" y="4748213"/>
                <a:ext cx="785812" cy="26193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1100" spc="-150" dirty="0">
                    <a:latin typeface="HY바다L" pitchFamily="18" charset="-127"/>
                    <a:ea typeface="HY바다L" pitchFamily="18" charset="-127"/>
                  </a:rPr>
                  <a:t>박영숙</a:t>
                </a:r>
              </a:p>
            </p:txBody>
          </p:sp>
          <p:sp>
            <p:nvSpPr>
              <p:cNvPr id="16411" name="TextBox 19"/>
              <p:cNvSpPr txBox="1">
                <a:spLocks noChangeArrowheads="1"/>
              </p:cNvSpPr>
              <p:nvPr/>
            </p:nvSpPr>
            <p:spPr bwMode="auto">
              <a:xfrm>
                <a:off x="4214813" y="4748213"/>
                <a:ext cx="1143000" cy="261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ko-KR" sz="1100">
                    <a:latin typeface="HY바다L" pitchFamily="18" charset="-127"/>
                    <a:ea typeface="HY바다L" pitchFamily="18" charset="-127"/>
                  </a:rPr>
                  <a:t>02-234-5678</a:t>
                </a:r>
                <a:endParaRPr lang="ko-KR" altLang="en-US" sz="1100">
                  <a:latin typeface="HY바다L" pitchFamily="18" charset="-127"/>
                  <a:ea typeface="HY바다L" pitchFamily="18" charset="-127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3328988" y="4940300"/>
                <a:ext cx="939800" cy="26193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1100" spc="-150" dirty="0">
                    <a:latin typeface="HY바다L" pitchFamily="18" charset="-127"/>
                    <a:ea typeface="HY바다L" pitchFamily="18" charset="-127"/>
                  </a:rPr>
                  <a:t>김철수</a:t>
                </a:r>
              </a:p>
            </p:txBody>
          </p:sp>
          <p:sp>
            <p:nvSpPr>
              <p:cNvPr id="16413" name="TextBox 21"/>
              <p:cNvSpPr txBox="1">
                <a:spLocks noChangeArrowheads="1"/>
              </p:cNvSpPr>
              <p:nvPr/>
            </p:nvSpPr>
            <p:spPr bwMode="auto">
              <a:xfrm>
                <a:off x="4214813" y="4940300"/>
                <a:ext cx="1143000" cy="2619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ko-KR" sz="1100">
                    <a:latin typeface="HY바다L" pitchFamily="18" charset="-127"/>
                    <a:ea typeface="HY바다L" pitchFamily="18" charset="-127"/>
                  </a:rPr>
                  <a:t>032-567-8901</a:t>
                </a:r>
                <a:endParaRPr lang="ko-KR" altLang="en-US" sz="1100">
                  <a:latin typeface="HY바다L" pitchFamily="18" charset="-127"/>
                  <a:ea typeface="HY바다L" pitchFamily="18" charset="-127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328988" y="5132388"/>
                <a:ext cx="995362" cy="26193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1100" spc="-150" dirty="0">
                    <a:latin typeface="HY바다L" pitchFamily="18" charset="-127"/>
                    <a:ea typeface="HY바다L" pitchFamily="18" charset="-127"/>
                  </a:rPr>
                  <a:t>수위아저씨</a:t>
                </a:r>
              </a:p>
            </p:txBody>
          </p:sp>
          <p:sp>
            <p:nvSpPr>
              <p:cNvPr id="16415" name="TextBox 23"/>
              <p:cNvSpPr txBox="1">
                <a:spLocks noChangeArrowheads="1"/>
              </p:cNvSpPr>
              <p:nvPr/>
            </p:nvSpPr>
            <p:spPr bwMode="auto">
              <a:xfrm>
                <a:off x="4214813" y="5132388"/>
                <a:ext cx="1143000" cy="261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ko-KR" sz="1100">
                    <a:latin typeface="HY바다L" pitchFamily="18" charset="-127"/>
                    <a:ea typeface="HY바다L" pitchFamily="18" charset="-127"/>
                  </a:rPr>
                  <a:t>010-987-6543</a:t>
                </a:r>
                <a:endParaRPr lang="ko-KR" altLang="en-US" sz="1100">
                  <a:latin typeface="HY바다L" pitchFamily="18" charset="-127"/>
                  <a:ea typeface="HY바다L" pitchFamily="18" charset="-127"/>
                </a:endParaRPr>
              </a:p>
            </p:txBody>
          </p:sp>
        </p:grpSp>
        <p:grpSp>
          <p:nvGrpSpPr>
            <p:cNvPr id="16397" name="그룹 33"/>
            <p:cNvGrpSpPr>
              <a:grpSpLocks/>
            </p:cNvGrpSpPr>
            <p:nvPr/>
          </p:nvGrpSpPr>
          <p:grpSpPr bwMode="auto">
            <a:xfrm>
              <a:off x="4181803" y="2152038"/>
              <a:ext cx="814365" cy="230832"/>
              <a:chOff x="4181803" y="2152038"/>
              <a:chExt cx="814365" cy="230832"/>
            </a:xfrm>
          </p:grpSpPr>
          <p:sp>
            <p:nvSpPr>
              <p:cNvPr id="33" name="직사각형 32"/>
              <p:cNvSpPr/>
              <p:nvPr/>
            </p:nvSpPr>
            <p:spPr>
              <a:xfrm>
                <a:off x="4210050" y="2209800"/>
                <a:ext cx="785813" cy="142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181475" y="2152650"/>
                <a:ext cx="739775" cy="23018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ko-KR" sz="900" spc="-150" dirty="0">
                    <a:solidFill>
                      <a:srgbClr val="C00000"/>
                    </a:solidFill>
                    <a:latin typeface="-윤명조130" pitchFamily="18" charset="-127"/>
                    <a:ea typeface="-윤명조130" pitchFamily="18" charset="-127"/>
                  </a:rPr>
                  <a:t>(</a:t>
                </a:r>
                <a:r>
                  <a:rPr lang="ko-KR" altLang="en-US" sz="900" spc="-150" dirty="0">
                    <a:solidFill>
                      <a:srgbClr val="C00000"/>
                    </a:solidFill>
                    <a:latin typeface="-윤명조130" pitchFamily="18" charset="-127"/>
                    <a:ea typeface="-윤명조130" pitchFamily="18" charset="-127"/>
                  </a:rPr>
                  <a:t>본당 제출용</a:t>
                </a:r>
                <a:r>
                  <a:rPr lang="en-US" altLang="ko-KR" sz="900" spc="-150" dirty="0">
                    <a:solidFill>
                      <a:srgbClr val="C00000"/>
                    </a:solidFill>
                    <a:latin typeface="-윤명조130" pitchFamily="18" charset="-127"/>
                    <a:ea typeface="-윤명조130" pitchFamily="18" charset="-127"/>
                  </a:rPr>
                  <a:t>)</a:t>
                </a:r>
                <a:endParaRPr lang="ko-KR" altLang="en-US" sz="900" spc="-150" dirty="0">
                  <a:solidFill>
                    <a:srgbClr val="C00000"/>
                  </a:solidFill>
                  <a:latin typeface="-윤명조130" pitchFamily="18" charset="-127"/>
                  <a:ea typeface="-윤명조130" pitchFamily="18" charset="-127"/>
                </a:endParaRPr>
              </a:p>
            </p:txBody>
          </p:sp>
        </p:grpSp>
        <p:grpSp>
          <p:nvGrpSpPr>
            <p:cNvPr id="16398" name="그룹 34"/>
            <p:cNvGrpSpPr>
              <a:grpSpLocks/>
            </p:cNvGrpSpPr>
            <p:nvPr/>
          </p:nvGrpSpPr>
          <p:grpSpPr bwMode="auto">
            <a:xfrm>
              <a:off x="4181803" y="4351058"/>
              <a:ext cx="814365" cy="230832"/>
              <a:chOff x="4181803" y="2152038"/>
              <a:chExt cx="814365" cy="230832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4210050" y="2209468"/>
                <a:ext cx="785813" cy="142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4181475" y="2152318"/>
                <a:ext cx="739775" cy="2301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ko-KR" sz="900" spc="-150" dirty="0">
                    <a:solidFill>
                      <a:srgbClr val="C00000"/>
                    </a:solidFill>
                    <a:latin typeface="-윤명조130" pitchFamily="18" charset="-127"/>
                    <a:ea typeface="-윤명조130" pitchFamily="18" charset="-127"/>
                  </a:rPr>
                  <a:t>(</a:t>
                </a:r>
                <a:r>
                  <a:rPr lang="ko-KR" altLang="en-US" sz="900" spc="-150" dirty="0">
                    <a:solidFill>
                      <a:srgbClr val="C00000"/>
                    </a:solidFill>
                    <a:latin typeface="-윤명조130" pitchFamily="18" charset="-127"/>
                    <a:ea typeface="-윤명조130" pitchFamily="18" charset="-127"/>
                  </a:rPr>
                  <a:t>본인 지참용</a:t>
                </a:r>
                <a:r>
                  <a:rPr lang="en-US" altLang="ko-KR" sz="900" spc="-150" dirty="0">
                    <a:solidFill>
                      <a:srgbClr val="C00000"/>
                    </a:solidFill>
                    <a:latin typeface="-윤명조130" pitchFamily="18" charset="-127"/>
                    <a:ea typeface="-윤명조130" pitchFamily="18" charset="-127"/>
                  </a:rPr>
                  <a:t>)</a:t>
                </a:r>
                <a:endParaRPr lang="ko-KR" altLang="en-US" sz="900" spc="-150" dirty="0">
                  <a:solidFill>
                    <a:srgbClr val="C00000"/>
                  </a:solidFill>
                  <a:latin typeface="-윤명조130" pitchFamily="18" charset="-127"/>
                  <a:ea typeface="-윤명조130" pitchFamily="18" charset="-127"/>
                </a:endParaRPr>
              </a:p>
            </p:txBody>
          </p:sp>
        </p:grpSp>
      </p:grpSp>
      <p:grpSp>
        <p:nvGrpSpPr>
          <p:cNvPr id="9" name="그룹 28"/>
          <p:cNvGrpSpPr>
            <a:grpSpLocks/>
          </p:cNvGrpSpPr>
          <p:nvPr/>
        </p:nvGrpSpPr>
        <p:grpSpPr bwMode="auto">
          <a:xfrm>
            <a:off x="3000375" y="3571875"/>
            <a:ext cx="3143250" cy="2549525"/>
            <a:chOff x="3000364" y="3571876"/>
            <a:chExt cx="3143272" cy="2549466"/>
          </a:xfrm>
        </p:grpSpPr>
        <p:sp>
          <p:nvSpPr>
            <p:cNvPr id="16" name="직사각형 15"/>
            <p:cNvSpPr/>
            <p:nvPr/>
          </p:nvSpPr>
          <p:spPr>
            <a:xfrm>
              <a:off x="3000364" y="3571876"/>
              <a:ext cx="3143272" cy="357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050" spc="-150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000364" y="5764163"/>
              <a:ext cx="3143272" cy="3571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9786938" y="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P101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4-2 </a:t>
            </a:r>
            <a:r>
              <a:rPr kumimoji="0" lang="ko-KR" altLang="en-US" b="1" spc="-150" dirty="0">
                <a:latin typeface="+mn-ea"/>
                <a:ea typeface="+mn-ea"/>
              </a:rPr>
              <a:t>만민에게 전하라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r>
              <a:rPr kumimoji="0" lang="ko-KR" altLang="en-US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전천후선교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선교 대상자 봉헌카드 </a:t>
            </a:r>
            <a:r>
              <a:rPr lang="en-US" altLang="ko-KR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(</a:t>
            </a:r>
            <a:r>
              <a:rPr lang="ko-KR" altLang="en-US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뒤</a:t>
            </a:r>
            <a:r>
              <a:rPr lang="en-US" altLang="ko-KR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z="4800" spc="-100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grpSp>
        <p:nvGrpSpPr>
          <p:cNvPr id="11" name="그룹 29"/>
          <p:cNvGrpSpPr>
            <a:grpSpLocks/>
          </p:cNvGrpSpPr>
          <p:nvPr/>
        </p:nvGrpSpPr>
        <p:grpSpPr bwMode="auto">
          <a:xfrm>
            <a:off x="3357563" y="3571875"/>
            <a:ext cx="2571750" cy="2549525"/>
            <a:chOff x="3357554" y="3571876"/>
            <a:chExt cx="2571768" cy="2549466"/>
          </a:xfrm>
        </p:grpSpPr>
        <p:pic>
          <p:nvPicPr>
            <p:cNvPr id="16392" name="Picture 2" descr="C:\Users\SAMSUNG\Desktop\민들레 선교 프리젠테이\새 폴더\16-민들레선교PT.jpg"/>
            <p:cNvPicPr>
              <a:picLocks noChangeAspect="1" noChangeArrowheads="1"/>
            </p:cNvPicPr>
            <p:nvPr/>
          </p:nvPicPr>
          <p:blipFill>
            <a:blip r:embed="rId3"/>
            <a:srcRect l="27281" t="47832" r="24509" b="45111"/>
            <a:stretch>
              <a:fillRect/>
            </a:stretch>
          </p:blipFill>
          <p:spPr bwMode="auto">
            <a:xfrm>
              <a:off x="3357554" y="3571876"/>
              <a:ext cx="2571768" cy="357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3" name="Picture 2" descr="C:\Users\SAMSUNG\Desktop\민들레 선교 프리젠테이\새 폴더\16-민들레선교PT.jpg"/>
            <p:cNvPicPr>
              <a:picLocks noChangeAspect="1" noChangeArrowheads="1"/>
            </p:cNvPicPr>
            <p:nvPr/>
          </p:nvPicPr>
          <p:blipFill>
            <a:blip r:embed="rId3"/>
            <a:srcRect l="27281" t="47832" r="24509" b="45111"/>
            <a:stretch>
              <a:fillRect/>
            </a:stretch>
          </p:blipFill>
          <p:spPr bwMode="auto">
            <a:xfrm>
              <a:off x="3357554" y="5764152"/>
              <a:ext cx="2571768" cy="357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직선 연결선 31"/>
          <p:cNvCxnSpPr>
            <a:endCxn id="21" idx="3"/>
          </p:cNvCxnSpPr>
          <p:nvPr/>
        </p:nvCxnSpPr>
        <p:spPr>
          <a:xfrm rot="5400000">
            <a:off x="1793081" y="2261394"/>
            <a:ext cx="1754188" cy="660400"/>
          </a:xfrm>
          <a:prstGeom prst="line">
            <a:avLst/>
          </a:prstGeom>
          <a:ln w="635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>
            <a:endCxn id="21" idx="3"/>
          </p:cNvCxnSpPr>
          <p:nvPr/>
        </p:nvCxnSpPr>
        <p:spPr>
          <a:xfrm rot="16200000" flipV="1">
            <a:off x="1725612" y="4083051"/>
            <a:ext cx="1889125" cy="660400"/>
          </a:xfrm>
          <a:prstGeom prst="line">
            <a:avLst/>
          </a:prstGeom>
          <a:ln w="635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>
            <a:endCxn id="21" idx="3"/>
          </p:cNvCxnSpPr>
          <p:nvPr/>
        </p:nvCxnSpPr>
        <p:spPr>
          <a:xfrm rot="10800000" flipV="1">
            <a:off x="2339975" y="3467100"/>
            <a:ext cx="660400" cy="1588"/>
          </a:xfrm>
          <a:prstGeom prst="line">
            <a:avLst/>
          </a:prstGeom>
          <a:ln w="635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9429750" y="0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P103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0486" name="그룹 26"/>
          <p:cNvGrpSpPr>
            <a:grpSpLocks/>
          </p:cNvGrpSpPr>
          <p:nvPr/>
        </p:nvGrpSpPr>
        <p:grpSpPr bwMode="auto">
          <a:xfrm>
            <a:off x="958850" y="2955925"/>
            <a:ext cx="1381125" cy="1025525"/>
            <a:chOff x="714348" y="3004457"/>
            <a:chExt cx="1143008" cy="849086"/>
          </a:xfrm>
        </p:grpSpPr>
        <p:sp>
          <p:nvSpPr>
            <p:cNvPr id="21" name="모서리가 둥근 직사각형 20"/>
            <p:cNvSpPr/>
            <p:nvPr/>
          </p:nvSpPr>
          <p:spPr>
            <a:xfrm>
              <a:off x="714348" y="3004457"/>
              <a:ext cx="1143008" cy="849086"/>
            </a:xfrm>
            <a:prstGeom prst="roundRect">
              <a:avLst>
                <a:gd name="adj" fmla="val 11414"/>
              </a:avLst>
            </a:prstGeom>
            <a:solidFill>
              <a:srgbClr val="5A8A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80038" y="3080691"/>
              <a:ext cx="968273" cy="696619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ko-KR" altLang="en-US" sz="40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선교</a:t>
              </a:r>
            </a:p>
          </p:txBody>
        </p:sp>
      </p:grpSp>
      <p:grpSp>
        <p:nvGrpSpPr>
          <p:cNvPr id="3" name="그룹 43"/>
          <p:cNvGrpSpPr>
            <a:grpSpLocks/>
          </p:cNvGrpSpPr>
          <p:nvPr/>
        </p:nvGrpSpPr>
        <p:grpSpPr bwMode="auto">
          <a:xfrm>
            <a:off x="2928938" y="1346200"/>
            <a:ext cx="2000250" cy="1011238"/>
            <a:chOff x="2928926" y="1346412"/>
            <a:chExt cx="2000264" cy="1011018"/>
          </a:xfrm>
        </p:grpSpPr>
        <p:pic>
          <p:nvPicPr>
            <p:cNvPr id="20498" name="그림 40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28926" y="1346412"/>
              <a:ext cx="2000264" cy="991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2995601" y="1406724"/>
              <a:ext cx="1439872" cy="950706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ko-KR" altLang="en-US" sz="3000" b="1" spc="-700" dirty="0">
                  <a:solidFill>
                    <a:schemeClr val="tx1"/>
                  </a:solidFill>
                  <a:latin typeface="-윤고딕230" pitchFamily="18" charset="-127"/>
                  <a:ea typeface="-윤고딕230" pitchFamily="18" charset="-127"/>
                </a:rPr>
                <a:t>①</a:t>
              </a:r>
              <a:endParaRPr lang="en-US" altLang="ko-KR" sz="3000" b="1" spc="-700" dirty="0">
                <a:solidFill>
                  <a:schemeClr val="tx1"/>
                </a:solidFill>
                <a:latin typeface="-윤고딕230" pitchFamily="18" charset="-127"/>
                <a:ea typeface="-윤고딕230" pitchFamily="18" charset="-127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ko-KR" altLang="en-US" sz="3000" spc="-700" dirty="0">
                  <a:solidFill>
                    <a:schemeClr val="tx1"/>
                  </a:solidFill>
                  <a:latin typeface="-윤고딕230" pitchFamily="18" charset="-127"/>
                  <a:ea typeface="-윤고딕230" pitchFamily="18" charset="-127"/>
                </a:rPr>
                <a:t>가두 선교</a:t>
              </a:r>
              <a:endParaRPr lang="en-US" altLang="ko-KR" sz="3000" spc="-700" dirty="0">
                <a:solidFill>
                  <a:schemeClr val="tx1"/>
                </a:solidFill>
                <a:latin typeface="-윤고딕230" pitchFamily="18" charset="-127"/>
                <a:ea typeface="-윤고딕230" pitchFamily="18" charset="-127"/>
              </a:endParaRPr>
            </a:p>
          </p:txBody>
        </p:sp>
      </p:grpSp>
      <p:grpSp>
        <p:nvGrpSpPr>
          <p:cNvPr id="4" name="그룹 44"/>
          <p:cNvGrpSpPr>
            <a:grpSpLocks/>
          </p:cNvGrpSpPr>
          <p:nvPr/>
        </p:nvGrpSpPr>
        <p:grpSpPr bwMode="auto">
          <a:xfrm>
            <a:off x="2928938" y="2771775"/>
            <a:ext cx="2000250" cy="1441450"/>
            <a:chOff x="2928926" y="2772218"/>
            <a:chExt cx="2000264" cy="1441450"/>
          </a:xfrm>
        </p:grpSpPr>
        <p:pic>
          <p:nvPicPr>
            <p:cNvPr id="20496" name="그림 41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20000" contrast="20000"/>
            </a:blip>
            <a:srcRect/>
            <a:stretch>
              <a:fillRect/>
            </a:stretch>
          </p:blipFill>
          <p:spPr bwMode="auto">
            <a:xfrm>
              <a:off x="2928926" y="2967714"/>
              <a:ext cx="2000264" cy="991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2995601" y="2772218"/>
              <a:ext cx="1439872" cy="1441450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ko-KR" altLang="en-US" sz="3000" b="1" spc="-700" dirty="0">
                  <a:solidFill>
                    <a:schemeClr val="tx1"/>
                  </a:solidFill>
                  <a:latin typeface="-윤고딕230" pitchFamily="18" charset="-127"/>
                  <a:ea typeface="-윤고딕230" pitchFamily="18" charset="-127"/>
                </a:rPr>
                <a:t>②</a:t>
              </a:r>
              <a:endParaRPr lang="en-US" altLang="ko-KR" sz="3000" b="1" spc="-700" dirty="0">
                <a:solidFill>
                  <a:schemeClr val="tx1"/>
                </a:solidFill>
                <a:latin typeface="-윤고딕230" pitchFamily="18" charset="-127"/>
                <a:ea typeface="-윤고딕230" pitchFamily="18" charset="-127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ko-KR" altLang="en-US" sz="3000" spc="-700" dirty="0">
                  <a:solidFill>
                    <a:schemeClr val="tx1"/>
                  </a:solidFill>
                  <a:latin typeface="-윤고딕230" pitchFamily="18" charset="-127"/>
                  <a:ea typeface="-윤고딕230" pitchFamily="18" charset="-127"/>
                </a:rPr>
                <a:t>방문 선교</a:t>
              </a:r>
              <a:endParaRPr lang="en-US" altLang="ko-KR" sz="3000" spc="-700" dirty="0">
                <a:solidFill>
                  <a:schemeClr val="tx1"/>
                </a:solidFill>
                <a:latin typeface="-윤고딕230" pitchFamily="18" charset="-127"/>
                <a:ea typeface="-윤고딕230" pitchFamily="18" charset="-127"/>
              </a:endParaRPr>
            </a:p>
          </p:txBody>
        </p:sp>
      </p:grpSp>
      <p:grpSp>
        <p:nvGrpSpPr>
          <p:cNvPr id="5" name="그룹 45"/>
          <p:cNvGrpSpPr>
            <a:grpSpLocks/>
          </p:cNvGrpSpPr>
          <p:nvPr/>
        </p:nvGrpSpPr>
        <p:grpSpPr bwMode="auto">
          <a:xfrm>
            <a:off x="2928938" y="4654550"/>
            <a:ext cx="2000250" cy="1050925"/>
            <a:chOff x="2928926" y="4654332"/>
            <a:chExt cx="2000264" cy="1051278"/>
          </a:xfrm>
        </p:grpSpPr>
        <p:pic>
          <p:nvPicPr>
            <p:cNvPr id="20494" name="그림 42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40000" contrast="20000"/>
            </a:blip>
            <a:srcRect/>
            <a:stretch>
              <a:fillRect/>
            </a:stretch>
          </p:blipFill>
          <p:spPr bwMode="auto">
            <a:xfrm>
              <a:off x="2928926" y="4654332"/>
              <a:ext cx="2000264" cy="991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2995601" y="4662273"/>
              <a:ext cx="1439872" cy="1043337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ko-KR" altLang="en-US" sz="3000" b="1" spc="-700" dirty="0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rPr>
                <a:t>③</a:t>
              </a:r>
              <a:endParaRPr lang="en-US" altLang="ko-KR" sz="3000" b="1" spc="-700" dirty="0">
                <a:solidFill>
                  <a:schemeClr val="bg1"/>
                </a:solidFill>
                <a:latin typeface="-윤고딕230" pitchFamily="18" charset="-127"/>
                <a:ea typeface="-윤고딕230" pitchFamily="18" charset="-127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ko-KR" altLang="en-US" sz="3000" spc="-700" dirty="0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rPr>
                <a:t>관계 선교</a:t>
              </a:r>
              <a:endParaRPr lang="en-US" altLang="ko-KR" sz="3000" spc="-700" dirty="0">
                <a:solidFill>
                  <a:schemeClr val="bg1"/>
                </a:solidFill>
                <a:latin typeface="-윤고딕230" pitchFamily="18" charset="-127"/>
                <a:ea typeface="-윤고딕230" pitchFamily="18" charset="-127"/>
              </a:endParaRPr>
            </a:p>
          </p:txBody>
        </p:sp>
      </p:grpSp>
      <p:sp>
        <p:nvSpPr>
          <p:cNvPr id="18440" name="TextBox 10"/>
          <p:cNvSpPr txBox="1">
            <a:spLocks noChangeArrowheads="1"/>
          </p:cNvSpPr>
          <p:nvPr/>
        </p:nvSpPr>
        <p:spPr bwMode="auto">
          <a:xfrm>
            <a:off x="4929188" y="1428750"/>
            <a:ext cx="37798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거리 및 시장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선교매체 전달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</a:p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차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음료수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봉사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,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우산 무료대여</a:t>
            </a:r>
            <a:endParaRPr lang="en-US" altLang="ko-KR" sz="2200" spc="-300" dirty="0">
              <a:latin typeface="-윤명조140" pitchFamily="18" charset="-127"/>
              <a:ea typeface="-윤명조140" pitchFamily="18" charset="-127"/>
            </a:endParaRPr>
          </a:p>
        </p:txBody>
      </p:sp>
      <p:sp>
        <p:nvSpPr>
          <p:cNvPr id="18441" name="직사각형 11"/>
          <p:cNvSpPr>
            <a:spLocks noChangeArrowheads="1"/>
          </p:cNvSpPr>
          <p:nvPr/>
        </p:nvSpPr>
        <p:spPr bwMode="auto">
          <a:xfrm>
            <a:off x="4929188" y="2736850"/>
            <a:ext cx="37798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상가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임종 봉사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</a:p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환자 방문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의료 봉사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</a:p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요양소 방문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노동 봉사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</a:p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교도소 방문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교정 봉사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</a:p>
        </p:txBody>
      </p:sp>
      <p:sp>
        <p:nvSpPr>
          <p:cNvPr id="18442" name="직사각형 12"/>
          <p:cNvSpPr>
            <a:spLocks noChangeArrowheads="1"/>
          </p:cNvSpPr>
          <p:nvPr/>
        </p:nvSpPr>
        <p:spPr bwMode="auto">
          <a:xfrm>
            <a:off x="4929188" y="4594225"/>
            <a:ext cx="37798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인격적 사랑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가정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,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이웃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</a:p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신뢰의 관계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학연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,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지연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</a:p>
          <a:p>
            <a:pPr>
              <a:defRPr/>
            </a:pP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▪  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공생관계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200" spc="-300" dirty="0">
                <a:latin typeface="-윤명조140" pitchFamily="18" charset="-127"/>
                <a:ea typeface="-윤명조140" pitchFamily="18" charset="-127"/>
              </a:rPr>
              <a:t>직장</a:t>
            </a:r>
            <a:r>
              <a:rPr lang="en-US" altLang="ko-KR" sz="2200" spc="-300" dirty="0">
                <a:latin typeface="-윤명조140" pitchFamily="18" charset="-127"/>
                <a:ea typeface="-윤명조140" pitchFamily="18" charset="-127"/>
              </a:rPr>
              <a:t>)</a:t>
            </a:r>
            <a:endParaRPr lang="ko-KR" altLang="en-US" sz="2200" spc="-300" dirty="0">
              <a:latin typeface="-윤명조140" pitchFamily="18" charset="-127"/>
              <a:ea typeface="-윤명조140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5 </a:t>
            </a:r>
            <a:r>
              <a:rPr kumimoji="0" lang="ko-KR" altLang="en-US" b="1" spc="-150" dirty="0">
                <a:latin typeface="+mn-ea"/>
                <a:ea typeface="+mn-ea"/>
              </a:rPr>
              <a:t>어디서든 전하라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r>
              <a:rPr kumimoji="0" lang="ko-KR" altLang="en-US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전천후선교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내용 개체 틀 7"/>
          <p:cNvSpPr>
            <a:spLocks noGrp="1"/>
          </p:cNvSpPr>
          <p:nvPr>
            <p:ph idx="4294967295"/>
          </p:nvPr>
        </p:nvSpPr>
        <p:spPr>
          <a:xfrm>
            <a:off x="1600200" y="2071688"/>
            <a:ext cx="7543800" cy="1214437"/>
          </a:xfrm>
          <a:prstGeom prst="rect">
            <a:avLst/>
          </a:prstGeom>
        </p:spPr>
        <p:txBody>
          <a:bodyPr/>
          <a:lstStyle/>
          <a:p>
            <a:pPr marL="0" algn="ctr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en-US" altLang="ko-KR" sz="3400" spc="-300" dirty="0" smtClean="0">
                <a:latin typeface="-윤명조140" pitchFamily="18" charset="-127"/>
                <a:ea typeface="-윤명조140" pitchFamily="18" charset="-127"/>
              </a:rPr>
              <a:t>“</a:t>
            </a:r>
            <a:r>
              <a:rPr lang="ko-KR" altLang="en-US" sz="3400" spc="-300" dirty="0" smtClean="0">
                <a:latin typeface="-윤명조140" pitchFamily="18" charset="-127"/>
                <a:ea typeface="-윤명조140" pitchFamily="18" charset="-127"/>
              </a:rPr>
              <a:t>택시를 타도</a:t>
            </a:r>
            <a:r>
              <a:rPr lang="en-US" altLang="ko-KR" sz="3400" spc="-300" dirty="0" smtClean="0">
                <a:latin typeface="-윤명조140" pitchFamily="18" charset="-127"/>
                <a:ea typeface="-윤명조140" pitchFamily="18" charset="-127"/>
              </a:rPr>
              <a:t>, </a:t>
            </a:r>
            <a:r>
              <a:rPr lang="ko-KR" altLang="en-US" sz="3400" spc="-300" dirty="0" smtClean="0">
                <a:latin typeface="-윤명조140" pitchFamily="18" charset="-127"/>
                <a:ea typeface="-윤명조140" pitchFamily="18" charset="-127"/>
              </a:rPr>
              <a:t>식당에 가도</a:t>
            </a:r>
            <a:r>
              <a:rPr lang="en-US" altLang="ko-KR" sz="3400" spc="-300" dirty="0" smtClean="0">
                <a:latin typeface="-윤명조140" pitchFamily="18" charset="-127"/>
                <a:ea typeface="-윤명조140" pitchFamily="18" charset="-127"/>
              </a:rPr>
              <a:t>, </a:t>
            </a:r>
          </a:p>
          <a:p>
            <a:pPr marL="0" algn="ctr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ko-KR" altLang="en-US" sz="3400" spc="-300" dirty="0" smtClean="0">
                <a:latin typeface="-윤명조140" pitchFamily="18" charset="-127"/>
                <a:ea typeface="-윤명조140" pitchFamily="18" charset="-127"/>
              </a:rPr>
              <a:t>백화점에 가도</a:t>
            </a:r>
            <a:r>
              <a:rPr lang="en-US" altLang="ko-KR" sz="3400" spc="-300" dirty="0" smtClean="0">
                <a:latin typeface="-윤명조140" pitchFamily="18" charset="-127"/>
                <a:ea typeface="-윤명조140" pitchFamily="18" charset="-127"/>
              </a:rPr>
              <a:t>, </a:t>
            </a:r>
            <a:r>
              <a:rPr lang="ko-KR" altLang="en-US" sz="3400" spc="-300" dirty="0" smtClean="0">
                <a:latin typeface="-윤명조140" pitchFamily="18" charset="-127"/>
                <a:ea typeface="-윤명조140" pitchFamily="18" charset="-127"/>
              </a:rPr>
              <a:t>가정방문을 해도</a:t>
            </a:r>
            <a:r>
              <a:rPr lang="en-US" altLang="ko-KR" sz="3400" spc="-300" dirty="0" smtClean="0">
                <a:solidFill>
                  <a:srgbClr val="000000"/>
                </a:solidFill>
                <a:latin typeface="-윤명조140" pitchFamily="18" charset="-127"/>
                <a:ea typeface="-윤명조140" pitchFamily="18" charset="-127"/>
              </a:rPr>
              <a:t>…….”</a:t>
            </a:r>
          </a:p>
          <a:p>
            <a:pPr algn="ctr">
              <a:buFont typeface="Arial" charset="0"/>
              <a:buNone/>
              <a:defRPr/>
            </a:pPr>
            <a:endParaRPr lang="ko-KR" altLang="en-US" sz="3400" spc="-300" dirty="0">
              <a:latin typeface="-윤명조140" pitchFamily="18" charset="-127"/>
              <a:ea typeface="-윤명조140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현장 중심 선교</a:t>
            </a:r>
            <a:endParaRPr lang="ko-KR" altLang="en-US" sz="2400" spc="-30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3357562"/>
            <a:ext cx="3667125" cy="27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6"/>
          <p:cNvSpPr txBox="1">
            <a:spLocks noChangeArrowheads="1"/>
          </p:cNvSpPr>
          <p:nvPr/>
        </p:nvSpPr>
        <p:spPr bwMode="auto">
          <a:xfrm>
            <a:off x="9429750" y="0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P107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28"/>
          <p:cNvGrpSpPr>
            <a:grpSpLocks/>
          </p:cNvGrpSpPr>
          <p:nvPr/>
        </p:nvGrpSpPr>
        <p:grpSpPr bwMode="auto">
          <a:xfrm>
            <a:off x="1071563" y="2000250"/>
            <a:ext cx="3000375" cy="1133475"/>
            <a:chOff x="1214414" y="2000240"/>
            <a:chExt cx="2786082" cy="1134252"/>
          </a:xfrm>
        </p:grpSpPr>
        <p:pic>
          <p:nvPicPr>
            <p:cNvPr id="22543" name="그림 25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4414" y="2000240"/>
              <a:ext cx="2786082" cy="1134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4" name="TextBox 7"/>
            <p:cNvSpPr txBox="1">
              <a:spLocks noChangeArrowheads="1"/>
            </p:cNvSpPr>
            <p:nvPr/>
          </p:nvSpPr>
          <p:spPr bwMode="auto">
            <a:xfrm>
              <a:off x="1258638" y="2143213"/>
              <a:ext cx="2339424" cy="90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sz="2600" b="1" spc="-400" dirty="0">
                  <a:solidFill>
                    <a:srgbClr val="4D2403"/>
                  </a:solidFill>
                  <a:latin typeface="-윤고딕240" pitchFamily="18" charset="-127"/>
                  <a:ea typeface="-윤고딕240" pitchFamily="18" charset="-127"/>
                </a:rPr>
                <a:t>선교를  잘하는 </a:t>
              </a:r>
              <a:endParaRPr lang="en-US" altLang="ko-KR" sz="2600" b="1" spc="-400" dirty="0">
                <a:solidFill>
                  <a:srgbClr val="4D2403"/>
                </a:solidFill>
                <a:latin typeface="-윤고딕240" pitchFamily="18" charset="-127"/>
                <a:ea typeface="-윤고딕240" pitchFamily="18" charset="-127"/>
              </a:endParaRPr>
            </a:p>
            <a:p>
              <a:pPr>
                <a:defRPr/>
              </a:pPr>
              <a:r>
                <a:rPr lang="ko-KR" altLang="en-US" sz="2600" b="1" spc="-400" dirty="0">
                  <a:solidFill>
                    <a:srgbClr val="4D2403"/>
                  </a:solidFill>
                  <a:latin typeface="-윤고딕240" pitchFamily="18" charset="-127"/>
                  <a:ea typeface="-윤고딕240" pitchFamily="18" charset="-127"/>
                </a:rPr>
                <a:t>신자가  부럽다</a:t>
              </a:r>
            </a:p>
          </p:txBody>
        </p:sp>
      </p:grpSp>
      <p:grpSp>
        <p:nvGrpSpPr>
          <p:cNvPr id="3" name="그룹 29"/>
          <p:cNvGrpSpPr>
            <a:grpSpLocks/>
          </p:cNvGrpSpPr>
          <p:nvPr/>
        </p:nvGrpSpPr>
        <p:grpSpPr bwMode="auto">
          <a:xfrm>
            <a:off x="1071563" y="3429000"/>
            <a:ext cx="3000375" cy="1133475"/>
            <a:chOff x="1214414" y="3429000"/>
            <a:chExt cx="2786082" cy="1134252"/>
          </a:xfrm>
        </p:grpSpPr>
        <p:pic>
          <p:nvPicPr>
            <p:cNvPr id="22541" name="그림 26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4414" y="3429000"/>
              <a:ext cx="2786082" cy="1134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5" name="TextBox 8"/>
            <p:cNvSpPr txBox="1">
              <a:spLocks noChangeArrowheads="1"/>
            </p:cNvSpPr>
            <p:nvPr/>
          </p:nvSpPr>
          <p:spPr bwMode="auto">
            <a:xfrm>
              <a:off x="1258638" y="3556087"/>
              <a:ext cx="2339424" cy="90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sz="2600" b="1" spc="-400" dirty="0">
                  <a:solidFill>
                    <a:srgbClr val="4D2403"/>
                  </a:solidFill>
                  <a:latin typeface="-윤고딕240" pitchFamily="18" charset="-127"/>
                  <a:ea typeface="-윤고딕240" pitchFamily="18" charset="-127"/>
                </a:rPr>
                <a:t>광신도처럼  티내며</a:t>
              </a:r>
              <a:endParaRPr lang="en-US" altLang="ko-KR" sz="2600" b="1" spc="-400" dirty="0">
                <a:solidFill>
                  <a:srgbClr val="4D2403"/>
                </a:solidFill>
                <a:latin typeface="-윤고딕240" pitchFamily="18" charset="-127"/>
                <a:ea typeface="-윤고딕240" pitchFamily="18" charset="-127"/>
              </a:endParaRPr>
            </a:p>
            <a:p>
              <a:pPr>
                <a:defRPr/>
              </a:pPr>
              <a:r>
                <a:rPr lang="ko-KR" altLang="en-US" sz="2600" b="1" spc="-400" dirty="0">
                  <a:solidFill>
                    <a:srgbClr val="4D2403"/>
                  </a:solidFill>
                  <a:latin typeface="-윤고딕240" pitchFamily="18" charset="-127"/>
                  <a:ea typeface="-윤고딕240" pitchFamily="18" charset="-127"/>
                </a:rPr>
                <a:t>하고  싶지  않다</a:t>
              </a:r>
            </a:p>
          </p:txBody>
        </p:sp>
      </p:grpSp>
      <p:grpSp>
        <p:nvGrpSpPr>
          <p:cNvPr id="4" name="그룹 30"/>
          <p:cNvGrpSpPr>
            <a:grpSpLocks/>
          </p:cNvGrpSpPr>
          <p:nvPr/>
        </p:nvGrpSpPr>
        <p:grpSpPr bwMode="auto">
          <a:xfrm>
            <a:off x="1071563" y="4857750"/>
            <a:ext cx="3000375" cy="1133475"/>
            <a:chOff x="1214414" y="4857760"/>
            <a:chExt cx="2786082" cy="1134252"/>
          </a:xfrm>
        </p:grpSpPr>
        <p:pic>
          <p:nvPicPr>
            <p:cNvPr id="22539" name="그림 27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4414" y="4857760"/>
              <a:ext cx="2786082" cy="1134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6" name="TextBox 9"/>
            <p:cNvSpPr txBox="1">
              <a:spLocks noChangeArrowheads="1"/>
            </p:cNvSpPr>
            <p:nvPr/>
          </p:nvSpPr>
          <p:spPr bwMode="auto">
            <a:xfrm>
              <a:off x="1258638" y="4962607"/>
              <a:ext cx="2339424" cy="899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sz="2600" b="1" spc="-400" dirty="0">
                  <a:solidFill>
                    <a:srgbClr val="4D2403"/>
                  </a:solidFill>
                  <a:latin typeface="-윤고딕240" pitchFamily="18" charset="-127"/>
                  <a:ea typeface="-윤고딕240" pitchFamily="18" charset="-127"/>
                </a:rPr>
                <a:t>말재주가  없어서</a:t>
              </a:r>
              <a:endParaRPr lang="en-US" altLang="ko-KR" sz="2600" b="1" spc="-400" dirty="0">
                <a:solidFill>
                  <a:srgbClr val="4D2403"/>
                </a:solidFill>
                <a:latin typeface="-윤고딕240" pitchFamily="18" charset="-127"/>
                <a:ea typeface="-윤고딕240" pitchFamily="18" charset="-127"/>
              </a:endParaRPr>
            </a:p>
            <a:p>
              <a:pPr>
                <a:defRPr/>
              </a:pPr>
              <a:r>
                <a:rPr lang="ko-KR" altLang="en-US" sz="2600" b="1" spc="-400" dirty="0">
                  <a:solidFill>
                    <a:srgbClr val="4D2403"/>
                  </a:solidFill>
                  <a:latin typeface="-윤고딕240" pitchFamily="18" charset="-127"/>
                  <a:ea typeface="-윤고딕240" pitchFamily="18" charset="-127"/>
                </a:rPr>
                <a:t>설득을  못한다</a:t>
              </a:r>
            </a:p>
          </p:txBody>
        </p:sp>
      </p:grpSp>
      <p:sp>
        <p:nvSpPr>
          <p:cNvPr id="20487" name="TextBox 10"/>
          <p:cNvSpPr txBox="1">
            <a:spLocks noChangeArrowheads="1"/>
          </p:cNvSpPr>
          <p:nvPr/>
        </p:nvSpPr>
        <p:spPr bwMode="auto">
          <a:xfrm>
            <a:off x="4071938" y="2143125"/>
            <a:ext cx="360045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US" altLang="ko-KR" sz="2600" spc="-180" dirty="0">
                <a:latin typeface="-윤명조150" pitchFamily="18" charset="-127"/>
                <a:ea typeface="-윤명조150" pitchFamily="18" charset="-127"/>
              </a:rPr>
              <a:t>“</a:t>
            </a:r>
            <a:r>
              <a:rPr lang="ko-KR" altLang="en-US" sz="2600" spc="-180" dirty="0">
                <a:latin typeface="-윤명조150" pitchFamily="18" charset="-127"/>
                <a:ea typeface="-윤명조150" pitchFamily="18" charset="-127"/>
              </a:rPr>
              <a:t>내가 받은 은총을 제대로</a:t>
            </a:r>
            <a:endParaRPr lang="en-US" altLang="ko-KR" sz="2600" spc="-180" dirty="0">
              <a:latin typeface="-윤명조150" pitchFamily="18" charset="-127"/>
              <a:ea typeface="-윤명조150" pitchFamily="18" charset="-127"/>
            </a:endParaRPr>
          </a:p>
          <a:p>
            <a:pPr>
              <a:defRPr/>
            </a:pPr>
            <a:r>
              <a:rPr lang="ko-KR" altLang="en-US" sz="2600" spc="-300" dirty="0">
                <a:latin typeface="-윤명조150" pitchFamily="18" charset="-127"/>
                <a:ea typeface="-윤명조150" pitchFamily="18" charset="-127"/>
              </a:rPr>
              <a:t>  </a:t>
            </a:r>
            <a:r>
              <a:rPr lang="ko-KR" altLang="en-US" sz="2600" spc="-180" dirty="0">
                <a:latin typeface="-윤명조150" pitchFamily="18" charset="-127"/>
                <a:ea typeface="-윤명조150" pitchFamily="18" charset="-127"/>
              </a:rPr>
              <a:t>보여주기만 해도 선교가 된다</a:t>
            </a:r>
            <a:r>
              <a:rPr lang="en-US" altLang="ko-KR" sz="2600" spc="-180" dirty="0">
                <a:latin typeface="-윤명조150" pitchFamily="18" charset="-127"/>
                <a:ea typeface="-윤명조150" pitchFamily="18" charset="-127"/>
              </a:rPr>
              <a:t>.”</a:t>
            </a:r>
            <a:endParaRPr lang="ko-KR" altLang="en-US" sz="2600" spc="-180" dirty="0">
              <a:latin typeface="-윤명조150" pitchFamily="18" charset="-127"/>
              <a:ea typeface="-윤명조150" pitchFamily="18" charset="-127"/>
            </a:endParaRPr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4071938" y="3498850"/>
            <a:ext cx="360045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US" altLang="ko-KR" sz="2600" spc="-180" dirty="0">
                <a:latin typeface="-윤명조150" pitchFamily="18" charset="-127"/>
                <a:ea typeface="-윤명조150" pitchFamily="18" charset="-127"/>
              </a:rPr>
              <a:t>“</a:t>
            </a:r>
            <a:r>
              <a:rPr lang="ko-KR" altLang="en-US" sz="2600" spc="-180" dirty="0">
                <a:latin typeface="-윤명조150" pitchFamily="18" charset="-127"/>
                <a:ea typeface="-윤명조150" pitchFamily="18" charset="-127"/>
              </a:rPr>
              <a:t>복음을 부끄러워하지 않으면</a:t>
            </a:r>
            <a:endParaRPr lang="en-US" altLang="ko-KR" sz="2600" spc="-180" dirty="0">
              <a:latin typeface="-윤명조150" pitchFamily="18" charset="-127"/>
              <a:ea typeface="-윤명조150" pitchFamily="18" charset="-127"/>
            </a:endParaRPr>
          </a:p>
          <a:p>
            <a:pPr>
              <a:defRPr/>
            </a:pPr>
            <a:r>
              <a:rPr lang="ko-KR" altLang="en-US" sz="2600" spc="-300" dirty="0">
                <a:latin typeface="-윤명조150" pitchFamily="18" charset="-127"/>
                <a:ea typeface="-윤명조150" pitchFamily="18" charset="-127"/>
              </a:rPr>
              <a:t>  </a:t>
            </a:r>
            <a:r>
              <a:rPr lang="ko-KR" altLang="en-US" sz="2600" spc="-180" dirty="0">
                <a:latin typeface="-윤명조150" pitchFamily="18" charset="-127"/>
                <a:ea typeface="-윤명조150" pitchFamily="18" charset="-127"/>
              </a:rPr>
              <a:t>남의 시선이 문제가 안 된다</a:t>
            </a:r>
            <a:r>
              <a:rPr lang="en-US" altLang="ko-KR" sz="2600" spc="-180" dirty="0">
                <a:latin typeface="-윤명조150" pitchFamily="18" charset="-127"/>
                <a:ea typeface="-윤명조150" pitchFamily="18" charset="-127"/>
              </a:rPr>
              <a:t>.”</a:t>
            </a:r>
            <a:endParaRPr lang="ko-KR" altLang="en-US" sz="2600" spc="-180" dirty="0">
              <a:latin typeface="-윤명조150" pitchFamily="18" charset="-127"/>
              <a:ea typeface="-윤명조150" pitchFamily="18" charset="-127"/>
            </a:endParaRPr>
          </a:p>
        </p:txBody>
      </p:sp>
      <p:sp>
        <p:nvSpPr>
          <p:cNvPr id="20489" name="TextBox 12"/>
          <p:cNvSpPr txBox="1">
            <a:spLocks noChangeArrowheads="1"/>
          </p:cNvSpPr>
          <p:nvPr/>
        </p:nvSpPr>
        <p:spPr bwMode="auto">
          <a:xfrm>
            <a:off x="4071938" y="5000625"/>
            <a:ext cx="360045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US" altLang="ko-KR" sz="2600" spc="-180" dirty="0">
                <a:latin typeface="-윤명조150" pitchFamily="18" charset="-127"/>
                <a:ea typeface="-윤명조150" pitchFamily="18" charset="-127"/>
              </a:rPr>
              <a:t>“</a:t>
            </a:r>
            <a:r>
              <a:rPr lang="ko-KR" altLang="en-US" sz="2600" spc="-180" dirty="0">
                <a:latin typeface="-윤명조150" pitchFamily="18" charset="-127"/>
                <a:ea typeface="-윤명조150" pitchFamily="18" charset="-127"/>
              </a:rPr>
              <a:t>선교는 말이 아니라</a:t>
            </a:r>
            <a:endParaRPr lang="en-US" altLang="ko-KR" sz="2600" spc="-180" dirty="0">
              <a:latin typeface="-윤명조150" pitchFamily="18" charset="-127"/>
              <a:ea typeface="-윤명조150" pitchFamily="18" charset="-127"/>
            </a:endParaRPr>
          </a:p>
          <a:p>
            <a:pPr>
              <a:defRPr/>
            </a:pPr>
            <a:r>
              <a:rPr lang="ko-KR" altLang="en-US" sz="2600" spc="-300" dirty="0">
                <a:latin typeface="-윤명조150" pitchFamily="18" charset="-127"/>
                <a:ea typeface="-윤명조150" pitchFamily="18" charset="-127"/>
              </a:rPr>
              <a:t>  </a:t>
            </a:r>
            <a:r>
              <a:rPr lang="ko-KR" altLang="en-US" sz="2600" spc="-180" dirty="0">
                <a:latin typeface="-윤명조150" pitchFamily="18" charset="-127"/>
                <a:ea typeface="-윤명조150" pitchFamily="18" charset="-127"/>
              </a:rPr>
              <a:t>사랑으로 하는 것이다</a:t>
            </a:r>
            <a:r>
              <a:rPr lang="en-US" altLang="ko-KR" sz="2600" spc="-180" dirty="0">
                <a:latin typeface="-윤명조150" pitchFamily="18" charset="-127"/>
                <a:ea typeface="-윤명조150" pitchFamily="18" charset="-127"/>
              </a:rPr>
              <a:t>.”</a:t>
            </a:r>
            <a:endParaRPr lang="ko-KR" altLang="en-US" sz="2600" spc="-180" dirty="0">
              <a:latin typeface="-윤명조150" pitchFamily="18" charset="-127"/>
              <a:ea typeface="-윤명조150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6-1 </a:t>
            </a:r>
            <a:r>
              <a:rPr kumimoji="0" lang="ko-KR" altLang="en-US" b="1" spc="-150" dirty="0">
                <a:latin typeface="+mn-ea"/>
                <a:ea typeface="+mn-ea"/>
              </a:rPr>
              <a:t>담대하게 전하라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r>
              <a:rPr kumimoji="0" lang="ko-KR" altLang="en-US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전천후선교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10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발상의 전환</a:t>
            </a:r>
            <a:endParaRPr lang="ko-KR" altLang="en-US" sz="2400" spc="-30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직선 연결선 32"/>
          <p:cNvCxnSpPr/>
          <p:nvPr/>
        </p:nvCxnSpPr>
        <p:spPr>
          <a:xfrm flipV="1">
            <a:off x="2233613" y="3876675"/>
            <a:ext cx="4932362" cy="1588"/>
          </a:xfrm>
          <a:prstGeom prst="line">
            <a:avLst/>
          </a:prstGeom>
          <a:solidFill>
            <a:schemeClr val="accent6">
              <a:lumMod val="75000"/>
            </a:schemeClr>
          </a:solidFill>
          <a:ln w="19050" cap="flat">
            <a:solidFill>
              <a:srgbClr val="DAA6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flipV="1">
            <a:off x="2233613" y="4802188"/>
            <a:ext cx="4932362" cy="1587"/>
          </a:xfrm>
          <a:prstGeom prst="line">
            <a:avLst/>
          </a:prstGeom>
          <a:solidFill>
            <a:schemeClr val="accent6">
              <a:lumMod val="75000"/>
            </a:schemeClr>
          </a:solidFill>
          <a:ln w="19050" cap="flat">
            <a:solidFill>
              <a:srgbClr val="DAA6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2233613" y="5727700"/>
            <a:ext cx="4932362" cy="1588"/>
          </a:xfrm>
          <a:prstGeom prst="line">
            <a:avLst/>
          </a:prstGeom>
          <a:solidFill>
            <a:schemeClr val="accent6">
              <a:lumMod val="75000"/>
            </a:schemeClr>
          </a:solidFill>
          <a:ln w="19050" cap="flat">
            <a:solidFill>
              <a:srgbClr val="DAA6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V="1">
            <a:off x="2233613" y="2951163"/>
            <a:ext cx="4932362" cy="1587"/>
          </a:xfrm>
          <a:prstGeom prst="line">
            <a:avLst/>
          </a:prstGeom>
          <a:solidFill>
            <a:schemeClr val="accent6">
              <a:lumMod val="75000"/>
            </a:schemeClr>
          </a:solidFill>
          <a:ln w="19050" cap="flat">
            <a:solidFill>
              <a:srgbClr val="DAA6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8" name="TextBox 6"/>
          <p:cNvSpPr txBox="1">
            <a:spLocks noChangeArrowheads="1"/>
          </p:cNvSpPr>
          <p:nvPr/>
        </p:nvSpPr>
        <p:spPr bwMode="auto">
          <a:xfrm>
            <a:off x="9644063" y="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P40-62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45"/>
          <p:cNvGrpSpPr>
            <a:grpSpLocks/>
          </p:cNvGrpSpPr>
          <p:nvPr/>
        </p:nvGrpSpPr>
        <p:grpSpPr bwMode="auto">
          <a:xfrm>
            <a:off x="2019300" y="2319338"/>
            <a:ext cx="644525" cy="642937"/>
            <a:chOff x="2060624" y="2319445"/>
            <a:chExt cx="643612" cy="643612"/>
          </a:xfrm>
        </p:grpSpPr>
        <p:sp>
          <p:nvSpPr>
            <p:cNvPr id="15" name="타원 14"/>
            <p:cNvSpPr/>
            <p:nvPr/>
          </p:nvSpPr>
          <p:spPr>
            <a:xfrm>
              <a:off x="2060624" y="2319445"/>
              <a:ext cx="643612" cy="64361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 cap="flat">
              <a:solidFill>
                <a:srgbClr val="DAA6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508" name="TextBox 8"/>
            <p:cNvSpPr txBox="1">
              <a:spLocks noChangeArrowheads="1"/>
            </p:cNvSpPr>
            <p:nvPr/>
          </p:nvSpPr>
          <p:spPr bwMode="auto">
            <a:xfrm>
              <a:off x="2076477" y="2346460"/>
              <a:ext cx="572276" cy="584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/>
            <a:lstStyle/>
            <a:p>
              <a:pPr algn="ctr">
                <a:defRPr/>
              </a:pPr>
              <a:r>
                <a:rPr lang="en-US" altLang="ko-KR" sz="3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1</a:t>
              </a:r>
              <a:endParaRPr lang="ko-KR" altLang="en-US" sz="3400" spc="-300" dirty="0">
                <a:solidFill>
                  <a:schemeClr val="bg1"/>
                </a:solidFill>
                <a:latin typeface="-윤고딕240" pitchFamily="18" charset="-127"/>
                <a:ea typeface="-윤고딕240" pitchFamily="18" charset="-127"/>
              </a:endParaRPr>
            </a:p>
          </p:txBody>
        </p:sp>
      </p:grpSp>
      <p:grpSp>
        <p:nvGrpSpPr>
          <p:cNvPr id="3" name="그룹 46"/>
          <p:cNvGrpSpPr>
            <a:grpSpLocks/>
          </p:cNvGrpSpPr>
          <p:nvPr/>
        </p:nvGrpSpPr>
        <p:grpSpPr bwMode="auto">
          <a:xfrm>
            <a:off x="2019300" y="3244850"/>
            <a:ext cx="644525" cy="644525"/>
            <a:chOff x="2060624" y="3244996"/>
            <a:chExt cx="643612" cy="643612"/>
          </a:xfrm>
        </p:grpSpPr>
        <p:sp>
          <p:nvSpPr>
            <p:cNvPr id="34" name="타원 33"/>
            <p:cNvSpPr/>
            <p:nvPr/>
          </p:nvSpPr>
          <p:spPr>
            <a:xfrm>
              <a:off x="2060624" y="3244996"/>
              <a:ext cx="643612" cy="64361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 cap="flat">
              <a:solidFill>
                <a:srgbClr val="DAA6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509" name="TextBox 9"/>
            <p:cNvSpPr txBox="1">
              <a:spLocks noChangeArrowheads="1"/>
            </p:cNvSpPr>
            <p:nvPr/>
          </p:nvSpPr>
          <p:spPr bwMode="auto">
            <a:xfrm>
              <a:off x="2076477" y="3275116"/>
              <a:ext cx="572276" cy="5849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/>
            <a:lstStyle/>
            <a:p>
              <a:pPr algn="ctr">
                <a:defRPr/>
              </a:pPr>
              <a:r>
                <a:rPr lang="en-US" altLang="ko-KR" sz="3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2</a:t>
              </a:r>
              <a:endParaRPr lang="ko-KR" altLang="en-US" sz="3400" spc="-300" dirty="0">
                <a:solidFill>
                  <a:schemeClr val="bg1"/>
                </a:solidFill>
                <a:latin typeface="-윤고딕240" pitchFamily="18" charset="-127"/>
                <a:ea typeface="-윤고딕240" pitchFamily="18" charset="-127"/>
              </a:endParaRPr>
            </a:p>
          </p:txBody>
        </p:sp>
      </p:grpSp>
      <p:grpSp>
        <p:nvGrpSpPr>
          <p:cNvPr id="4" name="그룹 47"/>
          <p:cNvGrpSpPr>
            <a:grpSpLocks/>
          </p:cNvGrpSpPr>
          <p:nvPr/>
        </p:nvGrpSpPr>
        <p:grpSpPr bwMode="auto">
          <a:xfrm>
            <a:off x="2000250" y="4170363"/>
            <a:ext cx="663575" cy="644525"/>
            <a:chOff x="2040864" y="4170548"/>
            <a:chExt cx="663372" cy="643612"/>
          </a:xfrm>
        </p:grpSpPr>
        <p:sp>
          <p:nvSpPr>
            <p:cNvPr id="37" name="타원 36"/>
            <p:cNvSpPr/>
            <p:nvPr/>
          </p:nvSpPr>
          <p:spPr>
            <a:xfrm>
              <a:off x="2059908" y="4170548"/>
              <a:ext cx="644328" cy="64361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 cap="flat">
              <a:solidFill>
                <a:srgbClr val="DAA6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6" name="TextBox 10"/>
            <p:cNvSpPr txBox="1">
              <a:spLocks noChangeArrowheads="1"/>
            </p:cNvSpPr>
            <p:nvPr/>
          </p:nvSpPr>
          <p:spPr bwMode="auto">
            <a:xfrm>
              <a:off x="2040864" y="4203838"/>
              <a:ext cx="642741" cy="584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/>
            <a:lstStyle/>
            <a:p>
              <a:pPr algn="ctr">
                <a:defRPr/>
              </a:pPr>
              <a:r>
                <a:rPr lang="en-US" altLang="ko-KR" sz="3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3</a:t>
              </a:r>
              <a:endParaRPr lang="ko-KR" altLang="en-US" sz="3400" spc="-300" dirty="0">
                <a:solidFill>
                  <a:schemeClr val="bg1"/>
                </a:solidFill>
                <a:latin typeface="-윤고딕240" pitchFamily="18" charset="-127"/>
                <a:ea typeface="-윤고딕240" pitchFamily="18" charset="-127"/>
              </a:endParaRPr>
            </a:p>
          </p:txBody>
        </p:sp>
      </p:grpSp>
      <p:grpSp>
        <p:nvGrpSpPr>
          <p:cNvPr id="5" name="그룹 48"/>
          <p:cNvGrpSpPr>
            <a:grpSpLocks/>
          </p:cNvGrpSpPr>
          <p:nvPr/>
        </p:nvGrpSpPr>
        <p:grpSpPr bwMode="auto">
          <a:xfrm>
            <a:off x="2000250" y="5095875"/>
            <a:ext cx="663575" cy="644525"/>
            <a:chOff x="2040864" y="5096099"/>
            <a:chExt cx="663372" cy="643612"/>
          </a:xfrm>
        </p:grpSpPr>
        <p:sp>
          <p:nvSpPr>
            <p:cNvPr id="40" name="타원 39"/>
            <p:cNvSpPr/>
            <p:nvPr/>
          </p:nvSpPr>
          <p:spPr>
            <a:xfrm>
              <a:off x="2059908" y="5096099"/>
              <a:ext cx="644328" cy="64361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 cap="flat">
              <a:solidFill>
                <a:srgbClr val="DAA6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511" name="TextBox 11"/>
            <p:cNvSpPr txBox="1">
              <a:spLocks noChangeArrowheads="1"/>
            </p:cNvSpPr>
            <p:nvPr/>
          </p:nvSpPr>
          <p:spPr bwMode="auto">
            <a:xfrm>
              <a:off x="2040864" y="5132560"/>
              <a:ext cx="642741" cy="5849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/>
            <a:lstStyle/>
            <a:p>
              <a:pPr algn="ctr">
                <a:defRPr/>
              </a:pPr>
              <a:r>
                <a:rPr lang="en-US" altLang="ko-KR" sz="3400" spc="-300" dirty="0">
                  <a:solidFill>
                    <a:schemeClr val="bg1"/>
                  </a:solidFill>
                  <a:latin typeface="-윤고딕240" pitchFamily="18" charset="-127"/>
                  <a:ea typeface="-윤고딕240" pitchFamily="18" charset="-127"/>
                </a:rPr>
                <a:t>4</a:t>
              </a:r>
              <a:endParaRPr lang="ko-KR" altLang="en-US" sz="3400" spc="-300" dirty="0">
                <a:solidFill>
                  <a:schemeClr val="bg1"/>
                </a:solidFill>
                <a:latin typeface="-윤고딕240" pitchFamily="18" charset="-127"/>
                <a:ea typeface="-윤고딕240" pitchFamily="18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6-2 </a:t>
            </a:r>
            <a:r>
              <a:rPr kumimoji="0" lang="ko-KR" altLang="en-US" b="1" spc="-150" dirty="0">
                <a:latin typeface="+mn-ea"/>
                <a:ea typeface="+mn-ea"/>
              </a:rPr>
              <a:t>담대하게 전하라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r>
              <a:rPr kumimoji="0" lang="ko-KR" altLang="en-US" b="1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전천후선교</a:t>
            </a:r>
            <a:r>
              <a:rPr kumimoji="0" lang="en-US" altLang="ko-KR" b="1" spc="-150" dirty="0">
                <a:latin typeface="+mn-ea"/>
                <a:ea typeface="+mn-ea"/>
              </a:rPr>
              <a:t>)</a:t>
            </a:r>
            <a:endParaRPr kumimoji="0" lang="ko-KR" altLang="en-US" b="1" spc="-150" dirty="0">
              <a:latin typeface="+mn-ea"/>
              <a:ea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선교에 꼭 필요한 실전 가이드</a:t>
            </a:r>
          </a:p>
        </p:txBody>
      </p:sp>
      <p:sp>
        <p:nvSpPr>
          <p:cNvPr id="42" name="TextBox 8"/>
          <p:cNvSpPr txBox="1">
            <a:spLocks noChangeArrowheads="1"/>
          </p:cNvSpPr>
          <p:nvPr/>
        </p:nvSpPr>
        <p:spPr bwMode="auto">
          <a:xfrm>
            <a:off x="2609850" y="2357438"/>
            <a:ext cx="4660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defRPr/>
            </a:pPr>
            <a:r>
              <a:rPr lang="ko-KR" altLang="en-US" sz="3400" spc="-300" dirty="0">
                <a:latin typeface="-윤고딕240" pitchFamily="18" charset="-127"/>
                <a:ea typeface="-윤고딕240" pitchFamily="18" charset="-127"/>
              </a:rPr>
              <a:t>선교하는 사람의 자세</a:t>
            </a: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2609850" y="3286125"/>
            <a:ext cx="47974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defRPr/>
            </a:pPr>
            <a:r>
              <a:rPr lang="ko-KR" altLang="en-US" sz="3400" spc="-300" dirty="0">
                <a:latin typeface="-윤고딕240" pitchFamily="18" charset="-127"/>
                <a:ea typeface="-윤고딕240" pitchFamily="18" charset="-127"/>
              </a:rPr>
              <a:t>반대 의견을 다루는 법</a:t>
            </a:r>
          </a:p>
        </p:txBody>
      </p:sp>
      <p:sp>
        <p:nvSpPr>
          <p:cNvPr id="44" name="TextBox 10"/>
          <p:cNvSpPr txBox="1">
            <a:spLocks noChangeArrowheads="1"/>
          </p:cNvSpPr>
          <p:nvPr/>
        </p:nvSpPr>
        <p:spPr bwMode="auto">
          <a:xfrm>
            <a:off x="2609850" y="4214813"/>
            <a:ext cx="38401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defRPr/>
            </a:pPr>
            <a:r>
              <a:rPr lang="ko-KR" altLang="en-US" sz="3400" spc="-300" dirty="0">
                <a:latin typeface="-윤고딕240" pitchFamily="18" charset="-127"/>
                <a:ea typeface="-윤고딕240" pitchFamily="18" charset="-127"/>
              </a:rPr>
              <a:t>질문에 답하는 법</a:t>
            </a:r>
          </a:p>
        </p:txBody>
      </p:sp>
      <p:sp>
        <p:nvSpPr>
          <p:cNvPr id="45" name="TextBox 11"/>
          <p:cNvSpPr txBox="1">
            <a:spLocks noChangeArrowheads="1"/>
          </p:cNvSpPr>
          <p:nvPr/>
        </p:nvSpPr>
        <p:spPr bwMode="auto">
          <a:xfrm>
            <a:off x="2609850" y="5143500"/>
            <a:ext cx="4962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defRPr/>
            </a:pPr>
            <a:r>
              <a:rPr lang="ko-KR" altLang="en-US" sz="3400" spc="-300" dirty="0">
                <a:latin typeface="-윤고딕240" pitchFamily="18" charset="-127"/>
                <a:ea typeface="-윤고딕240" pitchFamily="18" charset="-127"/>
              </a:rPr>
              <a:t>선교에 필요한 성경 말씀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모서리가 둥근 직사각형 49"/>
          <p:cNvSpPr/>
          <p:nvPr/>
        </p:nvSpPr>
        <p:spPr>
          <a:xfrm>
            <a:off x="6015038" y="2373313"/>
            <a:ext cx="2065337" cy="571500"/>
          </a:xfrm>
          <a:prstGeom prst="roundRect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1" name="모서리가 둥근 직사각형 50"/>
          <p:cNvSpPr/>
          <p:nvPr/>
        </p:nvSpPr>
        <p:spPr>
          <a:xfrm>
            <a:off x="6015038" y="3733800"/>
            <a:ext cx="2065337" cy="571500"/>
          </a:xfrm>
          <a:prstGeom prst="roundRect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2" name="모서리가 둥근 직사각형 51"/>
          <p:cNvSpPr/>
          <p:nvPr/>
        </p:nvSpPr>
        <p:spPr>
          <a:xfrm>
            <a:off x="6015038" y="5072063"/>
            <a:ext cx="2065337" cy="571500"/>
          </a:xfrm>
          <a:prstGeom prst="roundRect">
            <a:avLst/>
          </a:prstGeom>
          <a:noFill/>
          <a:ln w="50800">
            <a:solidFill>
              <a:srgbClr val="80BB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605" name="TextBox 5"/>
          <p:cNvSpPr txBox="1">
            <a:spLocks noChangeArrowheads="1"/>
          </p:cNvSpPr>
          <p:nvPr/>
        </p:nvSpPr>
        <p:spPr bwMode="auto">
          <a:xfrm>
            <a:off x="9144000" y="0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P113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84"/>
          <p:cNvGrpSpPr>
            <a:grpSpLocks/>
          </p:cNvGrpSpPr>
          <p:nvPr/>
        </p:nvGrpSpPr>
        <p:grpSpPr bwMode="auto">
          <a:xfrm>
            <a:off x="857250" y="2143125"/>
            <a:ext cx="1079500" cy="881063"/>
            <a:chOff x="928662" y="2143116"/>
            <a:chExt cx="1079500" cy="880898"/>
          </a:xfrm>
        </p:grpSpPr>
        <p:sp>
          <p:nvSpPr>
            <p:cNvPr id="25" name="타원 24"/>
            <p:cNvSpPr/>
            <p:nvPr/>
          </p:nvSpPr>
          <p:spPr>
            <a:xfrm>
              <a:off x="1071537" y="2143116"/>
              <a:ext cx="879475" cy="880898"/>
            </a:xfrm>
            <a:prstGeom prst="ellipse">
              <a:avLst/>
            </a:prstGeom>
            <a:solidFill>
              <a:srgbClr val="A9DE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28662" y="2214541"/>
              <a:ext cx="1079500" cy="72059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altLang="ko-KR" sz="40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A</a:t>
              </a:r>
              <a:r>
                <a:rPr lang="ko-KR" altLang="en-US" sz="25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형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865313" y="2214563"/>
            <a:ext cx="2268537" cy="7207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ko-KR" altLang="en-US" sz="3000" spc="-5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정면대결형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94375" y="2279650"/>
            <a:ext cx="2428875" cy="7207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ko-KR" altLang="en-US" sz="2800" spc="-500" dirty="0">
                <a:solidFill>
                  <a:schemeClr val="tx1"/>
                </a:solidFill>
                <a:latin typeface="-윤명조140" pitchFamily="18" charset="-127"/>
                <a:ea typeface="-윤명조140" pitchFamily="18" charset="-127"/>
              </a:rPr>
              <a:t>복음을 보여 줌</a:t>
            </a:r>
          </a:p>
        </p:txBody>
      </p:sp>
      <p:grpSp>
        <p:nvGrpSpPr>
          <p:cNvPr id="3" name="그룹 85"/>
          <p:cNvGrpSpPr>
            <a:grpSpLocks/>
          </p:cNvGrpSpPr>
          <p:nvPr/>
        </p:nvGrpSpPr>
        <p:grpSpPr bwMode="auto">
          <a:xfrm>
            <a:off x="857250" y="3101975"/>
            <a:ext cx="1079500" cy="881063"/>
            <a:chOff x="928662" y="3102121"/>
            <a:chExt cx="1079500" cy="880898"/>
          </a:xfrm>
        </p:grpSpPr>
        <p:sp>
          <p:nvSpPr>
            <p:cNvPr id="27" name="타원 26"/>
            <p:cNvSpPr/>
            <p:nvPr/>
          </p:nvSpPr>
          <p:spPr>
            <a:xfrm>
              <a:off x="1071537" y="3102121"/>
              <a:ext cx="879475" cy="880898"/>
            </a:xfrm>
            <a:prstGeom prst="ellipse">
              <a:avLst/>
            </a:prstGeom>
            <a:solidFill>
              <a:srgbClr val="A9DE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28662" y="3186243"/>
              <a:ext cx="1079500" cy="72059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altLang="ko-KR" sz="40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B</a:t>
              </a:r>
              <a:r>
                <a:rPr lang="ko-KR" altLang="en-US" sz="25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형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865313" y="3186113"/>
            <a:ext cx="2268537" cy="7207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ko-KR" altLang="en-US" sz="3000" spc="-5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대인관계형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94375" y="3636963"/>
            <a:ext cx="2428875" cy="7207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ko-KR" altLang="en-US" sz="2800" spc="-500" dirty="0">
                <a:solidFill>
                  <a:schemeClr val="tx1"/>
                </a:solidFill>
                <a:latin typeface="-윤명조140" pitchFamily="18" charset="-127"/>
                <a:ea typeface="-윤명조140" pitchFamily="18" charset="-127"/>
              </a:rPr>
              <a:t>복음을 선포함</a:t>
            </a:r>
          </a:p>
        </p:txBody>
      </p:sp>
      <p:grpSp>
        <p:nvGrpSpPr>
          <p:cNvPr id="4" name="그룹 86"/>
          <p:cNvGrpSpPr>
            <a:grpSpLocks/>
          </p:cNvGrpSpPr>
          <p:nvPr/>
        </p:nvGrpSpPr>
        <p:grpSpPr bwMode="auto">
          <a:xfrm>
            <a:off x="857250" y="4060825"/>
            <a:ext cx="1079500" cy="881063"/>
            <a:chOff x="928662" y="4061126"/>
            <a:chExt cx="1079500" cy="880898"/>
          </a:xfrm>
        </p:grpSpPr>
        <p:sp>
          <p:nvSpPr>
            <p:cNvPr id="28" name="타원 27"/>
            <p:cNvSpPr/>
            <p:nvPr/>
          </p:nvSpPr>
          <p:spPr>
            <a:xfrm>
              <a:off x="1071537" y="4061126"/>
              <a:ext cx="879475" cy="880898"/>
            </a:xfrm>
            <a:prstGeom prst="ellipse">
              <a:avLst/>
            </a:prstGeom>
            <a:solidFill>
              <a:srgbClr val="A9DE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28662" y="4126202"/>
              <a:ext cx="1079500" cy="72059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altLang="ko-KR" sz="40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C</a:t>
              </a:r>
              <a:r>
                <a:rPr lang="ko-KR" altLang="en-US" sz="25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형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865313" y="4125913"/>
            <a:ext cx="2268537" cy="7207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ko-KR" altLang="en-US" sz="3000" spc="-5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지성적</a:t>
            </a:r>
            <a:r>
              <a:rPr lang="en-US" altLang="ko-KR" sz="3000" spc="-5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 </a:t>
            </a:r>
            <a:r>
              <a:rPr lang="ko-KR" altLang="en-US" sz="3000" spc="-5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대화형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94375" y="4994275"/>
            <a:ext cx="2428875" cy="7207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ko-KR" altLang="en-US" sz="2800" spc="-500">
                <a:solidFill>
                  <a:schemeClr val="tx1"/>
                </a:solidFill>
                <a:latin typeface="-윤명조140" pitchFamily="18" charset="-127"/>
                <a:ea typeface="-윤명조140" pitchFamily="18" charset="-127"/>
              </a:rPr>
              <a:t>설득함</a:t>
            </a:r>
            <a:endParaRPr lang="ko-KR" altLang="en-US" sz="2800" spc="-500" dirty="0">
              <a:solidFill>
                <a:schemeClr val="tx1"/>
              </a:solidFill>
              <a:latin typeface="-윤명조140" pitchFamily="18" charset="-127"/>
              <a:ea typeface="-윤명조140" pitchFamily="18" charset="-127"/>
            </a:endParaRPr>
          </a:p>
        </p:txBody>
      </p:sp>
      <p:grpSp>
        <p:nvGrpSpPr>
          <p:cNvPr id="5" name="그룹 87"/>
          <p:cNvGrpSpPr>
            <a:grpSpLocks/>
          </p:cNvGrpSpPr>
          <p:nvPr/>
        </p:nvGrpSpPr>
        <p:grpSpPr bwMode="auto">
          <a:xfrm>
            <a:off x="857250" y="5019675"/>
            <a:ext cx="1079500" cy="881063"/>
            <a:chOff x="928662" y="5020131"/>
            <a:chExt cx="1079500" cy="880898"/>
          </a:xfrm>
        </p:grpSpPr>
        <p:sp>
          <p:nvSpPr>
            <p:cNvPr id="30" name="타원 29"/>
            <p:cNvSpPr/>
            <p:nvPr/>
          </p:nvSpPr>
          <p:spPr>
            <a:xfrm>
              <a:off x="1071537" y="5020131"/>
              <a:ext cx="879475" cy="880898"/>
            </a:xfrm>
            <a:prstGeom prst="ellipse">
              <a:avLst/>
            </a:prstGeom>
            <a:solidFill>
              <a:srgbClr val="A9DE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928662" y="5088381"/>
              <a:ext cx="1079500" cy="72059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altLang="ko-KR" sz="40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D</a:t>
              </a:r>
              <a:r>
                <a:rPr lang="ko-KR" altLang="en-US" sz="2500" spc="-500" dirty="0">
                  <a:solidFill>
                    <a:schemeClr val="tx1"/>
                  </a:solidFill>
                  <a:latin typeface="-윤고딕240" pitchFamily="18" charset="-127"/>
                  <a:ea typeface="-윤고딕240" pitchFamily="18" charset="-127"/>
                </a:rPr>
                <a:t>형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65313" y="5087938"/>
            <a:ext cx="2268537" cy="7207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ko-KR" altLang="en-US" sz="3000" spc="-5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섬김형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7-1 </a:t>
            </a:r>
            <a:r>
              <a:rPr kumimoji="0" lang="ko-KR" altLang="en-US" b="1" spc="-150" dirty="0">
                <a:latin typeface="+mn-ea"/>
                <a:ea typeface="+mn-ea"/>
              </a:rPr>
              <a:t>온 사랑으로 증거하라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+mn-ea"/>
                <a:ea typeface="+mn-ea"/>
              </a:rPr>
              <a:t>)</a:t>
            </a:r>
            <a:endParaRPr kumimoji="0" lang="ko-KR" altLang="en-US" b="1" spc="-300" dirty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선교의 접근법</a:t>
            </a:r>
            <a:r>
              <a:rPr lang="en-US" altLang="ko-KR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(4</a:t>
            </a: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가지 유형</a:t>
            </a:r>
            <a:r>
              <a:rPr lang="en-US" altLang="ko-KR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z="4800" spc="-440" dirty="0">
              <a:solidFill>
                <a:srgbClr val="5A8A26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grpSp>
        <p:nvGrpSpPr>
          <p:cNvPr id="6" name="그룹 88"/>
          <p:cNvGrpSpPr>
            <a:grpSpLocks/>
          </p:cNvGrpSpPr>
          <p:nvPr/>
        </p:nvGrpSpPr>
        <p:grpSpPr bwMode="auto">
          <a:xfrm>
            <a:off x="4102100" y="2640013"/>
            <a:ext cx="1692275" cy="976312"/>
            <a:chOff x="4102166" y="2640029"/>
            <a:chExt cx="1692210" cy="976490"/>
          </a:xfrm>
        </p:grpSpPr>
        <p:cxnSp>
          <p:nvCxnSpPr>
            <p:cNvPr id="22" name="직선 화살표 연결선 21"/>
            <p:cNvCxnSpPr>
              <a:stCxn id="13" idx="3"/>
              <a:endCxn id="10" idx="1"/>
            </p:cNvCxnSpPr>
            <p:nvPr/>
          </p:nvCxnSpPr>
          <p:spPr>
            <a:xfrm flipV="1">
              <a:off x="4133915" y="2640029"/>
              <a:ext cx="1660461" cy="906627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타원 31"/>
            <p:cNvSpPr/>
            <p:nvPr/>
          </p:nvSpPr>
          <p:spPr>
            <a:xfrm>
              <a:off x="4102166" y="3473618"/>
              <a:ext cx="142870" cy="14290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7" name="그룹 91"/>
          <p:cNvGrpSpPr>
            <a:grpSpLocks/>
          </p:cNvGrpSpPr>
          <p:nvPr/>
        </p:nvGrpSpPr>
        <p:grpSpPr bwMode="auto">
          <a:xfrm>
            <a:off x="4102100" y="2640013"/>
            <a:ext cx="1692275" cy="2894012"/>
            <a:chOff x="4102166" y="2640029"/>
            <a:chExt cx="1692210" cy="2894500"/>
          </a:xfrm>
        </p:grpSpPr>
        <p:cxnSp>
          <p:nvCxnSpPr>
            <p:cNvPr id="29" name="직선 화살표 연결선 28"/>
            <p:cNvCxnSpPr>
              <a:stCxn id="19" idx="3"/>
              <a:endCxn id="10" idx="1"/>
            </p:cNvCxnSpPr>
            <p:nvPr/>
          </p:nvCxnSpPr>
          <p:spPr>
            <a:xfrm flipV="1">
              <a:off x="4133915" y="2640029"/>
              <a:ext cx="1660461" cy="2808761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타원 33"/>
            <p:cNvSpPr/>
            <p:nvPr/>
          </p:nvSpPr>
          <p:spPr>
            <a:xfrm>
              <a:off x="4102166" y="5391630"/>
              <a:ext cx="142870" cy="14289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1" name="그룹 89"/>
          <p:cNvGrpSpPr>
            <a:grpSpLocks/>
          </p:cNvGrpSpPr>
          <p:nvPr/>
        </p:nvGrpSpPr>
        <p:grpSpPr bwMode="auto">
          <a:xfrm>
            <a:off x="4102100" y="2503488"/>
            <a:ext cx="1692275" cy="1493837"/>
            <a:chOff x="4102166" y="2503487"/>
            <a:chExt cx="1692210" cy="1493855"/>
          </a:xfrm>
        </p:grpSpPr>
        <p:cxnSp>
          <p:nvCxnSpPr>
            <p:cNvPr id="24" name="직선 화살표 연결선 23"/>
            <p:cNvCxnSpPr>
              <a:stCxn id="9" idx="3"/>
              <a:endCxn id="14" idx="1"/>
            </p:cNvCxnSpPr>
            <p:nvPr/>
          </p:nvCxnSpPr>
          <p:spPr>
            <a:xfrm>
              <a:off x="4133915" y="2574925"/>
              <a:ext cx="1660461" cy="1422417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타원 30"/>
            <p:cNvSpPr/>
            <p:nvPr/>
          </p:nvSpPr>
          <p:spPr>
            <a:xfrm>
              <a:off x="4102166" y="2503487"/>
              <a:ext cx="142870" cy="14287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20" name="그룹 90"/>
          <p:cNvGrpSpPr>
            <a:grpSpLocks/>
          </p:cNvGrpSpPr>
          <p:nvPr/>
        </p:nvGrpSpPr>
        <p:grpSpPr bwMode="auto">
          <a:xfrm>
            <a:off x="4102100" y="4421188"/>
            <a:ext cx="1692275" cy="933450"/>
            <a:chOff x="4102166" y="4421497"/>
            <a:chExt cx="1692210" cy="933157"/>
          </a:xfrm>
        </p:grpSpPr>
        <p:cxnSp>
          <p:nvCxnSpPr>
            <p:cNvPr id="26" name="직선 화살표 연결선 25"/>
            <p:cNvCxnSpPr>
              <a:stCxn id="16" idx="3"/>
              <a:endCxn id="17" idx="1"/>
            </p:cNvCxnSpPr>
            <p:nvPr/>
          </p:nvCxnSpPr>
          <p:spPr>
            <a:xfrm>
              <a:off x="4133915" y="4486564"/>
              <a:ext cx="1660461" cy="868090"/>
            </a:xfrm>
            <a:prstGeom prst="straightConnector1">
              <a:avLst/>
            </a:prstGeom>
            <a:ln>
              <a:solidFill>
                <a:srgbClr val="80BB15"/>
              </a:solidFill>
              <a:tailEnd type="arrow"/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타원 32"/>
            <p:cNvSpPr/>
            <p:nvPr/>
          </p:nvSpPr>
          <p:spPr>
            <a:xfrm>
              <a:off x="4102166" y="4421497"/>
              <a:ext cx="142870" cy="142830"/>
            </a:xfrm>
            <a:prstGeom prst="ellipse">
              <a:avLst/>
            </a:prstGeom>
            <a:solidFill>
              <a:srgbClr val="80BB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6"/>
          <p:cNvGrpSpPr>
            <a:grpSpLocks/>
          </p:cNvGrpSpPr>
          <p:nvPr/>
        </p:nvGrpSpPr>
        <p:grpSpPr bwMode="auto">
          <a:xfrm>
            <a:off x="3289300" y="1962150"/>
            <a:ext cx="3600450" cy="3832225"/>
            <a:chOff x="3289320" y="1962255"/>
            <a:chExt cx="3600450" cy="3832509"/>
          </a:xfrm>
        </p:grpSpPr>
        <p:sp>
          <p:nvSpPr>
            <p:cNvPr id="64" name="직사각형 63"/>
            <p:cNvSpPr/>
            <p:nvPr/>
          </p:nvSpPr>
          <p:spPr>
            <a:xfrm>
              <a:off x="3289320" y="2300418"/>
              <a:ext cx="3600450" cy="10795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3289320" y="2640168"/>
              <a:ext cx="3600450" cy="107958"/>
            </a:xfrm>
            <a:prstGeom prst="rect">
              <a:avLst/>
            </a:prstGeom>
            <a:noFill/>
            <a:ln>
              <a:solidFill>
                <a:srgbClr val="92D61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3289320" y="2978330"/>
              <a:ext cx="3600450" cy="10795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3289320" y="3316493"/>
              <a:ext cx="3600450" cy="107958"/>
            </a:xfrm>
            <a:prstGeom prst="rect">
              <a:avLst/>
            </a:prstGeom>
            <a:noFill/>
            <a:ln>
              <a:solidFill>
                <a:srgbClr val="92D61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3289320" y="3654655"/>
              <a:ext cx="3600450" cy="10795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69" name="직사각형 68"/>
            <p:cNvSpPr/>
            <p:nvPr/>
          </p:nvSpPr>
          <p:spPr>
            <a:xfrm>
              <a:off x="3289320" y="3994406"/>
              <a:ext cx="3600450" cy="107958"/>
            </a:xfrm>
            <a:prstGeom prst="rect">
              <a:avLst/>
            </a:prstGeom>
            <a:noFill/>
            <a:ln>
              <a:solidFill>
                <a:srgbClr val="92D61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70" name="직사각형 69"/>
            <p:cNvSpPr/>
            <p:nvPr/>
          </p:nvSpPr>
          <p:spPr>
            <a:xfrm>
              <a:off x="3289320" y="4332569"/>
              <a:ext cx="3600450" cy="10795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3289320" y="4670731"/>
              <a:ext cx="3600450" cy="107958"/>
            </a:xfrm>
            <a:prstGeom prst="rect">
              <a:avLst/>
            </a:prstGeom>
            <a:noFill/>
            <a:ln>
              <a:solidFill>
                <a:srgbClr val="92D61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3289320" y="5008894"/>
              <a:ext cx="3600450" cy="10795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3289320" y="5348644"/>
              <a:ext cx="3600450" cy="107958"/>
            </a:xfrm>
            <a:prstGeom prst="rect">
              <a:avLst/>
            </a:prstGeom>
            <a:noFill/>
            <a:ln>
              <a:solidFill>
                <a:srgbClr val="92D61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3289320" y="5686806"/>
              <a:ext cx="3600450" cy="10795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3289320" y="1962255"/>
              <a:ext cx="3600450" cy="107958"/>
            </a:xfrm>
            <a:prstGeom prst="rect">
              <a:avLst/>
            </a:prstGeom>
            <a:noFill/>
            <a:ln>
              <a:solidFill>
                <a:srgbClr val="92D61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200"/>
            </a:p>
          </p:txBody>
        </p:sp>
      </p:grpSp>
      <p:sp>
        <p:nvSpPr>
          <p:cNvPr id="35" name="직사각형 34"/>
          <p:cNvSpPr/>
          <p:nvPr/>
        </p:nvSpPr>
        <p:spPr>
          <a:xfrm>
            <a:off x="3289300" y="1962150"/>
            <a:ext cx="3600450" cy="107950"/>
          </a:xfrm>
          <a:prstGeom prst="rect">
            <a:avLst/>
          </a:prstGeom>
          <a:solidFill>
            <a:srgbClr val="92D618"/>
          </a:solidFill>
          <a:ln>
            <a:solidFill>
              <a:srgbClr val="92D6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28678" name="TextBox 6"/>
          <p:cNvSpPr txBox="1">
            <a:spLocks noChangeArrowheads="1"/>
          </p:cNvSpPr>
          <p:nvPr/>
        </p:nvSpPr>
        <p:spPr bwMode="auto">
          <a:xfrm>
            <a:off x="9144000" y="0"/>
            <a:ext cx="3143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kumimoji="0" lang="en-US" altLang="ko-KR" sz="2000" b="1" dirty="0">
                <a:latin typeface="맑은 고딕" pitchFamily="50" charset="-127"/>
                <a:ea typeface="맑은 고딕" pitchFamily="50" charset="-127"/>
              </a:rPr>
              <a:t>P115</a:t>
            </a: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0" lang="ko-KR" altLang="en-US" b="1" dirty="0">
                <a:latin typeface="+mn-ea"/>
              </a:rPr>
              <a:t>선교수첩</a:t>
            </a:r>
            <a:r>
              <a:rPr kumimoji="0" lang="en-US" altLang="ko-KR" b="1" dirty="0">
                <a:latin typeface="+mn-ea"/>
              </a:rPr>
              <a:t>P70</a:t>
            </a:r>
            <a:r>
              <a:rPr kumimoji="0" lang="ko-KR" altLang="en-US" b="1" dirty="0">
                <a:latin typeface="+mn-ea"/>
              </a:rPr>
              <a:t>참조</a:t>
            </a:r>
            <a:r>
              <a:rPr kumimoji="0" lang="en-US" altLang="ko-KR" b="1" dirty="0">
                <a:latin typeface="+mn-ea"/>
              </a:rPr>
              <a:t>)</a:t>
            </a:r>
            <a:endParaRPr kumimoji="0" lang="ko-KR" altLang="en-US" dirty="0">
              <a:solidFill>
                <a:srgbClr val="00B05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" name="그룹 78"/>
          <p:cNvGrpSpPr>
            <a:grpSpLocks/>
          </p:cNvGrpSpPr>
          <p:nvPr/>
        </p:nvGrpSpPr>
        <p:grpSpPr bwMode="auto">
          <a:xfrm>
            <a:off x="1589088" y="1838325"/>
            <a:ext cx="1714500" cy="360363"/>
            <a:chOff x="1589083" y="1838343"/>
            <a:chExt cx="1714512" cy="360362"/>
          </a:xfrm>
        </p:grpSpPr>
        <p:sp>
          <p:nvSpPr>
            <p:cNvPr id="47" name="모서리가 둥근 직사각형 46"/>
            <p:cNvSpPr/>
            <p:nvPr/>
          </p:nvSpPr>
          <p:spPr>
            <a:xfrm>
              <a:off x="1589083" y="1873268"/>
              <a:ext cx="1714512" cy="285749"/>
            </a:xfrm>
            <a:prstGeom prst="roundRect">
              <a:avLst/>
            </a:prstGeom>
            <a:solidFill>
              <a:srgbClr val="92D6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0" name="TextBox 7"/>
            <p:cNvSpPr txBox="1">
              <a:spLocks noChangeArrowheads="1"/>
            </p:cNvSpPr>
            <p:nvPr/>
          </p:nvSpPr>
          <p:spPr bwMode="auto">
            <a:xfrm>
              <a:off x="2276475" y="1838343"/>
              <a:ext cx="941395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 dirty="0">
                  <a:latin typeface="-윤명조140" pitchFamily="18" charset="-127"/>
                  <a:ea typeface="-윤명조140" pitchFamily="18" charset="-127"/>
                </a:rPr>
                <a:t>배우자 사망</a:t>
              </a:r>
            </a:p>
          </p:txBody>
        </p:sp>
      </p:grpSp>
      <p:grpSp>
        <p:nvGrpSpPr>
          <p:cNvPr id="4" name="그룹 80"/>
          <p:cNvGrpSpPr>
            <a:grpSpLocks/>
          </p:cNvGrpSpPr>
          <p:nvPr/>
        </p:nvGrpSpPr>
        <p:grpSpPr bwMode="auto">
          <a:xfrm>
            <a:off x="1589088" y="2511425"/>
            <a:ext cx="1714500" cy="360363"/>
            <a:chOff x="1589083" y="2511326"/>
            <a:chExt cx="1714512" cy="360363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1589083" y="2551014"/>
              <a:ext cx="1714512" cy="285750"/>
            </a:xfrm>
            <a:prstGeom prst="roundRect">
              <a:avLst/>
            </a:prstGeom>
            <a:solidFill>
              <a:srgbClr val="92D6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2" name="TextBox 9"/>
            <p:cNvSpPr txBox="1">
              <a:spLocks noChangeArrowheads="1"/>
            </p:cNvSpPr>
            <p:nvPr/>
          </p:nvSpPr>
          <p:spPr bwMode="auto">
            <a:xfrm>
              <a:off x="2076448" y="2511326"/>
              <a:ext cx="1141421" cy="360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latin typeface="-윤명조140" pitchFamily="18" charset="-127"/>
                  <a:ea typeface="-윤명조140" pitchFamily="18" charset="-127"/>
                </a:rPr>
                <a:t>혼인적 별거</a:t>
              </a:r>
            </a:p>
          </p:txBody>
        </p:sp>
      </p:grpSp>
      <p:grpSp>
        <p:nvGrpSpPr>
          <p:cNvPr id="5" name="그룹 82"/>
          <p:cNvGrpSpPr>
            <a:grpSpLocks/>
          </p:cNvGrpSpPr>
          <p:nvPr/>
        </p:nvGrpSpPr>
        <p:grpSpPr bwMode="auto">
          <a:xfrm>
            <a:off x="1589088" y="3186113"/>
            <a:ext cx="1714500" cy="358775"/>
            <a:chOff x="1589083" y="3185898"/>
            <a:chExt cx="1714512" cy="358775"/>
          </a:xfrm>
        </p:grpSpPr>
        <p:sp>
          <p:nvSpPr>
            <p:cNvPr id="51" name="모서리가 둥근 직사각형 50"/>
            <p:cNvSpPr/>
            <p:nvPr/>
          </p:nvSpPr>
          <p:spPr>
            <a:xfrm>
              <a:off x="1589083" y="3230348"/>
              <a:ext cx="1714512" cy="285750"/>
            </a:xfrm>
            <a:prstGeom prst="roundRect">
              <a:avLst/>
            </a:prstGeom>
            <a:solidFill>
              <a:srgbClr val="92D6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4" name="TextBox 11"/>
            <p:cNvSpPr txBox="1">
              <a:spLocks noChangeArrowheads="1"/>
            </p:cNvSpPr>
            <p:nvPr/>
          </p:nvSpPr>
          <p:spPr bwMode="auto">
            <a:xfrm>
              <a:off x="2076448" y="3185898"/>
              <a:ext cx="1141421" cy="358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latin typeface="-윤명조140" pitchFamily="18" charset="-127"/>
                  <a:ea typeface="-윤명조140" pitchFamily="18" charset="-127"/>
                </a:rPr>
                <a:t>친족의 죽음</a:t>
              </a:r>
            </a:p>
          </p:txBody>
        </p:sp>
      </p:grpSp>
      <p:grpSp>
        <p:nvGrpSpPr>
          <p:cNvPr id="6" name="그룹 84"/>
          <p:cNvGrpSpPr>
            <a:grpSpLocks/>
          </p:cNvGrpSpPr>
          <p:nvPr/>
        </p:nvGrpSpPr>
        <p:grpSpPr bwMode="auto">
          <a:xfrm>
            <a:off x="1589088" y="3859213"/>
            <a:ext cx="1714500" cy="360362"/>
            <a:chOff x="1589083" y="3858881"/>
            <a:chExt cx="1714512" cy="360362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1589083" y="3908093"/>
              <a:ext cx="1714512" cy="285750"/>
            </a:xfrm>
            <a:prstGeom prst="roundRect">
              <a:avLst/>
            </a:prstGeom>
            <a:solidFill>
              <a:srgbClr val="92D6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6" name="TextBox 13"/>
            <p:cNvSpPr txBox="1">
              <a:spLocks noChangeArrowheads="1"/>
            </p:cNvSpPr>
            <p:nvPr/>
          </p:nvSpPr>
          <p:spPr bwMode="auto">
            <a:xfrm>
              <a:off x="2673353" y="3858881"/>
              <a:ext cx="544517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latin typeface="-윤명조140" pitchFamily="18" charset="-127"/>
                  <a:ea typeface="-윤명조140" pitchFamily="18" charset="-127"/>
                </a:rPr>
                <a:t>결혼</a:t>
              </a:r>
            </a:p>
          </p:txBody>
        </p:sp>
      </p:grpSp>
      <p:grpSp>
        <p:nvGrpSpPr>
          <p:cNvPr id="7" name="그룹 86"/>
          <p:cNvGrpSpPr>
            <a:grpSpLocks/>
          </p:cNvGrpSpPr>
          <p:nvPr/>
        </p:nvGrpSpPr>
        <p:grpSpPr bwMode="auto">
          <a:xfrm>
            <a:off x="1589088" y="4533900"/>
            <a:ext cx="1714500" cy="360363"/>
            <a:chOff x="1589083" y="4533452"/>
            <a:chExt cx="1714512" cy="360363"/>
          </a:xfrm>
        </p:grpSpPr>
        <p:sp>
          <p:nvSpPr>
            <p:cNvPr id="55" name="모서리가 둥근 직사각형 54"/>
            <p:cNvSpPr/>
            <p:nvPr/>
          </p:nvSpPr>
          <p:spPr>
            <a:xfrm>
              <a:off x="1589083" y="4585840"/>
              <a:ext cx="1714512" cy="285750"/>
            </a:xfrm>
            <a:prstGeom prst="roundRect">
              <a:avLst/>
            </a:prstGeom>
            <a:solidFill>
              <a:srgbClr val="92D6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8" name="TextBox 15"/>
            <p:cNvSpPr txBox="1">
              <a:spLocks noChangeArrowheads="1"/>
            </p:cNvSpPr>
            <p:nvPr/>
          </p:nvSpPr>
          <p:spPr bwMode="auto">
            <a:xfrm>
              <a:off x="2314575" y="4533452"/>
              <a:ext cx="903294" cy="360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latin typeface="-윤명조140" pitchFamily="18" charset="-127"/>
                  <a:ea typeface="-윤명조140" pitchFamily="18" charset="-127"/>
                </a:rPr>
                <a:t>부부싸움</a:t>
              </a:r>
            </a:p>
          </p:txBody>
        </p:sp>
      </p:grpSp>
      <p:grpSp>
        <p:nvGrpSpPr>
          <p:cNvPr id="8" name="그룹 88"/>
          <p:cNvGrpSpPr>
            <a:grpSpLocks/>
          </p:cNvGrpSpPr>
          <p:nvPr/>
        </p:nvGrpSpPr>
        <p:grpSpPr bwMode="auto">
          <a:xfrm>
            <a:off x="1589088" y="5208588"/>
            <a:ext cx="1714500" cy="360362"/>
            <a:chOff x="1589083" y="5208024"/>
            <a:chExt cx="1714512" cy="360362"/>
          </a:xfrm>
        </p:grpSpPr>
        <p:sp>
          <p:nvSpPr>
            <p:cNvPr id="57" name="모서리가 둥근 직사각형 56"/>
            <p:cNvSpPr/>
            <p:nvPr/>
          </p:nvSpPr>
          <p:spPr>
            <a:xfrm>
              <a:off x="1589083" y="5265174"/>
              <a:ext cx="1714512" cy="285750"/>
            </a:xfrm>
            <a:prstGeom prst="roundRect">
              <a:avLst/>
            </a:prstGeom>
            <a:solidFill>
              <a:srgbClr val="92D6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90" name="TextBox 17"/>
            <p:cNvSpPr txBox="1">
              <a:spLocks noChangeArrowheads="1"/>
            </p:cNvSpPr>
            <p:nvPr/>
          </p:nvSpPr>
          <p:spPr bwMode="auto">
            <a:xfrm>
              <a:off x="1657345" y="5208024"/>
              <a:ext cx="1560524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latin typeface="-윤명조140" pitchFamily="18" charset="-127"/>
                  <a:ea typeface="-윤명조140" pitchFamily="18" charset="-127"/>
                </a:rPr>
                <a:t>가족 건강의 변화</a:t>
              </a:r>
            </a:p>
          </p:txBody>
        </p:sp>
      </p:grpSp>
      <p:grpSp>
        <p:nvGrpSpPr>
          <p:cNvPr id="9" name="그룹 79"/>
          <p:cNvGrpSpPr>
            <a:grpSpLocks/>
          </p:cNvGrpSpPr>
          <p:nvPr/>
        </p:nvGrpSpPr>
        <p:grpSpPr bwMode="auto">
          <a:xfrm>
            <a:off x="1589088" y="2174875"/>
            <a:ext cx="1714500" cy="358775"/>
            <a:chOff x="1589083" y="2175628"/>
            <a:chExt cx="1714512" cy="358775"/>
          </a:xfrm>
        </p:grpSpPr>
        <p:sp>
          <p:nvSpPr>
            <p:cNvPr id="48" name="모서리가 둥근 직사각형 47"/>
            <p:cNvSpPr/>
            <p:nvPr/>
          </p:nvSpPr>
          <p:spPr>
            <a:xfrm>
              <a:off x="1589083" y="2212141"/>
              <a:ext cx="1714512" cy="28575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1" name="TextBox 8"/>
            <p:cNvSpPr txBox="1">
              <a:spLocks noChangeArrowheads="1"/>
            </p:cNvSpPr>
            <p:nvPr/>
          </p:nvSpPr>
          <p:spPr bwMode="auto">
            <a:xfrm>
              <a:off x="2674941" y="2175628"/>
              <a:ext cx="542929" cy="358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 dirty="0">
                  <a:solidFill>
                    <a:schemeClr val="bg1"/>
                  </a:solidFill>
                  <a:latin typeface="-윤명조140" pitchFamily="18" charset="-127"/>
                  <a:ea typeface="-윤명조140" pitchFamily="18" charset="-127"/>
                </a:rPr>
                <a:t>이혼</a:t>
              </a:r>
            </a:p>
          </p:txBody>
        </p:sp>
      </p:grpSp>
      <p:grpSp>
        <p:nvGrpSpPr>
          <p:cNvPr id="10" name="그룹 81"/>
          <p:cNvGrpSpPr>
            <a:grpSpLocks/>
          </p:cNvGrpSpPr>
          <p:nvPr/>
        </p:nvGrpSpPr>
        <p:grpSpPr bwMode="auto">
          <a:xfrm>
            <a:off x="1589088" y="2847975"/>
            <a:ext cx="1714500" cy="360363"/>
            <a:chOff x="1589083" y="2848612"/>
            <a:chExt cx="1714512" cy="360363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1589083" y="2889887"/>
              <a:ext cx="1714512" cy="28575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3" name="TextBox 10"/>
            <p:cNvSpPr txBox="1">
              <a:spLocks noChangeArrowheads="1"/>
            </p:cNvSpPr>
            <p:nvPr/>
          </p:nvSpPr>
          <p:spPr bwMode="auto">
            <a:xfrm>
              <a:off x="2314575" y="2848612"/>
              <a:ext cx="903294" cy="360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solidFill>
                    <a:schemeClr val="bg1"/>
                  </a:solidFill>
                  <a:latin typeface="-윤명조140" pitchFamily="18" charset="-127"/>
                  <a:ea typeface="-윤명조140" pitchFamily="18" charset="-127"/>
                </a:rPr>
                <a:t>재소기간</a:t>
              </a:r>
            </a:p>
          </p:txBody>
        </p:sp>
      </p:grpSp>
      <p:grpSp>
        <p:nvGrpSpPr>
          <p:cNvPr id="11" name="그룹 83"/>
          <p:cNvGrpSpPr>
            <a:grpSpLocks/>
          </p:cNvGrpSpPr>
          <p:nvPr/>
        </p:nvGrpSpPr>
        <p:grpSpPr bwMode="auto">
          <a:xfrm>
            <a:off x="1589088" y="3521075"/>
            <a:ext cx="1714500" cy="360363"/>
            <a:chOff x="1589083" y="3521596"/>
            <a:chExt cx="1714512" cy="360362"/>
          </a:xfrm>
        </p:grpSpPr>
        <p:sp>
          <p:nvSpPr>
            <p:cNvPr id="52" name="모서리가 둥근 직사각형 51"/>
            <p:cNvSpPr/>
            <p:nvPr/>
          </p:nvSpPr>
          <p:spPr>
            <a:xfrm>
              <a:off x="1589083" y="3569221"/>
              <a:ext cx="1714512" cy="28574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5" name="TextBox 12"/>
            <p:cNvSpPr txBox="1">
              <a:spLocks noChangeArrowheads="1"/>
            </p:cNvSpPr>
            <p:nvPr/>
          </p:nvSpPr>
          <p:spPr bwMode="auto">
            <a:xfrm>
              <a:off x="1895472" y="3521596"/>
              <a:ext cx="1322397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solidFill>
                    <a:schemeClr val="bg1"/>
                  </a:solidFill>
                  <a:latin typeface="-윤명조140" pitchFamily="18" charset="-127"/>
                  <a:ea typeface="-윤명조140" pitchFamily="18" charset="-127"/>
                </a:rPr>
                <a:t>부상이나 질병</a:t>
              </a:r>
            </a:p>
          </p:txBody>
        </p:sp>
      </p:grpSp>
      <p:grpSp>
        <p:nvGrpSpPr>
          <p:cNvPr id="12" name="그룹 85"/>
          <p:cNvGrpSpPr>
            <a:grpSpLocks/>
          </p:cNvGrpSpPr>
          <p:nvPr/>
        </p:nvGrpSpPr>
        <p:grpSpPr bwMode="auto">
          <a:xfrm>
            <a:off x="1589088" y="4195763"/>
            <a:ext cx="1714500" cy="360362"/>
            <a:chOff x="1589083" y="4196166"/>
            <a:chExt cx="1714512" cy="360363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1589083" y="4246966"/>
              <a:ext cx="1714512" cy="285751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7" name="TextBox 14"/>
            <p:cNvSpPr txBox="1">
              <a:spLocks noChangeArrowheads="1"/>
            </p:cNvSpPr>
            <p:nvPr/>
          </p:nvSpPr>
          <p:spPr bwMode="auto">
            <a:xfrm>
              <a:off x="2076448" y="4196166"/>
              <a:ext cx="1141421" cy="360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solidFill>
                    <a:schemeClr val="bg1"/>
                  </a:solidFill>
                  <a:latin typeface="-윤명조140" pitchFamily="18" charset="-127"/>
                  <a:ea typeface="-윤명조140" pitchFamily="18" charset="-127"/>
                </a:rPr>
                <a:t>일자리 해고</a:t>
              </a:r>
            </a:p>
          </p:txBody>
        </p:sp>
      </p:grpSp>
      <p:grpSp>
        <p:nvGrpSpPr>
          <p:cNvPr id="13" name="그룹 87"/>
          <p:cNvGrpSpPr>
            <a:grpSpLocks/>
          </p:cNvGrpSpPr>
          <p:nvPr/>
        </p:nvGrpSpPr>
        <p:grpSpPr bwMode="auto">
          <a:xfrm>
            <a:off x="1589088" y="4870450"/>
            <a:ext cx="1714500" cy="360363"/>
            <a:chOff x="1589083" y="4870738"/>
            <a:chExt cx="1714512" cy="360363"/>
          </a:xfrm>
        </p:grpSpPr>
        <p:sp>
          <p:nvSpPr>
            <p:cNvPr id="56" name="모서리가 둥근 직사각형 55"/>
            <p:cNvSpPr/>
            <p:nvPr/>
          </p:nvSpPr>
          <p:spPr>
            <a:xfrm>
              <a:off x="1589083" y="4926301"/>
              <a:ext cx="1714512" cy="28575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89" name="TextBox 16"/>
            <p:cNvSpPr txBox="1">
              <a:spLocks noChangeArrowheads="1"/>
            </p:cNvSpPr>
            <p:nvPr/>
          </p:nvSpPr>
          <p:spPr bwMode="auto">
            <a:xfrm>
              <a:off x="2673353" y="4870738"/>
              <a:ext cx="544517" cy="360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>
                  <a:solidFill>
                    <a:schemeClr val="bg1"/>
                  </a:solidFill>
                  <a:latin typeface="-윤명조140" pitchFamily="18" charset="-127"/>
                  <a:ea typeface="-윤명조140" pitchFamily="18" charset="-127"/>
                </a:rPr>
                <a:t>은퇴</a:t>
              </a:r>
            </a:p>
          </p:txBody>
        </p:sp>
      </p:grpSp>
      <p:grpSp>
        <p:nvGrpSpPr>
          <p:cNvPr id="14" name="그룹 89"/>
          <p:cNvGrpSpPr>
            <a:grpSpLocks/>
          </p:cNvGrpSpPr>
          <p:nvPr/>
        </p:nvGrpSpPr>
        <p:grpSpPr bwMode="auto">
          <a:xfrm>
            <a:off x="1589088" y="5545138"/>
            <a:ext cx="1714500" cy="360362"/>
            <a:chOff x="1589083" y="5545306"/>
            <a:chExt cx="1714512" cy="360362"/>
          </a:xfrm>
        </p:grpSpPr>
        <p:sp>
          <p:nvSpPr>
            <p:cNvPr id="58" name="모서리가 둥근 직사각형 57"/>
            <p:cNvSpPr/>
            <p:nvPr/>
          </p:nvSpPr>
          <p:spPr>
            <a:xfrm>
              <a:off x="1589083" y="5604043"/>
              <a:ext cx="1714512" cy="28575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591" name="TextBox 18"/>
            <p:cNvSpPr txBox="1">
              <a:spLocks noChangeArrowheads="1"/>
            </p:cNvSpPr>
            <p:nvPr/>
          </p:nvSpPr>
          <p:spPr bwMode="auto">
            <a:xfrm>
              <a:off x="2673353" y="5545306"/>
              <a:ext cx="544517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ko-KR" altLang="en-US" sz="1750" spc="-300" dirty="0">
                  <a:solidFill>
                    <a:schemeClr val="bg1"/>
                  </a:solidFill>
                  <a:latin typeface="-윤명조140" pitchFamily="18" charset="-127"/>
                  <a:ea typeface="-윤명조140" pitchFamily="18" charset="-127"/>
                </a:rPr>
                <a:t>임신</a:t>
              </a:r>
            </a:p>
          </p:txBody>
        </p:sp>
      </p:grpSp>
      <p:sp>
        <p:nvSpPr>
          <p:cNvPr id="24592" name="TextBox 19"/>
          <p:cNvSpPr txBox="1">
            <a:spLocks noChangeArrowheads="1"/>
          </p:cNvSpPr>
          <p:nvPr/>
        </p:nvSpPr>
        <p:spPr bwMode="auto">
          <a:xfrm>
            <a:off x="6961188" y="1838325"/>
            <a:ext cx="539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100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593" name="TextBox 20"/>
          <p:cNvSpPr txBox="1">
            <a:spLocks noChangeArrowheads="1"/>
          </p:cNvSpPr>
          <p:nvPr/>
        </p:nvSpPr>
        <p:spPr bwMode="auto">
          <a:xfrm>
            <a:off x="6961188" y="2174875"/>
            <a:ext cx="539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73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594" name="TextBox 21"/>
          <p:cNvSpPr txBox="1">
            <a:spLocks noChangeArrowheads="1"/>
          </p:cNvSpPr>
          <p:nvPr/>
        </p:nvSpPr>
        <p:spPr bwMode="auto">
          <a:xfrm>
            <a:off x="6961188" y="2511425"/>
            <a:ext cx="539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65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595" name="TextBox 22"/>
          <p:cNvSpPr txBox="1">
            <a:spLocks noChangeArrowheads="1"/>
          </p:cNvSpPr>
          <p:nvPr/>
        </p:nvSpPr>
        <p:spPr bwMode="auto">
          <a:xfrm>
            <a:off x="6961188" y="2849563"/>
            <a:ext cx="53975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63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596" name="TextBox 23"/>
          <p:cNvSpPr txBox="1">
            <a:spLocks noChangeArrowheads="1"/>
          </p:cNvSpPr>
          <p:nvPr/>
        </p:nvSpPr>
        <p:spPr bwMode="auto">
          <a:xfrm>
            <a:off x="6961188" y="3186113"/>
            <a:ext cx="53975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63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597" name="TextBox 24"/>
          <p:cNvSpPr txBox="1">
            <a:spLocks noChangeArrowheads="1"/>
          </p:cNvSpPr>
          <p:nvPr/>
        </p:nvSpPr>
        <p:spPr bwMode="auto">
          <a:xfrm>
            <a:off x="6961188" y="3522663"/>
            <a:ext cx="53975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53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598" name="TextBox 25"/>
          <p:cNvSpPr txBox="1">
            <a:spLocks noChangeArrowheads="1"/>
          </p:cNvSpPr>
          <p:nvPr/>
        </p:nvSpPr>
        <p:spPr bwMode="auto">
          <a:xfrm>
            <a:off x="6961188" y="3859213"/>
            <a:ext cx="53975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50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599" name="TextBox 26"/>
          <p:cNvSpPr txBox="1">
            <a:spLocks noChangeArrowheads="1"/>
          </p:cNvSpPr>
          <p:nvPr/>
        </p:nvSpPr>
        <p:spPr bwMode="auto">
          <a:xfrm>
            <a:off x="6961188" y="4195763"/>
            <a:ext cx="53975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47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600" name="TextBox 27"/>
          <p:cNvSpPr txBox="1">
            <a:spLocks noChangeArrowheads="1"/>
          </p:cNvSpPr>
          <p:nvPr/>
        </p:nvSpPr>
        <p:spPr bwMode="auto">
          <a:xfrm>
            <a:off x="6961188" y="4533900"/>
            <a:ext cx="539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45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601" name="TextBox 28"/>
          <p:cNvSpPr txBox="1">
            <a:spLocks noChangeArrowheads="1"/>
          </p:cNvSpPr>
          <p:nvPr/>
        </p:nvSpPr>
        <p:spPr bwMode="auto">
          <a:xfrm>
            <a:off x="6961188" y="4870450"/>
            <a:ext cx="539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45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602" name="TextBox 29"/>
          <p:cNvSpPr txBox="1">
            <a:spLocks noChangeArrowheads="1"/>
          </p:cNvSpPr>
          <p:nvPr/>
        </p:nvSpPr>
        <p:spPr bwMode="auto">
          <a:xfrm>
            <a:off x="6961188" y="5207000"/>
            <a:ext cx="539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44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603" name="TextBox 30"/>
          <p:cNvSpPr txBox="1">
            <a:spLocks noChangeArrowheads="1"/>
          </p:cNvSpPr>
          <p:nvPr/>
        </p:nvSpPr>
        <p:spPr bwMode="auto">
          <a:xfrm>
            <a:off x="6961188" y="5543550"/>
            <a:ext cx="539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000" spc="-300" dirty="0">
                <a:latin typeface="-윤고딕240" pitchFamily="18" charset="-127"/>
                <a:ea typeface="-윤고딕240" pitchFamily="18" charset="-127"/>
              </a:rPr>
              <a:t>40</a:t>
            </a:r>
            <a:endParaRPr lang="ko-KR" altLang="en-US" sz="2000" spc="-3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4604" name="TextBox 31"/>
          <p:cNvSpPr txBox="1">
            <a:spLocks noChangeArrowheads="1"/>
          </p:cNvSpPr>
          <p:nvPr/>
        </p:nvSpPr>
        <p:spPr bwMode="auto">
          <a:xfrm>
            <a:off x="2214563" y="6072188"/>
            <a:ext cx="4724400" cy="23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1300" spc="-150" dirty="0">
                <a:latin typeface="-윤명조140" pitchFamily="18" charset="-127"/>
                <a:ea typeface="-윤명조140" pitchFamily="18" charset="-127"/>
              </a:rPr>
              <a:t>출처 </a:t>
            </a:r>
            <a:r>
              <a:rPr lang="en-US" altLang="ko-KR" sz="1300" spc="-150" dirty="0">
                <a:latin typeface="-윤명조140" pitchFamily="18" charset="-127"/>
                <a:ea typeface="-윤명조140" pitchFamily="18" charset="-127"/>
              </a:rPr>
              <a:t>: </a:t>
            </a:r>
            <a:r>
              <a:rPr lang="ko-KR" altLang="en-US" sz="1300" spc="-150" dirty="0">
                <a:latin typeface="-윤명조140" pitchFamily="18" charset="-127"/>
                <a:ea typeface="-윤명조140" pitchFamily="18" charset="-127"/>
              </a:rPr>
              <a:t>토마스 홈즈와 리처드 라어 연구 참조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3289300" y="2300288"/>
            <a:ext cx="2627313" cy="1079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32" name="직사각형 31"/>
          <p:cNvSpPr/>
          <p:nvPr/>
        </p:nvSpPr>
        <p:spPr>
          <a:xfrm>
            <a:off x="3289300" y="2640013"/>
            <a:ext cx="2339975" cy="107950"/>
          </a:xfrm>
          <a:prstGeom prst="rect">
            <a:avLst/>
          </a:prstGeom>
          <a:solidFill>
            <a:srgbClr val="92D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34" name="직사각형 33"/>
          <p:cNvSpPr/>
          <p:nvPr/>
        </p:nvSpPr>
        <p:spPr>
          <a:xfrm>
            <a:off x="3289300" y="2978150"/>
            <a:ext cx="2268538" cy="1079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36" name="직사각형 35"/>
          <p:cNvSpPr/>
          <p:nvPr/>
        </p:nvSpPr>
        <p:spPr>
          <a:xfrm>
            <a:off x="3289300" y="3317875"/>
            <a:ext cx="2268538" cy="107950"/>
          </a:xfrm>
          <a:prstGeom prst="rect">
            <a:avLst/>
          </a:prstGeom>
          <a:solidFill>
            <a:srgbClr val="92D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37" name="직사각형 36"/>
          <p:cNvSpPr/>
          <p:nvPr/>
        </p:nvSpPr>
        <p:spPr>
          <a:xfrm>
            <a:off x="3289300" y="3656013"/>
            <a:ext cx="1908175" cy="1079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38" name="직사각형 37"/>
          <p:cNvSpPr/>
          <p:nvPr/>
        </p:nvSpPr>
        <p:spPr>
          <a:xfrm>
            <a:off x="3289300" y="3994150"/>
            <a:ext cx="1800225" cy="107950"/>
          </a:xfrm>
          <a:prstGeom prst="rect">
            <a:avLst/>
          </a:prstGeom>
          <a:solidFill>
            <a:srgbClr val="92D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39" name="직사각형 38"/>
          <p:cNvSpPr/>
          <p:nvPr/>
        </p:nvSpPr>
        <p:spPr>
          <a:xfrm>
            <a:off x="3289300" y="4333875"/>
            <a:ext cx="1692275" cy="1079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40" name="직사각형 39"/>
          <p:cNvSpPr/>
          <p:nvPr/>
        </p:nvSpPr>
        <p:spPr>
          <a:xfrm>
            <a:off x="3289300" y="4672013"/>
            <a:ext cx="1619250" cy="107950"/>
          </a:xfrm>
          <a:prstGeom prst="rect">
            <a:avLst/>
          </a:prstGeom>
          <a:solidFill>
            <a:srgbClr val="92D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41" name="직사각형 40"/>
          <p:cNvSpPr/>
          <p:nvPr/>
        </p:nvSpPr>
        <p:spPr>
          <a:xfrm>
            <a:off x="3289300" y="5010150"/>
            <a:ext cx="1619250" cy="1079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42" name="직사각형 41"/>
          <p:cNvSpPr/>
          <p:nvPr/>
        </p:nvSpPr>
        <p:spPr>
          <a:xfrm>
            <a:off x="3289300" y="5349875"/>
            <a:ext cx="1584325" cy="107950"/>
          </a:xfrm>
          <a:prstGeom prst="rect">
            <a:avLst/>
          </a:prstGeom>
          <a:solidFill>
            <a:srgbClr val="92D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43" name="직사각형 42"/>
          <p:cNvSpPr/>
          <p:nvPr/>
        </p:nvSpPr>
        <p:spPr>
          <a:xfrm>
            <a:off x="3289300" y="5688013"/>
            <a:ext cx="1439863" cy="1079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200"/>
          </a:p>
        </p:txBody>
      </p:sp>
      <p:sp>
        <p:nvSpPr>
          <p:cNvPr id="44" name="직사각형 43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+mn-ea"/>
                <a:ea typeface="+mn-ea"/>
              </a:rPr>
              <a:t>7-2 </a:t>
            </a:r>
            <a:r>
              <a:rPr kumimoji="0" lang="ko-KR" altLang="en-US" b="1" spc="-150" dirty="0">
                <a:latin typeface="+mn-ea"/>
                <a:ea typeface="+mn-ea"/>
              </a:rPr>
              <a:t>온 사랑으로 증거하라</a:t>
            </a:r>
            <a:r>
              <a:rPr kumimoji="0" lang="en-US" altLang="ko-KR" b="1" spc="-150" dirty="0">
                <a:latin typeface="+mn-ea"/>
                <a:ea typeface="+mn-ea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+mn-ea"/>
                <a:ea typeface="+mn-ea"/>
              </a:rPr>
              <a:t>)</a:t>
            </a:r>
            <a:endParaRPr kumimoji="0" lang="ko-KR" altLang="en-US" b="1" spc="-300" dirty="0">
              <a:latin typeface="+mn-ea"/>
              <a:ea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0" y="785813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효과적인 섬김의 기회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3258" y="3686196"/>
            <a:ext cx="294894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내용 개체 틀 2"/>
          <p:cNvSpPr>
            <a:spLocks noGrp="1"/>
          </p:cNvSpPr>
          <p:nvPr>
            <p:ph idx="4294967295"/>
          </p:nvPr>
        </p:nvSpPr>
        <p:spPr bwMode="auto">
          <a:xfrm>
            <a:off x="0" y="1785938"/>
            <a:ext cx="9144000" cy="21145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buFont typeface="Arial" charset="0"/>
              <a:buNone/>
              <a:defRPr/>
            </a:pPr>
            <a:r>
              <a:rPr lang="en-US" altLang="ko-KR" sz="3400" spc="-150" dirty="0" smtClean="0">
                <a:latin typeface="-윤명조140" pitchFamily="18" charset="-127"/>
                <a:ea typeface="-윤명조140" pitchFamily="18" charset="-127"/>
              </a:rPr>
              <a:t>“</a:t>
            </a:r>
            <a:r>
              <a:rPr lang="ko-KR" altLang="en-US" sz="3400" spc="-150" dirty="0" smtClean="0">
                <a:latin typeface="-윤명조140" pitchFamily="18" charset="-127"/>
                <a:ea typeface="-윤명조140" pitchFamily="18" charset="-127"/>
              </a:rPr>
              <a:t>나에게 </a:t>
            </a:r>
            <a:r>
              <a:rPr lang="en-US" altLang="ko-KR" sz="3400" spc="-150" dirty="0" smtClean="0">
                <a:latin typeface="-윤명조140" pitchFamily="18" charset="-127"/>
                <a:ea typeface="-윤명조140" pitchFamily="18" charset="-127"/>
              </a:rPr>
              <a:t>26</a:t>
            </a:r>
            <a:r>
              <a:rPr lang="ko-KR" altLang="en-US" sz="3400" spc="-150" dirty="0" smtClean="0">
                <a:latin typeface="-윤명조140" pitchFamily="18" charset="-127"/>
                <a:ea typeface="-윤명조140" pitchFamily="18" charset="-127"/>
              </a:rPr>
              <a:t>개의 납으로 된 군인</a:t>
            </a:r>
            <a:endParaRPr lang="en-US" altLang="ko-KR" sz="3400" spc="-150" dirty="0" smtClean="0">
              <a:latin typeface="-윤명조140" pitchFamily="18" charset="-127"/>
              <a:ea typeface="-윤명조140" pitchFamily="18" charset="-127"/>
            </a:endParaRPr>
          </a:p>
          <a:p>
            <a:pPr algn="ctr">
              <a:lnSpc>
                <a:spcPct val="80000"/>
              </a:lnSpc>
              <a:buFont typeface="Arial" charset="0"/>
              <a:buNone/>
              <a:defRPr/>
            </a:pPr>
            <a:r>
              <a:rPr lang="en-US" altLang="ko-KR" sz="3400" spc="-150" dirty="0" smtClean="0">
                <a:latin typeface="-윤명조140" pitchFamily="18" charset="-127"/>
                <a:ea typeface="-윤명조140" pitchFamily="18" charset="-127"/>
              </a:rPr>
              <a:t>(26</a:t>
            </a:r>
            <a:r>
              <a:rPr lang="ko-KR" altLang="en-US" sz="3400" spc="-150" dirty="0" smtClean="0">
                <a:latin typeface="-윤명조140" pitchFamily="18" charset="-127"/>
                <a:ea typeface="-윤명조140" pitchFamily="18" charset="-127"/>
              </a:rPr>
              <a:t>개 알파벳주형 타이프를 의미</a:t>
            </a:r>
            <a:r>
              <a:rPr lang="en-US" altLang="ko-KR" sz="3400" spc="-150" dirty="0" smtClean="0">
                <a:latin typeface="-윤명조140" pitchFamily="18" charset="-127"/>
                <a:ea typeface="-윤명조140" pitchFamily="18" charset="-127"/>
              </a:rPr>
              <a:t>)</a:t>
            </a:r>
            <a:r>
              <a:rPr lang="ko-KR" altLang="en-US" sz="3400" spc="-150" dirty="0" smtClean="0">
                <a:latin typeface="-윤명조140" pitchFamily="18" charset="-127"/>
                <a:ea typeface="-윤명조140" pitchFamily="18" charset="-127"/>
              </a:rPr>
              <a:t>을</a:t>
            </a:r>
            <a:endParaRPr lang="en-US" altLang="ko-KR" sz="3400" spc="-150" dirty="0" smtClean="0">
              <a:latin typeface="-윤명조140" pitchFamily="18" charset="-127"/>
              <a:ea typeface="-윤명조140" pitchFamily="18" charset="-127"/>
            </a:endParaRPr>
          </a:p>
          <a:p>
            <a:pPr algn="ctr">
              <a:lnSpc>
                <a:spcPct val="80000"/>
              </a:lnSpc>
              <a:buFont typeface="Arial" charset="0"/>
              <a:buNone/>
              <a:defRPr/>
            </a:pPr>
            <a:r>
              <a:rPr lang="ko-KR" altLang="en-US" sz="3400" spc="-150" dirty="0" smtClean="0">
                <a:latin typeface="-윤명조140" pitchFamily="18" charset="-127"/>
                <a:ea typeface="-윤명조140" pitchFamily="18" charset="-127"/>
              </a:rPr>
              <a:t> 주면 세계를 정복할 것이다</a:t>
            </a:r>
            <a:r>
              <a:rPr lang="en-US" altLang="ko-KR" sz="3400" spc="-150" dirty="0" smtClean="0">
                <a:latin typeface="-윤명조140" pitchFamily="18" charset="-127"/>
                <a:ea typeface="-윤명조140" pitchFamily="18" charset="-127"/>
              </a:rPr>
              <a:t>.”</a:t>
            </a:r>
          </a:p>
          <a:p>
            <a:pPr algn="ctr">
              <a:lnSpc>
                <a:spcPct val="80000"/>
              </a:lnSpc>
              <a:buFont typeface="Arial" charset="0"/>
              <a:buNone/>
              <a:defRPr/>
            </a:pPr>
            <a:r>
              <a:rPr lang="en-US" altLang="ko-KR" spc="-150" dirty="0" smtClean="0">
                <a:latin typeface="-윤명조140" pitchFamily="18" charset="-127"/>
                <a:ea typeface="-윤명조140" pitchFamily="18" charset="-127"/>
              </a:rPr>
              <a:t> </a:t>
            </a:r>
            <a:r>
              <a:rPr lang="en-US" altLang="ko-KR" sz="2600" spc="-150" dirty="0" smtClean="0">
                <a:solidFill>
                  <a:srgbClr val="5A8A26"/>
                </a:solidFill>
                <a:latin typeface="-윤고딕230" pitchFamily="18" charset="-127"/>
                <a:ea typeface="-윤고딕230" pitchFamily="18" charset="-127"/>
              </a:rPr>
              <a:t>– </a:t>
            </a:r>
            <a:r>
              <a:rPr lang="ko-KR" altLang="en-US" sz="2600" spc="-150" dirty="0" smtClean="0">
                <a:solidFill>
                  <a:srgbClr val="5A8A26"/>
                </a:solidFill>
                <a:latin typeface="-윤고딕230" pitchFamily="18" charset="-127"/>
                <a:ea typeface="-윤고딕230" pitchFamily="18" charset="-127"/>
              </a:rPr>
              <a:t>벤자민 플랭클린</a:t>
            </a:r>
            <a:r>
              <a:rPr lang="en-US" altLang="ko-KR" sz="2600" spc="-150" dirty="0" smtClean="0">
                <a:solidFill>
                  <a:srgbClr val="5A8A26"/>
                </a:solidFill>
                <a:latin typeface="-윤고딕230" pitchFamily="18" charset="-127"/>
                <a:ea typeface="-윤고딕230" pitchFamily="18" charset="-127"/>
              </a:rPr>
              <a:t> – </a:t>
            </a:r>
            <a:endParaRPr lang="ko-KR" altLang="en-US" sz="2600" spc="-150" dirty="0" smtClean="0">
              <a:solidFill>
                <a:srgbClr val="5A8A26"/>
              </a:solidFill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785813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50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효과적인 선교 매체의 중요성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6"/>
          <p:cNvSpPr txBox="1">
            <a:spLocks noChangeArrowheads="1"/>
          </p:cNvSpPr>
          <p:nvPr/>
        </p:nvSpPr>
        <p:spPr bwMode="auto">
          <a:xfrm>
            <a:off x="9429750" y="0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P107</a:t>
            </a:r>
            <a:endParaRPr kumimoji="0"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28"/>
          <p:cNvGrpSpPr>
            <a:grpSpLocks/>
          </p:cNvGrpSpPr>
          <p:nvPr/>
        </p:nvGrpSpPr>
        <p:grpSpPr bwMode="auto">
          <a:xfrm flipH="1">
            <a:off x="4500563" y="2152650"/>
            <a:ext cx="3786187" cy="1133475"/>
            <a:chOff x="1214414" y="2000240"/>
            <a:chExt cx="2786082" cy="1134252"/>
          </a:xfrm>
        </p:grpSpPr>
        <p:pic>
          <p:nvPicPr>
            <p:cNvPr id="28687" name="그림 25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4414" y="2000240"/>
              <a:ext cx="2786082" cy="1134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4" name="TextBox 7"/>
            <p:cNvSpPr txBox="1">
              <a:spLocks noChangeArrowheads="1"/>
            </p:cNvSpPr>
            <p:nvPr/>
          </p:nvSpPr>
          <p:spPr bwMode="auto">
            <a:xfrm>
              <a:off x="1280999" y="2143213"/>
              <a:ext cx="2341010" cy="90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위로와 치유의 언어를 통한</a:t>
              </a:r>
              <a:endParaRPr lang="en-US" altLang="ko-KR" sz="2400" spc="-400" dirty="0">
                <a:latin typeface="-윤명조130" pitchFamily="18" charset="-127"/>
                <a:ea typeface="-윤명조130" pitchFamily="18" charset="-127"/>
              </a:endParaRPr>
            </a:p>
            <a:p>
              <a:pPr>
                <a:defRPr/>
              </a:pP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감성터치의 설득력</a:t>
              </a:r>
              <a:endParaRPr lang="en-US" altLang="ko-KR" sz="2400" spc="-400" dirty="0">
                <a:latin typeface="-윤명조130" pitchFamily="18" charset="-127"/>
                <a:ea typeface="-윤명조130" pitchFamily="18" charset="-127"/>
              </a:endParaRPr>
            </a:p>
          </p:txBody>
        </p:sp>
      </p:grpSp>
      <p:grpSp>
        <p:nvGrpSpPr>
          <p:cNvPr id="3" name="그룹 29"/>
          <p:cNvGrpSpPr>
            <a:grpSpLocks/>
          </p:cNvGrpSpPr>
          <p:nvPr/>
        </p:nvGrpSpPr>
        <p:grpSpPr bwMode="auto">
          <a:xfrm flipH="1">
            <a:off x="4500563" y="3429000"/>
            <a:ext cx="3786187" cy="1133475"/>
            <a:chOff x="1214414" y="3429000"/>
            <a:chExt cx="2786082" cy="1134252"/>
          </a:xfrm>
        </p:grpSpPr>
        <p:pic>
          <p:nvPicPr>
            <p:cNvPr id="28685" name="그림 26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4414" y="3429000"/>
              <a:ext cx="2786082" cy="1134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5" name="TextBox 8"/>
            <p:cNvSpPr txBox="1">
              <a:spLocks noChangeArrowheads="1"/>
            </p:cNvSpPr>
            <p:nvPr/>
          </p:nvSpPr>
          <p:spPr bwMode="auto">
            <a:xfrm>
              <a:off x="1280999" y="3556087"/>
              <a:ext cx="2341010" cy="90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의무신앙이 아닌 신바람</a:t>
              </a:r>
              <a:endParaRPr lang="en-US" altLang="ko-KR" sz="2400" spc="-400" dirty="0">
                <a:latin typeface="-윤명조130" pitchFamily="18" charset="-127"/>
                <a:ea typeface="-윤명조130" pitchFamily="18" charset="-127"/>
              </a:endParaRPr>
            </a:p>
            <a:p>
              <a:pPr>
                <a:defRPr/>
              </a:pP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신앙</a:t>
              </a:r>
              <a:r>
                <a:rPr lang="en-US" altLang="ko-KR" sz="2400" spc="-400" dirty="0">
                  <a:latin typeface="-윤명조130" pitchFamily="18" charset="-127"/>
                  <a:ea typeface="-윤명조130" pitchFamily="18" charset="-127"/>
                </a:rPr>
                <a:t>(=</a:t>
              </a: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은총</a:t>
              </a:r>
              <a:r>
                <a:rPr lang="en-US" altLang="ko-KR" sz="2400" spc="-400" dirty="0">
                  <a:latin typeface="-윤명조130" pitchFamily="18" charset="-127"/>
                  <a:ea typeface="-윤명조130" pitchFamily="18" charset="-127"/>
                </a:rPr>
                <a:t>, </a:t>
              </a: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복음</a:t>
              </a:r>
              <a:r>
                <a:rPr lang="en-US" altLang="ko-KR" sz="2400" spc="-400" dirty="0">
                  <a:latin typeface="-윤명조130" pitchFamily="18" charset="-127"/>
                  <a:ea typeface="-윤명조130" pitchFamily="18" charset="-127"/>
                </a:rPr>
                <a:t>)</a:t>
              </a: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의 설득력</a:t>
              </a:r>
              <a:endParaRPr lang="en-US" altLang="ko-KR" sz="2400" spc="-400" dirty="0">
                <a:latin typeface="-윤명조130" pitchFamily="18" charset="-127"/>
                <a:ea typeface="-윤명조130" pitchFamily="18" charset="-127"/>
              </a:endParaRPr>
            </a:p>
          </p:txBody>
        </p:sp>
      </p:grpSp>
      <p:grpSp>
        <p:nvGrpSpPr>
          <p:cNvPr id="4" name="그룹 30"/>
          <p:cNvGrpSpPr>
            <a:grpSpLocks/>
          </p:cNvGrpSpPr>
          <p:nvPr/>
        </p:nvGrpSpPr>
        <p:grpSpPr bwMode="auto">
          <a:xfrm flipH="1">
            <a:off x="4500563" y="4714875"/>
            <a:ext cx="3786187" cy="1133475"/>
            <a:chOff x="1214414" y="4857760"/>
            <a:chExt cx="2786082" cy="1134252"/>
          </a:xfrm>
        </p:grpSpPr>
        <p:pic>
          <p:nvPicPr>
            <p:cNvPr id="28683" name="그림 27" descr="도형01_주황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4414" y="4857760"/>
              <a:ext cx="2786082" cy="1134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6" name="TextBox 9"/>
            <p:cNvSpPr txBox="1">
              <a:spLocks noChangeArrowheads="1"/>
            </p:cNvSpPr>
            <p:nvPr/>
          </p:nvSpPr>
          <p:spPr bwMode="auto">
            <a:xfrm>
              <a:off x="1280999" y="4962607"/>
              <a:ext cx="2341010" cy="899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sz="2400" spc="-400" dirty="0">
                  <a:latin typeface="-윤명조130" pitchFamily="18" charset="-127"/>
                  <a:ea typeface="-윤명조130" pitchFamily="18" charset="-127"/>
                </a:rPr>
                <a:t>상징과 색채 심리의 설득력</a:t>
              </a:r>
              <a:endParaRPr lang="en-US" altLang="ko-KR" sz="2400" spc="-400" dirty="0">
                <a:latin typeface="-윤명조130" pitchFamily="18" charset="-127"/>
                <a:ea typeface="-윤명조130" pitchFamily="18" charset="-127"/>
              </a:endParaRPr>
            </a:p>
          </p:txBody>
        </p:sp>
      </p:grpSp>
      <p:sp>
        <p:nvSpPr>
          <p:cNvPr id="20487" name="TextBox 10"/>
          <p:cNvSpPr txBox="1">
            <a:spLocks noChangeArrowheads="1"/>
          </p:cNvSpPr>
          <p:nvPr/>
        </p:nvSpPr>
        <p:spPr bwMode="auto">
          <a:xfrm>
            <a:off x="928688" y="2268538"/>
            <a:ext cx="36004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3400" b="1" spc="-600" dirty="0">
                <a:latin typeface="-윤고딕240" pitchFamily="18" charset="-127"/>
                <a:ea typeface="-윤고딕240" pitchFamily="18" charset="-127"/>
              </a:rPr>
              <a:t>① </a:t>
            </a:r>
            <a:r>
              <a:rPr lang="ko-KR" altLang="en-US" sz="3400" spc="-600" dirty="0">
                <a:latin typeface="-윤고딕240" pitchFamily="18" charset="-127"/>
                <a:ea typeface="-윤고딕240" pitchFamily="18" charset="-127"/>
              </a:rPr>
              <a:t>오감 감동</a:t>
            </a:r>
            <a:endParaRPr lang="en-US" altLang="ko-KR" sz="3400" spc="-6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928688" y="3546475"/>
            <a:ext cx="360045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3400" b="1" spc="-600" dirty="0">
                <a:latin typeface="-윤고딕240" pitchFamily="18" charset="-127"/>
                <a:ea typeface="-윤고딕240" pitchFamily="18" charset="-127"/>
              </a:rPr>
              <a:t>② </a:t>
            </a:r>
            <a:r>
              <a:rPr lang="ko-KR" altLang="en-US" sz="3400" spc="-600" dirty="0">
                <a:latin typeface="-윤고딕240" pitchFamily="18" charset="-127"/>
                <a:ea typeface="-윤고딕240" pitchFamily="18" charset="-127"/>
              </a:rPr>
              <a:t>매혹적인 내용</a:t>
            </a:r>
            <a:endParaRPr lang="en-US" altLang="ko-KR" sz="3400" spc="-6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0489" name="TextBox 12"/>
          <p:cNvSpPr txBox="1">
            <a:spLocks noChangeArrowheads="1"/>
          </p:cNvSpPr>
          <p:nvPr/>
        </p:nvSpPr>
        <p:spPr bwMode="auto">
          <a:xfrm>
            <a:off x="928688" y="4832350"/>
            <a:ext cx="360045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3400" b="1" spc="-600" dirty="0">
                <a:latin typeface="-윤고딕240" pitchFamily="18" charset="-127"/>
                <a:ea typeface="-윤고딕240" pitchFamily="18" charset="-127"/>
              </a:rPr>
              <a:t>③ </a:t>
            </a:r>
            <a:r>
              <a:rPr lang="ko-KR" altLang="en-US" sz="3400" spc="-600" dirty="0">
                <a:latin typeface="-윤고딕240" pitchFamily="18" charset="-127"/>
                <a:ea typeface="-윤고딕240" pitchFamily="18" charset="-127"/>
              </a:rPr>
              <a:t>효과적인 디자인</a:t>
            </a:r>
            <a:endParaRPr lang="en-US" altLang="ko-KR" sz="3400" spc="-600" dirty="0"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8-1 </a:t>
            </a:r>
            <a:r>
              <a:rPr kumimoji="0" lang="ko-KR" altLang="en-US" b="1" spc="-150" dirty="0">
                <a:latin typeface="맑은 고딕" pitchFamily="50" charset="-127"/>
                <a:ea typeface="맑은 고딕" pitchFamily="50" charset="-127"/>
              </a:rPr>
              <a:t>온 매체로써 전달하라</a:t>
            </a: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b="1" spc="-3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효과적인 선교 매체의 조건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다양한 선교 매체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286000"/>
            <a:ext cx="4054475" cy="3132138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8-2 </a:t>
            </a:r>
            <a:r>
              <a:rPr kumimoji="0" lang="ko-KR" altLang="en-US" b="1" spc="-150" dirty="0">
                <a:latin typeface="맑은 고딕" pitchFamily="50" charset="-127"/>
                <a:ea typeface="맑은 고딕" pitchFamily="50" charset="-127"/>
              </a:rPr>
              <a:t>온 매체로써 전달하라</a:t>
            </a: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b="1" spc="-3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(0312)너는내사랑이다표지 cop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9625" y="1892300"/>
            <a:ext cx="2143125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직선 연결선 18"/>
          <p:cNvCxnSpPr/>
          <p:nvPr/>
        </p:nvCxnSpPr>
        <p:spPr>
          <a:xfrm rot="5400000">
            <a:off x="821532" y="3536156"/>
            <a:ext cx="5359400" cy="1587"/>
          </a:xfrm>
          <a:prstGeom prst="line">
            <a:avLst/>
          </a:prstGeom>
          <a:ln w="28575" cap="rnd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8-3 </a:t>
            </a:r>
            <a:r>
              <a:rPr kumimoji="0" lang="ko-KR" altLang="en-US" b="1" spc="-150" dirty="0">
                <a:latin typeface="맑은 고딕" pitchFamily="50" charset="-127"/>
                <a:ea typeface="맑은 고딕" pitchFamily="50" charset="-127"/>
              </a:rPr>
              <a:t>온 매체로써 전달하라</a:t>
            </a: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b="1" spc="-3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14750" y="1082675"/>
            <a:ext cx="5572125" cy="785813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>
              <a:defRPr/>
            </a:pPr>
            <a:r>
              <a:rPr lang="ko-KR" altLang="en-US" sz="33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너는 내 사랑이다</a:t>
            </a:r>
            <a:r>
              <a:rPr lang="en-US" altLang="ko-KR" sz="36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 </a:t>
            </a:r>
            <a:r>
              <a:rPr lang="en-US" altLang="ko-KR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목차</a:t>
            </a:r>
            <a:r>
              <a:rPr lang="en-US" altLang="ko-KR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)</a:t>
            </a:r>
          </a:p>
          <a:p>
            <a:pPr>
              <a:defRPr/>
            </a:pPr>
            <a:endParaRPr lang="en-US" altLang="ko-KR" sz="3300" spc="-440" dirty="0">
              <a:solidFill>
                <a:srgbClr val="5A8A26"/>
              </a:solidFill>
              <a:latin typeface="-윤명조140" pitchFamily="18" charset="-127"/>
              <a:ea typeface="-윤명조140" pitchFamily="18" charset="-127"/>
            </a:endParaRPr>
          </a:p>
        </p:txBody>
      </p:sp>
      <p:grpSp>
        <p:nvGrpSpPr>
          <p:cNvPr id="2" name="그룹 15"/>
          <p:cNvGrpSpPr>
            <a:grpSpLocks/>
          </p:cNvGrpSpPr>
          <p:nvPr/>
        </p:nvGrpSpPr>
        <p:grpSpPr bwMode="auto">
          <a:xfrm>
            <a:off x="285720" y="1274763"/>
            <a:ext cx="3214710" cy="428625"/>
            <a:chOff x="1132352" y="974264"/>
            <a:chExt cx="1814145" cy="47055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1275617" y="989949"/>
              <a:ext cx="1630502" cy="428727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132352" y="974264"/>
              <a:ext cx="1814145" cy="470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/>
            <a:p>
              <a:pPr algn="ctr">
                <a:defRPr/>
              </a:pPr>
              <a:r>
                <a:rPr lang="ko-KR" altLang="en-US" sz="2000" spc="-500" dirty="0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rPr>
                <a:t>냉담 교우를  위한  사랑의  편지</a:t>
              </a:r>
              <a:endParaRPr lang="en-US" altLang="ko-KR" sz="2000" spc="-500" dirty="0">
                <a:solidFill>
                  <a:schemeClr val="bg1"/>
                </a:solidFill>
                <a:latin typeface="-윤고딕230" pitchFamily="18" charset="-127"/>
                <a:ea typeface="-윤고딕230" pitchFamily="18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786188" y="1857375"/>
            <a:ext cx="2357437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보고 싶습니다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몸소 싸매 주리라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희망을 품고 또 품자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괜찮아요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당신의 자산목록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당신은 걸작입니다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링컨의 비결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위대한 멘토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72188" y="1857375"/>
            <a:ext cx="2714625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가톨릭은 세계종교입니다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인생의 의미를 찾고 있나요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멋진 인생 </a:t>
            </a: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막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어느 자매의 고해성사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고해의 추억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신앙은 축복입니다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당신을 포기할 수 없어요</a:t>
            </a: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! </a:t>
            </a:r>
            <a:endParaRPr lang="ko-KR" altLang="en-US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지금이에요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5"/>
          <p:cNvGrpSpPr>
            <a:grpSpLocks/>
          </p:cNvGrpSpPr>
          <p:nvPr/>
        </p:nvGrpSpPr>
        <p:grpSpPr bwMode="auto">
          <a:xfrm>
            <a:off x="862013" y="1285875"/>
            <a:ext cx="1692275" cy="438150"/>
            <a:chOff x="1175633" y="989222"/>
            <a:chExt cx="1857388" cy="481011"/>
          </a:xfrm>
        </p:grpSpPr>
        <p:sp>
          <p:nvSpPr>
            <p:cNvPr id="17" name="모서리가 둥근 직사각형 16"/>
            <p:cNvSpPr/>
            <p:nvPr/>
          </p:nvSpPr>
          <p:spPr>
            <a:xfrm>
              <a:off x="1175633" y="989222"/>
              <a:ext cx="1857388" cy="428727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285403" y="999679"/>
              <a:ext cx="1571636" cy="470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/>
            <a:p>
              <a:pPr algn="ctr">
                <a:defRPr/>
              </a:pPr>
              <a:r>
                <a:rPr lang="ko-KR" altLang="en-US" sz="2000" spc="-500" dirty="0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rPr>
                <a:t>선교  </a:t>
              </a:r>
              <a:r>
                <a:rPr lang="ko-KR" altLang="en-US" sz="2000" spc="-500" dirty="0" err="1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rPr>
                <a:t>리플릿</a:t>
              </a:r>
              <a:endParaRPr lang="en-US" altLang="ko-KR" sz="2000" spc="-500" dirty="0">
                <a:solidFill>
                  <a:schemeClr val="bg1"/>
                </a:solidFill>
                <a:latin typeface="-윤고딕230" pitchFamily="18" charset="-127"/>
                <a:ea typeface="-윤고딕230" pitchFamily="18" charset="-127"/>
              </a:endParaRPr>
            </a:p>
          </p:txBody>
        </p:sp>
      </p:grpSp>
      <p:cxnSp>
        <p:nvCxnSpPr>
          <p:cNvPr id="19" name="직선 연결선 18"/>
          <p:cNvCxnSpPr/>
          <p:nvPr/>
        </p:nvCxnSpPr>
        <p:spPr>
          <a:xfrm rot="5400000">
            <a:off x="750094" y="3536156"/>
            <a:ext cx="5359400" cy="1588"/>
          </a:xfrm>
          <a:prstGeom prst="line">
            <a:avLst/>
          </a:prstGeom>
          <a:ln w="28575" cap="rnd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3"/>
          <a:srcRect l="7481" t="11980" r="10201" b="6831"/>
          <a:stretch>
            <a:fillRect/>
          </a:stretch>
        </p:blipFill>
        <p:spPr bwMode="auto">
          <a:xfrm>
            <a:off x="642938" y="1857375"/>
            <a:ext cx="2163762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8-4 </a:t>
            </a:r>
            <a:r>
              <a:rPr kumimoji="0" lang="ko-KR" altLang="en-US" b="1" spc="-150" dirty="0">
                <a:latin typeface="맑은 고딕" pitchFamily="50" charset="-127"/>
                <a:ea typeface="맑은 고딕" pitchFamily="50" charset="-127"/>
              </a:rPr>
              <a:t>온 매체로써 전달하라</a:t>
            </a: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b="1" spc="-3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63" y="1082675"/>
            <a:ext cx="5572125" cy="785813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>
              <a:defRPr/>
            </a:pPr>
            <a:r>
              <a:rPr lang="ko-KR" altLang="en-US" sz="33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가톨릭을 소개합니다 </a:t>
            </a:r>
            <a:r>
              <a:rPr lang="en-US" altLang="ko-KR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목차</a:t>
            </a:r>
            <a:r>
              <a:rPr lang="en-US" altLang="ko-KR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29063" y="1846263"/>
            <a:ext cx="5214937" cy="3884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초대합니다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가톨릭은 세계 종교입니다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가톨릭교회는 그리스도교의 종가입니다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전세계의 정신적 지주인 교황이 있습니다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김수환 추기경의 삶은 사랑의 실천이었습니다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마더 데레사는 가톨릭의 미소입니다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예수님은 인생코치입니다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성모 마리아는 신앙의 모범입니다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온전한 봉사를 위해 성직자 </a:t>
            </a: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en-US" altLang="ko-KR" sz="1600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수도자들이 독신으로 삽니다</a:t>
            </a:r>
            <a:endParaRPr lang="en-US" altLang="ko-KR" sz="1600" spc="-1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600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가톨릭교회는 선행</a:t>
            </a: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善行</a:t>
            </a: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지수 </a:t>
            </a: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위입니다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조상제사는 아름다운 상조문화입니다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한국은 </a:t>
            </a:r>
            <a:r>
              <a:rPr lang="en-US" altLang="ko-KR" sz="1600" spc="-150" dirty="0">
                <a:latin typeface="맑은 고딕" pitchFamily="50" charset="-127"/>
                <a:ea typeface="맑은 고딕" pitchFamily="50" charset="-127"/>
              </a:rPr>
              <a:t>103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위 성인국가입니다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믿으면 평화가 생깁니다</a:t>
            </a:r>
            <a:endParaRPr lang="en-US" altLang="ko-KR" sz="16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미루지 마시고 은총을 누리세요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8-10 </a:t>
            </a:r>
            <a:r>
              <a:rPr kumimoji="0" lang="ko-KR" altLang="en-US" b="1" spc="-150" dirty="0">
                <a:latin typeface="맑은 고딕" pitchFamily="50" charset="-127"/>
                <a:ea typeface="맑은 고딕" pitchFamily="50" charset="-127"/>
              </a:rPr>
              <a:t>온 매체로써 전달하라</a:t>
            </a: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b="1" spc="-3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14688" y="1171575"/>
            <a:ext cx="5572125" cy="785813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>
              <a:defRPr/>
            </a:pPr>
            <a:r>
              <a:rPr lang="ko-KR" altLang="en-US" sz="33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된다</a:t>
            </a:r>
            <a:r>
              <a:rPr lang="en-US" altLang="ko-KR" sz="33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! </a:t>
            </a:r>
            <a:r>
              <a:rPr lang="ko-KR" altLang="en-US" sz="33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선교 수첩</a:t>
            </a:r>
            <a:r>
              <a:rPr lang="en-US" altLang="ko-KR" sz="33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 </a:t>
            </a:r>
            <a:r>
              <a:rPr lang="en-US" altLang="ko-KR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(</a:t>
            </a:r>
            <a:r>
              <a:rPr lang="ko-KR" altLang="en-US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목차</a:t>
            </a:r>
            <a:r>
              <a:rPr lang="en-US" altLang="ko-KR" sz="2400" spc="-440" dirty="0">
                <a:solidFill>
                  <a:srgbClr val="5A8A26"/>
                </a:solidFill>
                <a:latin typeface="-윤명조140" pitchFamily="18" charset="-127"/>
                <a:ea typeface="-윤명조140" pitchFamily="18" charset="-127"/>
              </a:rPr>
              <a:t>)</a:t>
            </a:r>
          </a:p>
        </p:txBody>
      </p:sp>
      <p:grpSp>
        <p:nvGrpSpPr>
          <p:cNvPr id="2" name="그룹 4"/>
          <p:cNvGrpSpPr>
            <a:grpSpLocks/>
          </p:cNvGrpSpPr>
          <p:nvPr/>
        </p:nvGrpSpPr>
        <p:grpSpPr bwMode="auto">
          <a:xfrm>
            <a:off x="862013" y="1285875"/>
            <a:ext cx="1692275" cy="438150"/>
            <a:chOff x="1175633" y="989222"/>
            <a:chExt cx="1857388" cy="481011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1175633" y="989222"/>
              <a:ext cx="1857388" cy="428727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285403" y="999679"/>
              <a:ext cx="1571636" cy="470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/>
            <a:p>
              <a:pPr algn="ctr">
                <a:defRPr/>
              </a:pPr>
              <a:r>
                <a:rPr lang="ko-KR" altLang="en-US" sz="2000" spc="-500" dirty="0">
                  <a:solidFill>
                    <a:schemeClr val="bg1"/>
                  </a:solidFill>
                  <a:latin typeface="-윤고딕230" pitchFamily="18" charset="-127"/>
                  <a:ea typeface="-윤고딕230" pitchFamily="18" charset="-127"/>
                </a:rPr>
                <a:t>선교  수첩</a:t>
              </a:r>
              <a:endParaRPr lang="en-US" altLang="ko-KR" sz="2000" spc="-500" dirty="0">
                <a:solidFill>
                  <a:schemeClr val="bg1"/>
                </a:solidFill>
                <a:latin typeface="-윤고딕230" pitchFamily="18" charset="-127"/>
                <a:ea typeface="-윤고딕230" pitchFamily="18" charset="-127"/>
              </a:endParaRPr>
            </a:p>
          </p:txBody>
        </p:sp>
      </p:grpSp>
      <p:cxnSp>
        <p:nvCxnSpPr>
          <p:cNvPr id="9" name="직선 연결선 8"/>
          <p:cNvCxnSpPr/>
          <p:nvPr/>
        </p:nvCxnSpPr>
        <p:spPr>
          <a:xfrm rot="5400000">
            <a:off x="392907" y="3536156"/>
            <a:ext cx="5359400" cy="1587"/>
          </a:xfrm>
          <a:prstGeom prst="line">
            <a:avLst/>
          </a:prstGeom>
          <a:ln w="28575" cap="rnd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내용 개체 틀 2"/>
          <p:cNvSpPr txBox="1">
            <a:spLocks/>
          </p:cNvSpPr>
          <p:nvPr/>
        </p:nvSpPr>
        <p:spPr bwMode="auto">
          <a:xfrm>
            <a:off x="3214688" y="1928813"/>
            <a:ext cx="2571750" cy="452596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 수첩 활용의 유익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 수첩의 활용법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kumimoji="0" lang="en-US" altLang="ko-KR" sz="1200" b="1" spc="-150" dirty="0"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200" b="1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b="1" spc="-150" dirty="0">
                <a:latin typeface="맑은 고딕" pitchFamily="50" charset="-127"/>
                <a:ea typeface="맑은 고딕" pitchFamily="50" charset="-127"/>
              </a:rPr>
              <a:t>선교 수첩</a:t>
            </a:r>
            <a:endParaRPr kumimoji="0" lang="ko-KR" altLang="en-US" sz="1200" spc="-150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 대상자 봉헌 카드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 대상자를 위한 기도 수칙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  선교 대상자를 위한 기도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  선교 대상자 관리 일지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  선교 대상자 참고 목록</a:t>
            </a:r>
          </a:p>
          <a:p>
            <a:pPr indent="-342900" algn="just" eaLnBrk="0" hangingPunct="0">
              <a:lnSpc>
                <a:spcPct val="110000"/>
              </a:lnSpc>
              <a:defRPr/>
            </a:pPr>
            <a:endParaRPr kumimoji="0" lang="en-US" altLang="ko-KR" sz="1200" spc="-1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200" b="1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b="1" spc="-150" dirty="0">
                <a:latin typeface="맑은 고딕" pitchFamily="50" charset="-127"/>
                <a:ea typeface="맑은 고딕" pitchFamily="50" charset="-127"/>
              </a:rPr>
              <a:t>선교에 꼭 필요한 실전 가이드</a:t>
            </a:r>
            <a:endParaRPr kumimoji="0" lang="ko-KR" altLang="en-US" sz="1200" spc="-150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01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선교하는 사람의 자세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02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반대 의견을 다루는 법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03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질문에 답하는 법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04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선교에 필요한 성경 말씀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05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선교를 위한 기도문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06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선교에서 전해야 할 것들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kumimoji="0" lang="en-US" altLang="ko-KR" sz="1200" b="1" spc="-1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직사각형 7"/>
          <p:cNvSpPr>
            <a:spLocks noChangeArrowheads="1"/>
          </p:cNvSpPr>
          <p:nvPr/>
        </p:nvSpPr>
        <p:spPr bwMode="auto">
          <a:xfrm>
            <a:off x="6000750" y="1928813"/>
            <a:ext cx="2500313" cy="395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200" b="1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b="1" spc="-150" dirty="0">
                <a:latin typeface="맑은 고딕" pitchFamily="50" charset="-127"/>
                <a:ea typeface="맑은 고딕" pitchFamily="50" charset="-127"/>
              </a:rPr>
              <a:t>민들레 선교</a:t>
            </a:r>
            <a:endParaRPr kumimoji="0" lang="ko-KR" altLang="en-US" sz="1200" spc="-150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 00  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민들레 선교의 </a:t>
            </a: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원리 </a:t>
            </a: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9</a:t>
            </a:r>
            <a:r>
              <a:rPr kumimoji="0" lang="ko-KR" altLang="en-US" sz="1200" spc="-150" dirty="0">
                <a:latin typeface="맑은 고딕" pitchFamily="50" charset="-127"/>
                <a:ea typeface="맑은 고딕" pitchFamily="50" charset="-127"/>
              </a:rPr>
              <a:t>방법</a:t>
            </a:r>
          </a:p>
          <a:p>
            <a:pPr indent="-342900" algn="just" eaLnBrk="0" hangingPunct="0">
              <a:lnSpc>
                <a:spcPct val="110000"/>
              </a:lnSpc>
              <a:defRPr/>
            </a:pPr>
            <a:endParaRPr kumimoji="0" lang="en-US" altLang="ko-KR" sz="1200" spc="-1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200" b="1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spc="-150" dirty="0">
                <a:latin typeface="맑은 고딕" pitchFamily="50" charset="-127"/>
                <a:ea typeface="맑은 고딕" pitchFamily="50" charset="-127"/>
              </a:rPr>
              <a:t>Ⅰ </a:t>
            </a:r>
            <a:r>
              <a:rPr lang="ko-KR" altLang="en-US" sz="1200" b="1" spc="-150" dirty="0">
                <a:latin typeface="맑은 고딕" pitchFamily="50" charset="-127"/>
                <a:ea typeface="맑은 고딕" pitchFamily="50" charset="-127"/>
              </a:rPr>
              <a:t>신바람 선교</a:t>
            </a:r>
            <a:endParaRPr lang="ko-KR" altLang="en-US" sz="12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01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은총의 바람을 타라</a:t>
            </a: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02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복음의 바람을 타라</a:t>
            </a: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03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성령의 바람을 타라</a:t>
            </a:r>
            <a:endParaRPr lang="en-US" altLang="ko-KR" sz="1200" spc="-150" dirty="0">
              <a:latin typeface="맑은 고딕" pitchFamily="50" charset="-127"/>
              <a:ea typeface="맑은 고딕" pitchFamily="50" charset="-127"/>
            </a:endParaRPr>
          </a:p>
          <a:p>
            <a:pPr indent="-342900" algn="just" eaLnBrk="0" hangingPunct="0">
              <a:lnSpc>
                <a:spcPct val="110000"/>
              </a:lnSpc>
              <a:defRPr/>
            </a:pPr>
            <a:endParaRPr kumimoji="0" lang="en-US" altLang="ko-KR" sz="1200" spc="-1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200" b="1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spc="-150" dirty="0">
                <a:latin typeface="맑은 고딕" pitchFamily="50" charset="-127"/>
                <a:ea typeface="맑은 고딕" pitchFamily="50" charset="-127"/>
              </a:rPr>
              <a:t>Ⅱ </a:t>
            </a:r>
            <a:r>
              <a:rPr lang="ko-KR" altLang="en-US" sz="1200" b="1" spc="-150" dirty="0">
                <a:latin typeface="맑은 고딕" pitchFamily="50" charset="-127"/>
                <a:ea typeface="맑은 고딕" pitchFamily="50" charset="-127"/>
              </a:rPr>
              <a:t>전천후 선교</a:t>
            </a:r>
            <a:endParaRPr lang="ko-KR" altLang="en-US" sz="12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04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만민에게 전하라</a:t>
            </a: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05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어디서든 전하라</a:t>
            </a: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06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담대하게 전하라</a:t>
            </a:r>
          </a:p>
          <a:p>
            <a:pPr indent="-342900" algn="just" eaLnBrk="0" hangingPunct="0">
              <a:lnSpc>
                <a:spcPct val="110000"/>
              </a:lnSpc>
              <a:defRPr/>
            </a:pPr>
            <a:endParaRPr kumimoji="0" lang="en-US" altLang="ko-KR" sz="1200" spc="-1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10000"/>
              </a:lnSpc>
              <a:buFont typeface="Wingdings" pitchFamily="2" charset="2"/>
              <a:buChar char="§"/>
              <a:defRPr/>
            </a:pPr>
            <a:r>
              <a:rPr lang="ko-KR" altLang="en-US" sz="1200" b="1" spc="-1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spc="-150" dirty="0">
                <a:latin typeface="맑은 고딕" pitchFamily="50" charset="-127"/>
                <a:ea typeface="맑은 고딕" pitchFamily="50" charset="-127"/>
              </a:rPr>
              <a:t>Ⅲ </a:t>
            </a:r>
            <a:r>
              <a:rPr lang="ko-KR" altLang="en-US" sz="1200" b="1" spc="-150" dirty="0">
                <a:latin typeface="맑은 고딕" pitchFamily="50" charset="-127"/>
                <a:ea typeface="맑은 고딕" pitchFamily="50" charset="-127"/>
              </a:rPr>
              <a:t>일편단심 선교</a:t>
            </a:r>
            <a:endParaRPr lang="ko-KR" altLang="en-US" sz="1200" spc="-150" dirty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07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온 사랑으로 증거하라</a:t>
            </a: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08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온 매체로써 전달하라</a:t>
            </a:r>
          </a:p>
          <a:p>
            <a:pPr>
              <a:buFont typeface="Arial" charset="0"/>
              <a:buNone/>
              <a:defRPr/>
            </a:pPr>
            <a:r>
              <a:rPr kumimoji="0" lang="en-US" altLang="ko-KR" sz="1200" spc="-15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09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온 정성으로 인도하라</a:t>
            </a:r>
          </a:p>
          <a:p>
            <a:pPr>
              <a:buFont typeface="Arial" charset="0"/>
              <a:buNone/>
              <a:defRPr/>
            </a:pP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   </a:t>
            </a:r>
          </a:p>
          <a:p>
            <a:pPr>
              <a:buFont typeface="Arial" charset="0"/>
              <a:buNone/>
              <a:defRPr/>
            </a:pPr>
            <a:r>
              <a:rPr lang="en-US" altLang="ko-KR" sz="1200" spc="-150" dirty="0">
                <a:latin typeface="맑은 고딕" pitchFamily="50" charset="-127"/>
                <a:ea typeface="맑은 고딕" pitchFamily="50" charset="-127"/>
              </a:rPr>
              <a:t>※  </a:t>
            </a:r>
            <a:r>
              <a:rPr lang="ko-KR" altLang="en-US" sz="1200" spc="-150" dirty="0">
                <a:latin typeface="맑은 고딕" pitchFamily="50" charset="-127"/>
                <a:ea typeface="맑은 고딕" pitchFamily="50" charset="-127"/>
              </a:rPr>
              <a:t>선교자의 축복</a:t>
            </a:r>
          </a:p>
          <a:p>
            <a:pPr>
              <a:buFont typeface="Arial" charset="0"/>
              <a:buNone/>
              <a:defRPr/>
            </a:pPr>
            <a:endParaRPr lang="ko-KR" altLang="en-US" sz="1200" spc="-15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4824" name="그림 10" descr="(0312)선교수첩표지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2143125"/>
            <a:ext cx="2265363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모서리가 둥근 직사각형 53"/>
          <p:cNvSpPr/>
          <p:nvPr/>
        </p:nvSpPr>
        <p:spPr>
          <a:xfrm>
            <a:off x="3214688" y="3929063"/>
            <a:ext cx="4143375" cy="357187"/>
          </a:xfrm>
          <a:prstGeom prst="roundRect">
            <a:avLst/>
          </a:prstGeom>
          <a:gradFill flip="none" rotWithShape="1">
            <a:gsLst>
              <a:gs pos="21001">
                <a:srgbClr val="1051A0"/>
              </a:gs>
              <a:gs pos="35001">
                <a:srgbClr val="00B0F0"/>
              </a:gs>
              <a:gs pos="52000">
                <a:srgbClr val="92D618"/>
              </a:gs>
              <a:gs pos="73000">
                <a:srgbClr val="FFC000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500034" y="4787900"/>
            <a:ext cx="428625" cy="1535113"/>
          </a:xfrm>
          <a:prstGeom prst="roundRect">
            <a:avLst>
              <a:gd name="adj" fmla="val 47887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844" name="TextBox 7"/>
          <p:cNvSpPr txBox="1">
            <a:spLocks noChangeArrowheads="1"/>
          </p:cNvSpPr>
          <p:nvPr/>
        </p:nvSpPr>
        <p:spPr bwMode="auto">
          <a:xfrm>
            <a:off x="9144000" y="0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ko-KR" sz="2000" b="1">
                <a:latin typeface="맑은 고딕" pitchFamily="50" charset="-127"/>
                <a:ea typeface="맑은 고딕" pitchFamily="50" charset="-127"/>
              </a:rPr>
              <a:t>P130-137</a:t>
            </a:r>
          </a:p>
        </p:txBody>
      </p:sp>
      <p:sp>
        <p:nvSpPr>
          <p:cNvPr id="33797" name="TextBox 9"/>
          <p:cNvSpPr txBox="1">
            <a:spLocks noChangeArrowheads="1"/>
          </p:cNvSpPr>
          <p:nvPr/>
        </p:nvSpPr>
        <p:spPr bwMode="auto">
          <a:xfrm>
            <a:off x="2320925" y="3948113"/>
            <a:ext cx="5822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kumimoji="0" lang="en-US" altLang="ko-KR" sz="1600" spc="-150" dirty="0">
                <a:latin typeface="-윤명조150" pitchFamily="18" charset="-127"/>
                <a:ea typeface="-윤명조150" pitchFamily="18" charset="-127"/>
              </a:rPr>
              <a:t>7</a:t>
            </a:r>
            <a:r>
              <a:rPr kumimoji="0" lang="ko-KR" altLang="en-US" sz="1600" spc="-150" dirty="0">
                <a:latin typeface="-윤명조150" pitchFamily="18" charset="-127"/>
                <a:ea typeface="-윤명조150" pitchFamily="18" charset="-127"/>
              </a:rPr>
              <a:t>번 그냥 만남 </a:t>
            </a:r>
            <a:r>
              <a:rPr kumimoji="0" lang="en-US" altLang="ko-KR" sz="1600" spc="-150" dirty="0">
                <a:latin typeface="-윤명조150" pitchFamily="18" charset="-127"/>
                <a:ea typeface="-윤명조150" pitchFamily="18" charset="-127"/>
              </a:rPr>
              <a:t>+ 3</a:t>
            </a:r>
            <a:r>
              <a:rPr kumimoji="0" lang="ko-KR" altLang="en-US" sz="1600" spc="-150" dirty="0">
                <a:latin typeface="-윤명조150" pitchFamily="18" charset="-127"/>
                <a:ea typeface="-윤명조150" pitchFamily="18" charset="-127"/>
              </a:rPr>
              <a:t>번 영적 대화 </a:t>
            </a:r>
            <a:r>
              <a:rPr kumimoji="0" lang="en-US" altLang="ko-KR" sz="1600" spc="-150" dirty="0">
                <a:latin typeface="-윤명조150" pitchFamily="18" charset="-127"/>
                <a:ea typeface="-윤명조150" pitchFamily="18" charset="-127"/>
              </a:rPr>
              <a:t>+ 11</a:t>
            </a:r>
            <a:r>
              <a:rPr kumimoji="0" lang="ko-KR" altLang="en-US" sz="1600" spc="-150" dirty="0">
                <a:latin typeface="-윤명조150" pitchFamily="18" charset="-127"/>
                <a:ea typeface="-윤명조150" pitchFamily="18" charset="-127"/>
              </a:rPr>
              <a:t>번째 초대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488921" y="4572000"/>
            <a:ext cx="8358188" cy="1588"/>
          </a:xfrm>
          <a:prstGeom prst="line">
            <a:avLst/>
          </a:prstGeom>
          <a:ln w="31750" cmpd="sng">
            <a:solidFill>
              <a:schemeClr val="bg2">
                <a:lumMod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847" name="그룹 58"/>
          <p:cNvGrpSpPr>
            <a:grpSpLocks/>
          </p:cNvGrpSpPr>
          <p:nvPr/>
        </p:nvGrpSpPr>
        <p:grpSpPr bwMode="auto">
          <a:xfrm>
            <a:off x="417484" y="928688"/>
            <a:ext cx="571500" cy="3429000"/>
            <a:chOff x="357162" y="928670"/>
            <a:chExt cx="571500" cy="3429024"/>
          </a:xfrm>
        </p:grpSpPr>
        <p:sp>
          <p:nvSpPr>
            <p:cNvPr id="47" name="모서리가 둥근 직사각형 46"/>
            <p:cNvSpPr/>
            <p:nvPr/>
          </p:nvSpPr>
          <p:spPr>
            <a:xfrm>
              <a:off x="439712" y="928670"/>
              <a:ext cx="428625" cy="3429024"/>
            </a:xfrm>
            <a:prstGeom prst="roundRect">
              <a:avLst>
                <a:gd name="adj" fmla="val 47887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5890" name="TextBox 15"/>
            <p:cNvSpPr txBox="1">
              <a:spLocks noChangeArrowheads="1"/>
            </p:cNvSpPr>
            <p:nvPr/>
          </p:nvSpPr>
          <p:spPr bwMode="auto">
            <a:xfrm>
              <a:off x="357162" y="2289170"/>
              <a:ext cx="571500" cy="708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0" lang="ko-KR" altLang="en-US" sz="2000" b="1">
                  <a:latin typeface="맑은 고딕" pitchFamily="50" charset="-127"/>
                  <a:ea typeface="맑은 고딕" pitchFamily="50" charset="-127"/>
                </a:rPr>
                <a:t>개인</a:t>
              </a:r>
            </a:p>
          </p:txBody>
        </p:sp>
      </p:grpSp>
      <p:sp>
        <p:nvSpPr>
          <p:cNvPr id="35848" name="TextBox 16"/>
          <p:cNvSpPr txBox="1">
            <a:spLocks noChangeArrowheads="1"/>
          </p:cNvSpPr>
          <p:nvPr/>
        </p:nvSpPr>
        <p:spPr bwMode="auto">
          <a:xfrm>
            <a:off x="417484" y="5176838"/>
            <a:ext cx="5715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ko-KR" altLang="en-US" sz="2000" b="1">
                <a:latin typeface="맑은 고딕" pitchFamily="50" charset="-127"/>
                <a:ea typeface="맑은 고딕" pitchFamily="50" charset="-127"/>
              </a:rPr>
              <a:t>본당</a:t>
            </a:r>
          </a:p>
        </p:txBody>
      </p:sp>
      <p:sp>
        <p:nvSpPr>
          <p:cNvPr id="33801" name="TextBox 17"/>
          <p:cNvSpPr txBox="1">
            <a:spLocks noChangeArrowheads="1"/>
          </p:cNvSpPr>
          <p:nvPr/>
        </p:nvSpPr>
        <p:spPr bwMode="auto">
          <a:xfrm>
            <a:off x="3448050" y="4786313"/>
            <a:ext cx="22479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kumimoji="0" lang="ko-KR" altLang="en-US" sz="2000" spc="-300" dirty="0">
                <a:latin typeface="-윤고딕240" pitchFamily="18" charset="-127"/>
                <a:ea typeface="-윤고딕240" pitchFamily="18" charset="-127"/>
              </a:rPr>
              <a:t>본당 선교 일정</a:t>
            </a:r>
          </a:p>
        </p:txBody>
      </p:sp>
      <p:sp>
        <p:nvSpPr>
          <p:cNvPr id="33802" name="AutoShape 6"/>
          <p:cNvSpPr>
            <a:spLocks noChangeArrowheads="1"/>
          </p:cNvSpPr>
          <p:nvPr/>
        </p:nvSpPr>
        <p:spPr bwMode="auto">
          <a:xfrm>
            <a:off x="1143000" y="5448300"/>
            <a:ext cx="1862138" cy="533400"/>
          </a:xfrm>
          <a:prstGeom prst="bevel">
            <a:avLst>
              <a:gd name="adj" fmla="val 707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sz="2600" spc="-150" dirty="0">
                <a:latin typeface="-윤명조150" pitchFamily="18" charset="-127"/>
                <a:ea typeface="-윤명조150" pitchFamily="18" charset="-127"/>
              </a:rPr>
              <a:t>선교 선포식</a:t>
            </a:r>
          </a:p>
        </p:txBody>
      </p:sp>
      <p:sp>
        <p:nvSpPr>
          <p:cNvPr id="33803" name="AutoShape 6"/>
          <p:cNvSpPr>
            <a:spLocks noChangeArrowheads="1"/>
          </p:cNvSpPr>
          <p:nvPr/>
        </p:nvSpPr>
        <p:spPr bwMode="auto">
          <a:xfrm>
            <a:off x="3173413" y="5448300"/>
            <a:ext cx="1562100" cy="533400"/>
          </a:xfrm>
          <a:prstGeom prst="bevel">
            <a:avLst>
              <a:gd name="adj" fmla="val 707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sz="2600" spc="-150">
                <a:latin typeface="-윤명조150" pitchFamily="18" charset="-127"/>
                <a:ea typeface="-윤명조150" pitchFamily="18" charset="-127"/>
              </a:rPr>
              <a:t>청원 기도</a:t>
            </a:r>
          </a:p>
        </p:txBody>
      </p:sp>
      <p:sp>
        <p:nvSpPr>
          <p:cNvPr id="33804" name="AutoShape 6"/>
          <p:cNvSpPr>
            <a:spLocks noChangeArrowheads="1"/>
          </p:cNvSpPr>
          <p:nvPr/>
        </p:nvSpPr>
        <p:spPr bwMode="auto">
          <a:xfrm>
            <a:off x="4903788" y="5448300"/>
            <a:ext cx="1862137" cy="533400"/>
          </a:xfrm>
          <a:prstGeom prst="bevel">
            <a:avLst>
              <a:gd name="adj" fmla="val 707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sz="2600" spc="-150">
                <a:latin typeface="-윤명조150" pitchFamily="18" charset="-127"/>
                <a:ea typeface="-윤명조150" pitchFamily="18" charset="-127"/>
              </a:rPr>
              <a:t>입교 환영식</a:t>
            </a:r>
          </a:p>
        </p:txBody>
      </p:sp>
      <p:sp>
        <p:nvSpPr>
          <p:cNvPr id="33805" name="AutoShape 6"/>
          <p:cNvSpPr>
            <a:spLocks noChangeArrowheads="1"/>
          </p:cNvSpPr>
          <p:nvPr/>
        </p:nvSpPr>
        <p:spPr bwMode="auto">
          <a:xfrm>
            <a:off x="6934200" y="5448300"/>
            <a:ext cx="1365250" cy="533400"/>
          </a:xfrm>
          <a:prstGeom prst="bevel">
            <a:avLst>
              <a:gd name="adj" fmla="val 707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sz="2600" spc="-150" dirty="0">
                <a:latin typeface="-윤명조150" pitchFamily="18" charset="-127"/>
                <a:ea typeface="-윤명조150" pitchFamily="18" charset="-127"/>
              </a:rPr>
              <a:t>세 례 식</a:t>
            </a:r>
          </a:p>
        </p:txBody>
      </p:sp>
      <p:sp>
        <p:nvSpPr>
          <p:cNvPr id="33812" name="TextBox 23"/>
          <p:cNvSpPr txBox="1">
            <a:spLocks noChangeArrowheads="1"/>
          </p:cNvSpPr>
          <p:nvPr/>
        </p:nvSpPr>
        <p:spPr bwMode="auto">
          <a:xfrm>
            <a:off x="1011209" y="1285875"/>
            <a:ext cx="1527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2000" spc="-150" dirty="0">
                <a:solidFill>
                  <a:srgbClr val="C00000"/>
                </a:solidFill>
                <a:latin typeface="-윤명조150" pitchFamily="18" charset="-127"/>
                <a:ea typeface="-윤명조150" pitchFamily="18" charset="-127"/>
              </a:rPr>
              <a:t>선교의 단계</a:t>
            </a:r>
          </a:p>
        </p:txBody>
      </p:sp>
      <p:sp>
        <p:nvSpPr>
          <p:cNvPr id="33813" name="TextBox 25"/>
          <p:cNvSpPr txBox="1">
            <a:spLocks noChangeArrowheads="1"/>
          </p:cNvSpPr>
          <p:nvPr/>
        </p:nvSpPr>
        <p:spPr bwMode="auto">
          <a:xfrm>
            <a:off x="2097088" y="3446463"/>
            <a:ext cx="1081087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2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단계</a:t>
            </a:r>
          </a:p>
        </p:txBody>
      </p:sp>
      <p:sp>
        <p:nvSpPr>
          <p:cNvPr id="33814" name="TextBox 26"/>
          <p:cNvSpPr txBox="1">
            <a:spLocks noChangeArrowheads="1"/>
          </p:cNvSpPr>
          <p:nvPr/>
        </p:nvSpPr>
        <p:spPr bwMode="auto">
          <a:xfrm>
            <a:off x="3155950" y="3446463"/>
            <a:ext cx="10795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3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단계</a:t>
            </a:r>
          </a:p>
        </p:txBody>
      </p:sp>
      <p:sp>
        <p:nvSpPr>
          <p:cNvPr id="33815" name="TextBox 27"/>
          <p:cNvSpPr txBox="1">
            <a:spLocks noChangeArrowheads="1"/>
          </p:cNvSpPr>
          <p:nvPr/>
        </p:nvSpPr>
        <p:spPr bwMode="auto">
          <a:xfrm>
            <a:off x="4211638" y="3446463"/>
            <a:ext cx="10795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4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단계</a:t>
            </a:r>
          </a:p>
        </p:txBody>
      </p:sp>
      <p:sp>
        <p:nvSpPr>
          <p:cNvPr id="33816" name="TextBox 28"/>
          <p:cNvSpPr txBox="1">
            <a:spLocks noChangeArrowheads="1"/>
          </p:cNvSpPr>
          <p:nvPr/>
        </p:nvSpPr>
        <p:spPr bwMode="auto">
          <a:xfrm>
            <a:off x="5267325" y="3446463"/>
            <a:ext cx="10795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5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단계</a:t>
            </a:r>
          </a:p>
        </p:txBody>
      </p:sp>
      <p:sp>
        <p:nvSpPr>
          <p:cNvPr id="33817" name="TextBox 29"/>
          <p:cNvSpPr txBox="1">
            <a:spLocks noChangeArrowheads="1"/>
          </p:cNvSpPr>
          <p:nvPr/>
        </p:nvSpPr>
        <p:spPr bwMode="auto">
          <a:xfrm>
            <a:off x="6324600" y="3446463"/>
            <a:ext cx="10795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6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단계</a:t>
            </a:r>
          </a:p>
        </p:txBody>
      </p:sp>
      <p:sp>
        <p:nvSpPr>
          <p:cNvPr id="33818" name="TextBox 30"/>
          <p:cNvSpPr txBox="1">
            <a:spLocks noChangeArrowheads="1"/>
          </p:cNvSpPr>
          <p:nvPr/>
        </p:nvSpPr>
        <p:spPr bwMode="auto">
          <a:xfrm>
            <a:off x="7380288" y="3446463"/>
            <a:ext cx="10795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7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단계</a:t>
            </a:r>
          </a:p>
        </p:txBody>
      </p:sp>
      <p:sp>
        <p:nvSpPr>
          <p:cNvPr id="33821" name="TextBox 24"/>
          <p:cNvSpPr txBox="1">
            <a:spLocks noChangeArrowheads="1"/>
          </p:cNvSpPr>
          <p:nvPr/>
        </p:nvSpPr>
        <p:spPr bwMode="auto">
          <a:xfrm>
            <a:off x="1041400" y="3446463"/>
            <a:ext cx="10795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defRPr/>
            </a:pPr>
            <a:r>
              <a:rPr lang="en-US" altLang="ko-KR" spc="-300" dirty="0">
                <a:latin typeface="-윤고딕230" pitchFamily="18" charset="-127"/>
                <a:ea typeface="-윤고딕230" pitchFamily="18" charset="-127"/>
              </a:rPr>
              <a:t>1</a:t>
            </a:r>
            <a:r>
              <a:rPr lang="ko-KR" altLang="en-US" spc="-300" dirty="0">
                <a:latin typeface="-윤고딕230" pitchFamily="18" charset="-127"/>
                <a:ea typeface="-윤고딕230" pitchFamily="18" charset="-127"/>
              </a:rPr>
              <a:t>단계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9  </a:t>
            </a:r>
            <a:r>
              <a:rPr kumimoji="0" lang="ko-KR" altLang="en-US" b="1" spc="-150" dirty="0">
                <a:latin typeface="맑은 고딕" pitchFamily="50" charset="-127"/>
                <a:ea typeface="맑은 고딕" pitchFamily="50" charset="-127"/>
              </a:rPr>
              <a:t>온 정성으로 인도하라</a:t>
            </a:r>
            <a:r>
              <a:rPr kumimoji="0" lang="en-US" altLang="ko-KR" b="1" spc="-15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kumimoji="0" lang="ko-KR" altLang="en-US" b="1" spc="-1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일편단심선교</a:t>
            </a:r>
            <a:r>
              <a:rPr kumimoji="0" lang="en-US" altLang="ko-KR" b="1" spc="-3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b="1" spc="-3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" name="그룹 59"/>
          <p:cNvGrpSpPr>
            <a:grpSpLocks/>
          </p:cNvGrpSpPr>
          <p:nvPr/>
        </p:nvGrpSpPr>
        <p:grpSpPr bwMode="auto">
          <a:xfrm>
            <a:off x="988984" y="2093913"/>
            <a:ext cx="1357312" cy="1347787"/>
            <a:chOff x="928662" y="2093968"/>
            <a:chExt cx="1357322" cy="1347216"/>
          </a:xfrm>
        </p:grpSpPr>
        <p:pic>
          <p:nvPicPr>
            <p:cNvPr id="35887" name="그림 42" descr="빨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29838" y="2093968"/>
              <a:ext cx="986836" cy="1347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TextBox 30"/>
            <p:cNvSpPr txBox="1"/>
            <p:nvPr/>
          </p:nvSpPr>
          <p:spPr>
            <a:xfrm>
              <a:off x="928662" y="2600165"/>
              <a:ext cx="1357322" cy="7838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주변인에게</a:t>
              </a:r>
              <a:endParaRPr lang="en-US" altLang="ko-KR" sz="15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좋은</a:t>
              </a:r>
              <a:endParaRPr lang="en-US" altLang="ko-KR" sz="15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인상심기</a:t>
              </a:r>
            </a:p>
          </p:txBody>
        </p:sp>
      </p:grpSp>
      <p:grpSp>
        <p:nvGrpSpPr>
          <p:cNvPr id="4" name="그룹 60"/>
          <p:cNvGrpSpPr>
            <a:grpSpLocks/>
          </p:cNvGrpSpPr>
          <p:nvPr/>
        </p:nvGrpSpPr>
        <p:grpSpPr bwMode="auto">
          <a:xfrm>
            <a:off x="2044671" y="1951038"/>
            <a:ext cx="1357313" cy="1490662"/>
            <a:chOff x="1983853" y="1950712"/>
            <a:chExt cx="1357322" cy="1490472"/>
          </a:xfrm>
        </p:grpSpPr>
        <p:pic>
          <p:nvPicPr>
            <p:cNvPr id="35885" name="그림 43" descr="주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82001" y="1950712"/>
              <a:ext cx="986836" cy="1490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TextBox 31"/>
            <p:cNvSpPr txBox="1"/>
            <p:nvPr/>
          </p:nvSpPr>
          <p:spPr>
            <a:xfrm>
              <a:off x="1983853" y="2815789"/>
              <a:ext cx="1357322" cy="5539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선교 대상자 </a:t>
              </a:r>
              <a:endParaRPr lang="en-US" altLang="ko-KR" sz="15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찾기</a:t>
              </a:r>
            </a:p>
          </p:txBody>
        </p:sp>
      </p:grpSp>
      <p:grpSp>
        <p:nvGrpSpPr>
          <p:cNvPr id="5" name="그룹 61"/>
          <p:cNvGrpSpPr>
            <a:grpSpLocks/>
          </p:cNvGrpSpPr>
          <p:nvPr/>
        </p:nvGrpSpPr>
        <p:grpSpPr bwMode="auto">
          <a:xfrm>
            <a:off x="3098771" y="1808163"/>
            <a:ext cx="1357313" cy="1633537"/>
            <a:chOff x="3039044" y="1807456"/>
            <a:chExt cx="1357322" cy="1633728"/>
          </a:xfrm>
        </p:grpSpPr>
        <p:pic>
          <p:nvPicPr>
            <p:cNvPr id="35883" name="그림 40" descr="노.jpg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contrast="-10000"/>
            </a:blip>
            <a:srcRect/>
            <a:stretch>
              <a:fillRect/>
            </a:stretch>
          </p:blipFill>
          <p:spPr bwMode="auto">
            <a:xfrm>
              <a:off x="3234164" y="1807456"/>
              <a:ext cx="986836" cy="1633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TextBox 33"/>
            <p:cNvSpPr txBox="1"/>
            <p:nvPr/>
          </p:nvSpPr>
          <p:spPr>
            <a:xfrm>
              <a:off x="3039044" y="3029974"/>
              <a:ext cx="1357322" cy="323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관계형성</a:t>
              </a:r>
            </a:p>
          </p:txBody>
        </p:sp>
      </p:grpSp>
      <p:grpSp>
        <p:nvGrpSpPr>
          <p:cNvPr id="6" name="그룹 62"/>
          <p:cNvGrpSpPr>
            <a:grpSpLocks/>
          </p:cNvGrpSpPr>
          <p:nvPr/>
        </p:nvGrpSpPr>
        <p:grpSpPr bwMode="auto">
          <a:xfrm>
            <a:off x="4154459" y="1663700"/>
            <a:ext cx="1357312" cy="1778000"/>
            <a:chOff x="4094235" y="1664200"/>
            <a:chExt cx="1357322" cy="1776984"/>
          </a:xfrm>
        </p:grpSpPr>
        <p:pic>
          <p:nvPicPr>
            <p:cNvPr id="35881" name="그림 44" descr="초.jpg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86327" y="1664200"/>
              <a:ext cx="986836" cy="17769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TextBox 34"/>
            <p:cNvSpPr txBox="1"/>
            <p:nvPr/>
          </p:nvSpPr>
          <p:spPr>
            <a:xfrm>
              <a:off x="4094235" y="2816066"/>
              <a:ext cx="1357322" cy="55372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신앙동기</a:t>
              </a:r>
              <a:endParaRPr lang="en-US" altLang="ko-KR" sz="15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제공</a:t>
              </a:r>
            </a:p>
          </p:txBody>
        </p:sp>
      </p:grpSp>
      <p:grpSp>
        <p:nvGrpSpPr>
          <p:cNvPr id="7" name="그룹 63"/>
          <p:cNvGrpSpPr>
            <a:grpSpLocks/>
          </p:cNvGrpSpPr>
          <p:nvPr/>
        </p:nvGrpSpPr>
        <p:grpSpPr bwMode="auto">
          <a:xfrm>
            <a:off x="5210146" y="1517650"/>
            <a:ext cx="1357313" cy="1924050"/>
            <a:chOff x="5149426" y="1517896"/>
            <a:chExt cx="1357322" cy="1923288"/>
          </a:xfrm>
        </p:grpSpPr>
        <p:pic>
          <p:nvPicPr>
            <p:cNvPr id="35879" name="그림 38" descr="파.jpg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38490" y="1517896"/>
              <a:ext cx="986836" cy="1923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TextBox 35"/>
            <p:cNvSpPr txBox="1"/>
            <p:nvPr/>
          </p:nvSpPr>
          <p:spPr>
            <a:xfrm>
              <a:off x="5149426" y="3030185"/>
              <a:ext cx="1357322" cy="3237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복음전달</a:t>
              </a:r>
            </a:p>
          </p:txBody>
        </p:sp>
      </p:grpSp>
      <p:grpSp>
        <p:nvGrpSpPr>
          <p:cNvPr id="8" name="그룹 64"/>
          <p:cNvGrpSpPr>
            <a:grpSpLocks/>
          </p:cNvGrpSpPr>
          <p:nvPr/>
        </p:nvGrpSpPr>
        <p:grpSpPr bwMode="auto">
          <a:xfrm>
            <a:off x="6203950" y="1374775"/>
            <a:ext cx="1357313" cy="2066925"/>
            <a:chOff x="6204617" y="1374640"/>
            <a:chExt cx="1357322" cy="2066544"/>
          </a:xfrm>
        </p:grpSpPr>
        <p:pic>
          <p:nvPicPr>
            <p:cNvPr id="35877" name="그림 39" descr="남.jpg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390653" y="1374640"/>
              <a:ext cx="986836" cy="2066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TextBox 36"/>
            <p:cNvSpPr txBox="1"/>
            <p:nvPr/>
          </p:nvSpPr>
          <p:spPr>
            <a:xfrm>
              <a:off x="6204617" y="2815824"/>
              <a:ext cx="1357322" cy="5539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초대 및 </a:t>
              </a:r>
              <a:endParaRPr lang="en-US" altLang="ko-KR" sz="15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교리반 등록</a:t>
              </a:r>
            </a:p>
          </p:txBody>
        </p:sp>
      </p:grpSp>
      <p:grpSp>
        <p:nvGrpSpPr>
          <p:cNvPr id="9" name="그룹 65"/>
          <p:cNvGrpSpPr>
            <a:grpSpLocks/>
          </p:cNvGrpSpPr>
          <p:nvPr/>
        </p:nvGrpSpPr>
        <p:grpSpPr bwMode="auto">
          <a:xfrm>
            <a:off x="7259638" y="1231900"/>
            <a:ext cx="1357312" cy="2209800"/>
            <a:chOff x="7259810" y="1231384"/>
            <a:chExt cx="1357322" cy="2209800"/>
          </a:xfrm>
        </p:grpSpPr>
        <p:pic>
          <p:nvPicPr>
            <p:cNvPr id="35875" name="그림 41" descr="보.jpg"/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442816" y="1231384"/>
              <a:ext cx="986836" cy="220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TextBox 37"/>
            <p:cNvSpPr txBox="1"/>
            <p:nvPr/>
          </p:nvSpPr>
          <p:spPr>
            <a:xfrm>
              <a:off x="7259810" y="2815709"/>
              <a:ext cx="1357322" cy="5540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지속적인 </a:t>
              </a:r>
              <a:endParaRPr lang="en-US" altLang="ko-KR" sz="15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ko-KR" altLang="en-US" sz="15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관리</a:t>
              </a:r>
            </a:p>
          </p:txBody>
        </p:sp>
      </p:grpSp>
      <p:sp>
        <p:nvSpPr>
          <p:cNvPr id="49" name="갈매기형 수장 48"/>
          <p:cNvSpPr/>
          <p:nvPr/>
        </p:nvSpPr>
        <p:spPr>
          <a:xfrm>
            <a:off x="3000375" y="5503863"/>
            <a:ext cx="214313" cy="428625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0" name="갈매기형 수장 49"/>
          <p:cNvSpPr/>
          <p:nvPr/>
        </p:nvSpPr>
        <p:spPr>
          <a:xfrm>
            <a:off x="4718050" y="5503863"/>
            <a:ext cx="214313" cy="428625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1" name="갈매기형 수장 50"/>
          <p:cNvSpPr/>
          <p:nvPr/>
        </p:nvSpPr>
        <p:spPr>
          <a:xfrm>
            <a:off x="6724650" y="5503863"/>
            <a:ext cx="214313" cy="428625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cxnSp>
        <p:nvCxnSpPr>
          <p:cNvPr id="53" name="직선 연결선 52"/>
          <p:cNvCxnSpPr/>
          <p:nvPr/>
        </p:nvCxnSpPr>
        <p:spPr>
          <a:xfrm>
            <a:off x="3786188" y="5205413"/>
            <a:ext cx="1643062" cy="1587"/>
          </a:xfrm>
          <a:prstGeom prst="line">
            <a:avLst/>
          </a:prstGeom>
          <a:ln w="5080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화살표 연결선 55"/>
          <p:cNvCxnSpPr/>
          <p:nvPr/>
        </p:nvCxnSpPr>
        <p:spPr>
          <a:xfrm flipV="1">
            <a:off x="1203296" y="928688"/>
            <a:ext cx="7072313" cy="1000125"/>
          </a:xfrm>
          <a:prstGeom prst="straightConnector1">
            <a:avLst/>
          </a:prstGeom>
          <a:ln w="38100" cap="rnd">
            <a:solidFill>
              <a:srgbClr val="C0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928688"/>
            <a:ext cx="9144000" cy="7858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영적 멘토가 돼요</a:t>
            </a:r>
          </a:p>
        </p:txBody>
      </p:sp>
      <p:sp>
        <p:nvSpPr>
          <p:cNvPr id="6" name="내용 개체 틀 2"/>
          <p:cNvSpPr txBox="1">
            <a:spLocks/>
          </p:cNvSpPr>
          <p:nvPr/>
        </p:nvSpPr>
        <p:spPr bwMode="auto">
          <a:xfrm>
            <a:off x="585788" y="2000250"/>
            <a:ext cx="8272462" cy="21145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ko-KR" altLang="en-US" sz="3200" spc="-150" dirty="0">
                <a:latin typeface="-윤명조140" pitchFamily="18" charset="-127"/>
                <a:ea typeface="-윤명조140" pitchFamily="18" charset="-127"/>
              </a:rPr>
              <a:t>“봉사자들도 마찬가지로 품위가 있어야 하고</a:t>
            </a:r>
            <a:r>
              <a:rPr lang="en-US" altLang="ko-KR" sz="3200" spc="-150" dirty="0">
                <a:latin typeface="-윤명조140" pitchFamily="18" charset="-127"/>
                <a:ea typeface="-윤명조140" pitchFamily="18" charset="-127"/>
              </a:rPr>
              <a:t>, </a:t>
            </a:r>
          </a:p>
          <a:p>
            <a:pPr algn="ctr">
              <a:defRPr/>
            </a:pPr>
            <a:r>
              <a:rPr lang="ko-KR" altLang="en-US" sz="3200" spc="-150" dirty="0">
                <a:latin typeface="-윤명조140" pitchFamily="18" charset="-127"/>
                <a:ea typeface="-윤명조140" pitchFamily="18" charset="-127"/>
              </a:rPr>
              <a:t>한 입으로 두 말 하지 않으며</a:t>
            </a:r>
            <a:r>
              <a:rPr lang="en-US" altLang="ko-KR" sz="3200" spc="-150" dirty="0">
                <a:latin typeface="-윤명조140" pitchFamily="18" charset="-127"/>
                <a:ea typeface="-윤명조140" pitchFamily="18" charset="-127"/>
              </a:rPr>
              <a:t>, </a:t>
            </a:r>
            <a:r>
              <a:rPr lang="ko-KR" altLang="en-US" sz="3200" spc="-150" dirty="0">
                <a:latin typeface="-윤명조140" pitchFamily="18" charset="-127"/>
                <a:ea typeface="-윤명조140" pitchFamily="18" charset="-127"/>
              </a:rPr>
              <a:t>술에 빠져서도</a:t>
            </a:r>
            <a:endParaRPr lang="en-US" altLang="ko-KR" sz="3200" spc="-150" dirty="0">
              <a:latin typeface="-윤명조140" pitchFamily="18" charset="-127"/>
              <a:ea typeface="-윤명조140" pitchFamily="18" charset="-127"/>
            </a:endParaRPr>
          </a:p>
          <a:p>
            <a:pPr algn="ctr">
              <a:defRPr/>
            </a:pPr>
            <a:r>
              <a:rPr lang="ko-KR" altLang="en-US" sz="3200" spc="-150" dirty="0">
                <a:latin typeface="-윤명조140" pitchFamily="18" charset="-127"/>
                <a:ea typeface="-윤명조140" pitchFamily="18" charset="-127"/>
              </a:rPr>
              <a:t>안 되고 부정한 이익을 탐내서도 안 됩니다</a:t>
            </a:r>
            <a:r>
              <a:rPr lang="en-US" altLang="ko-KR" sz="3200" spc="-150" dirty="0">
                <a:latin typeface="-윤명조140" pitchFamily="18" charset="-127"/>
                <a:ea typeface="-윤명조140" pitchFamily="18" charset="-127"/>
              </a:rPr>
              <a:t>. </a:t>
            </a:r>
          </a:p>
          <a:p>
            <a:pPr algn="ctr">
              <a:defRPr/>
            </a:pPr>
            <a:r>
              <a:rPr lang="ko-KR" altLang="en-US" sz="3200" spc="-150" dirty="0">
                <a:latin typeface="-윤명조140" pitchFamily="18" charset="-127"/>
                <a:ea typeface="-윤명조140" pitchFamily="18" charset="-127"/>
              </a:rPr>
              <a:t>그리고 깨끗한 양심으로 믿음의 신비를 간직한</a:t>
            </a:r>
            <a:endParaRPr lang="en-US" altLang="ko-KR" sz="3200" spc="-150" dirty="0">
              <a:latin typeface="-윤명조140" pitchFamily="18" charset="-127"/>
              <a:ea typeface="-윤명조140" pitchFamily="18" charset="-127"/>
            </a:endParaRPr>
          </a:p>
          <a:p>
            <a:pPr algn="ctr">
              <a:defRPr/>
            </a:pPr>
            <a:r>
              <a:rPr lang="ko-KR" altLang="en-US" sz="3200" spc="-150" dirty="0">
                <a:latin typeface="-윤명조140" pitchFamily="18" charset="-127"/>
                <a:ea typeface="-윤명조140" pitchFamily="18" charset="-127"/>
              </a:rPr>
              <a:t>사람이어야 합니다</a:t>
            </a:r>
            <a:r>
              <a:rPr lang="en-US" altLang="ko-KR" sz="3200" spc="-150" dirty="0">
                <a:latin typeface="-윤명조140" pitchFamily="18" charset="-127"/>
                <a:ea typeface="-윤명조140" pitchFamily="18" charset="-127"/>
              </a:rPr>
              <a:t>.</a:t>
            </a:r>
            <a:r>
              <a:rPr lang="ko-KR" altLang="en-US" sz="3200" spc="-150" dirty="0">
                <a:latin typeface="-윤명조140" pitchFamily="18" charset="-127"/>
                <a:ea typeface="-윤명조140" pitchFamily="18" charset="-127"/>
              </a:rPr>
              <a:t>”</a:t>
            </a:r>
            <a:endParaRPr lang="en-US" altLang="ko-KR" sz="3200" spc="-150" dirty="0">
              <a:latin typeface="-윤명조140" pitchFamily="18" charset="-127"/>
              <a:ea typeface="-윤명조140" pitchFamily="18" charset="-127"/>
            </a:endParaRPr>
          </a:p>
          <a:p>
            <a:pPr algn="ctr">
              <a:defRPr/>
            </a:pPr>
            <a:r>
              <a:rPr lang="en-US" altLang="ko-KR" sz="2200" spc="-400" dirty="0">
                <a:solidFill>
                  <a:srgbClr val="C00000"/>
                </a:solidFill>
                <a:latin typeface="-윤고딕220" pitchFamily="18" charset="-127"/>
                <a:ea typeface="-윤고딕220" pitchFamily="18" charset="-127"/>
              </a:rPr>
              <a:t>(1</a:t>
            </a:r>
            <a:r>
              <a:rPr lang="ko-KR" altLang="en-US" sz="2200" spc="-400" dirty="0">
                <a:solidFill>
                  <a:srgbClr val="C00000"/>
                </a:solidFill>
                <a:latin typeface="-윤고딕220" pitchFamily="18" charset="-127"/>
                <a:ea typeface="-윤고딕220" pitchFamily="18" charset="-127"/>
              </a:rPr>
              <a:t>티모</a:t>
            </a:r>
            <a:r>
              <a:rPr lang="en-US" sz="2200" spc="-400" dirty="0">
                <a:solidFill>
                  <a:srgbClr val="C00000"/>
                </a:solidFill>
                <a:latin typeface="-윤고딕220" pitchFamily="18" charset="-127"/>
                <a:ea typeface="-윤고딕220" pitchFamily="18" charset="-127"/>
              </a:rPr>
              <a:t> </a:t>
            </a:r>
            <a:r>
              <a:rPr lang="en-US" altLang="ko-KR" sz="2200" spc="-400" dirty="0">
                <a:solidFill>
                  <a:srgbClr val="C00000"/>
                </a:solidFill>
                <a:latin typeface="-윤고딕220" pitchFamily="18" charset="-127"/>
                <a:ea typeface="-윤고딕220" pitchFamily="18" charset="-127"/>
              </a:rPr>
              <a:t>3,8-9)</a:t>
            </a:r>
            <a:endParaRPr lang="ko-KR" altLang="en-US" sz="2200" spc="-400" dirty="0">
              <a:solidFill>
                <a:srgbClr val="C00000"/>
              </a:solidFill>
              <a:latin typeface="-윤고딕220" pitchFamily="18" charset="-127"/>
              <a:ea typeface="-윤고딕220" pitchFamily="18" charset="-127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4134824"/>
            <a:ext cx="1405890" cy="2366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4376738" y="2071688"/>
            <a:ext cx="2749550" cy="862012"/>
          </a:xfrm>
          <a:prstGeom prst="roundRect">
            <a:avLst/>
          </a:prstGeom>
          <a:solidFill>
            <a:srgbClr val="7CB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300"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182813" y="2071688"/>
            <a:ext cx="2030412" cy="862012"/>
          </a:xfrm>
          <a:prstGeom prst="roundRect">
            <a:avLst/>
          </a:prstGeom>
          <a:solidFill>
            <a:srgbClr val="7CB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300">
              <a:latin typeface="-윤고딕230" pitchFamily="18" charset="-127"/>
              <a:ea typeface="-윤고딕230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311650" y="2165350"/>
            <a:ext cx="2874963" cy="50958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ko-KR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9</a:t>
            </a:r>
            <a:r>
              <a:rPr lang="ko-KR" altLang="en-US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방법</a:t>
            </a:r>
            <a:endParaRPr lang="en-US" altLang="ko-KR" sz="2600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  <a:p>
            <a:pPr algn="ctr">
              <a:defRPr/>
            </a:pP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(=</a:t>
            </a:r>
            <a:r>
              <a:rPr lang="ko-KR" altLang="en-US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구체적 선교방법</a:t>
            </a: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14550" y="2176463"/>
            <a:ext cx="2154238" cy="49847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ko-KR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3</a:t>
            </a:r>
            <a:r>
              <a:rPr lang="ko-KR" altLang="en-US" sz="2600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원리</a:t>
            </a:r>
            <a:endParaRPr lang="en-US" altLang="ko-KR" sz="2600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  <a:p>
            <a:pPr algn="ctr">
              <a:defRPr/>
            </a:pP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(=</a:t>
            </a:r>
            <a:r>
              <a:rPr lang="ko-KR" altLang="en-US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자연법칙</a:t>
            </a:r>
            <a:r>
              <a:rPr lang="en-US" altLang="ko-KR" spc="-300" dirty="0">
                <a:solidFill>
                  <a:schemeClr val="tx1"/>
                </a:solidFill>
                <a:latin typeface="-윤고딕240" pitchFamily="18" charset="-127"/>
                <a:ea typeface="-윤고딕240" pitchFamily="18" charset="-127"/>
              </a:rPr>
              <a:t>)</a:t>
            </a:r>
            <a:endParaRPr lang="ko-KR" altLang="en-US" spc="-300" dirty="0">
              <a:solidFill>
                <a:schemeClr val="tx1"/>
              </a:solidFill>
              <a:latin typeface="-윤고딕240" pitchFamily="18" charset="-127"/>
              <a:ea typeface="-윤고딕240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071563" y="2814638"/>
            <a:ext cx="7072312" cy="1000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143125" y="1428750"/>
            <a:ext cx="4857750" cy="658813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ko-KR" altLang="en-US" sz="2800" spc="-500" dirty="0">
                <a:solidFill>
                  <a:srgbClr val="C00000"/>
                </a:solidFill>
                <a:latin typeface="-윤명조140" pitchFamily="18" charset="-127"/>
                <a:ea typeface="-윤명조140" pitchFamily="18" charset="-127"/>
              </a:rPr>
              <a:t>민들레 선교 </a:t>
            </a:r>
            <a:r>
              <a:rPr lang="en-US" altLang="ko-KR" sz="2800" spc="-500" dirty="0">
                <a:solidFill>
                  <a:srgbClr val="C00000"/>
                </a:solidFill>
                <a:latin typeface="-윤명조140" pitchFamily="18" charset="-127"/>
                <a:ea typeface="-윤명조140" pitchFamily="18" charset="-127"/>
              </a:rPr>
              <a:t>3</a:t>
            </a:r>
            <a:r>
              <a:rPr lang="ko-KR" altLang="en-US" sz="2800" spc="-500" dirty="0">
                <a:solidFill>
                  <a:srgbClr val="C00000"/>
                </a:solidFill>
                <a:latin typeface="-윤명조140" pitchFamily="18" charset="-127"/>
                <a:ea typeface="-윤명조140" pitchFamily="18" charset="-127"/>
              </a:rPr>
              <a:t>원리 </a:t>
            </a:r>
            <a:r>
              <a:rPr lang="en-US" altLang="ko-KR" sz="2800" spc="-500" dirty="0">
                <a:solidFill>
                  <a:srgbClr val="C00000"/>
                </a:solidFill>
                <a:latin typeface="-윤명조140" pitchFamily="18" charset="-127"/>
                <a:ea typeface="-윤명조140" pitchFamily="18" charset="-127"/>
              </a:rPr>
              <a:t>9</a:t>
            </a:r>
            <a:r>
              <a:rPr lang="ko-KR" altLang="en-US" sz="2800" spc="-500" dirty="0">
                <a:solidFill>
                  <a:srgbClr val="C00000"/>
                </a:solidFill>
                <a:latin typeface="-윤명조140" pitchFamily="18" charset="-127"/>
                <a:ea typeface="-윤명조140" pitchFamily="18" charset="-127"/>
              </a:rPr>
              <a:t>방법</a:t>
            </a:r>
            <a:endParaRPr lang="ko-KR" altLang="en-US" sz="1400" spc="-500" dirty="0">
              <a:solidFill>
                <a:srgbClr val="C00000"/>
              </a:solidFill>
              <a:latin typeface="-윤명조140" pitchFamily="18" charset="-127"/>
              <a:ea typeface="-윤명조140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571500"/>
            <a:ext cx="9144000" cy="785813"/>
          </a:xfrm>
          <a:prstGeom prst="rect">
            <a:avLst/>
          </a:prstGeom>
          <a:noFill/>
          <a:ln>
            <a:noFill/>
          </a:ln>
        </p:spPr>
        <p:txBody>
          <a:bodyPr wrap="none"/>
          <a:lstStyle/>
          <a:p>
            <a:pPr algn="ctr">
              <a:defRPr/>
            </a:pPr>
            <a:r>
              <a:rPr lang="en-US" altLang="ko-KR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3</a:t>
            </a: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원리 </a:t>
            </a:r>
            <a:r>
              <a:rPr lang="en-US" altLang="ko-KR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9</a:t>
            </a:r>
            <a:r>
              <a:rPr lang="ko-KR" altLang="en-US" sz="4800" spc="-440" dirty="0">
                <a:solidFill>
                  <a:srgbClr val="5A8A26"/>
                </a:solidFill>
                <a:latin typeface="-윤고딕240" pitchFamily="18" charset="-127"/>
                <a:ea typeface="-윤고딕240" pitchFamily="18" charset="-127"/>
              </a:rPr>
              <a:t>방법 제창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14550" y="2813050"/>
            <a:ext cx="2154238" cy="1077913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44000" anchor="ctr"/>
          <a:lstStyle/>
          <a:p>
            <a:pPr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I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신바람 선교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14550" y="3943350"/>
            <a:ext cx="2154238" cy="1076325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44000" anchor="ctr"/>
          <a:lstStyle/>
          <a:p>
            <a:pPr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II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전천후 선교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14550" y="5065713"/>
            <a:ext cx="2154238" cy="1077912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44000" anchor="ctr"/>
          <a:lstStyle/>
          <a:p>
            <a:pPr>
              <a:defRPr/>
            </a:pPr>
            <a:r>
              <a:rPr lang="en-US" altLang="ko-KR" sz="2200" spc="-300" dirty="0">
                <a:latin typeface="-윤고딕230" pitchFamily="18" charset="-127"/>
                <a:ea typeface="-윤고딕230" pitchFamily="18" charset="-127"/>
              </a:rPr>
              <a:t>III </a:t>
            </a:r>
            <a:r>
              <a:rPr lang="ko-KR" altLang="en-US" sz="2200" spc="-300" dirty="0">
                <a:latin typeface="-윤고딕230" pitchFamily="18" charset="-127"/>
                <a:ea typeface="-윤고딕230" pitchFamily="18" charset="-127"/>
              </a:rPr>
              <a:t>일편단심 선교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322763" y="2813050"/>
            <a:ext cx="2874962" cy="1077913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44000" rIns="144000" anchor="ctr"/>
          <a:lstStyle/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1.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은총의 바람을 타라</a:t>
            </a:r>
            <a:endParaRPr lang="en-US" altLang="ko-KR" sz="2200" spc="-4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2.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복음의 바람을 타라</a:t>
            </a:r>
            <a:endParaRPr lang="en-US" altLang="ko-KR" sz="2200" spc="-4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3.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성령의 바람을 타라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322763" y="3943350"/>
            <a:ext cx="2874962" cy="1076325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44000" rIns="144000" anchor="ctr"/>
          <a:lstStyle/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4.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만민에게 전하라</a:t>
            </a:r>
            <a:endParaRPr lang="en-US" altLang="ko-KR" sz="2200" spc="-4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5.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어디서든 전하라</a:t>
            </a:r>
            <a:endParaRPr lang="en-US" altLang="ko-KR" sz="2200" spc="-4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6.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담대하게 전하라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322763" y="5065713"/>
            <a:ext cx="2874962" cy="1077912"/>
          </a:xfrm>
          <a:prstGeom prst="rect">
            <a:avLst/>
          </a:prstGeom>
          <a:ln w="19050">
            <a:solidFill>
              <a:srgbClr val="639729"/>
            </a:solidFill>
            <a:prstDash val="sysDot"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44000" rIns="144000" anchor="ctr"/>
          <a:lstStyle/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7.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온</a:t>
            </a: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사랑으로 증거하라</a:t>
            </a:r>
            <a:endParaRPr lang="en-US" altLang="ko-KR" sz="2200" spc="-4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8.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온 매체로써 전달하라</a:t>
            </a:r>
            <a:endParaRPr lang="en-US" altLang="ko-KR" sz="2200" spc="-400" dirty="0">
              <a:latin typeface="-윤고딕230" pitchFamily="18" charset="-127"/>
              <a:ea typeface="-윤고딕230" pitchFamily="18" charset="-127"/>
            </a:endParaRPr>
          </a:p>
          <a:p>
            <a:pPr marL="342900" indent="-342900">
              <a:defRPr/>
            </a:pPr>
            <a:r>
              <a:rPr lang="en-US" altLang="ko-KR" sz="2200" spc="-400" dirty="0">
                <a:latin typeface="-윤고딕230" pitchFamily="18" charset="-127"/>
                <a:ea typeface="-윤고딕230" pitchFamily="18" charset="-127"/>
              </a:rPr>
              <a:t>9. </a:t>
            </a:r>
            <a:r>
              <a:rPr lang="ko-KR" altLang="en-US" sz="2200" spc="-400" dirty="0">
                <a:latin typeface="-윤고딕230" pitchFamily="18" charset="-127"/>
                <a:ea typeface="-윤고딕230" pitchFamily="18" charset="-127"/>
              </a:rPr>
              <a:t>온 정성으로 인도하라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00125" y="3888000"/>
            <a:ext cx="807243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3000" dirty="0">
                <a:latin typeface="HY견명조" pitchFamily="18" charset="-127"/>
                <a:ea typeface="HY견명조" pitchFamily="18" charset="-127"/>
              </a:rPr>
              <a:t>“낙심하지 말고 계속 좋은 일을 합시다</a:t>
            </a:r>
            <a:r>
              <a:rPr lang="en-US" altLang="ko-KR" sz="3000" dirty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r>
              <a:rPr lang="en-US" altLang="ko-KR" sz="3000" dirty="0"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3000" dirty="0">
                <a:latin typeface="HY견명조" pitchFamily="18" charset="-127"/>
                <a:ea typeface="HY견명조" pitchFamily="18" charset="-127"/>
              </a:rPr>
              <a:t>포기하지 않으면 제때에 수확을 </a:t>
            </a:r>
            <a:endParaRPr lang="en-US" altLang="ko-KR" sz="3000" dirty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3000" dirty="0"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3000" dirty="0">
                <a:latin typeface="HY견명조" pitchFamily="18" charset="-127"/>
                <a:ea typeface="HY견명조" pitchFamily="18" charset="-127"/>
              </a:rPr>
              <a:t>거두게 될 것입니다”</a:t>
            </a:r>
            <a:r>
              <a:rPr lang="en-US" altLang="ko-KR" sz="3000" dirty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2200" spc="-400" dirty="0" smtClean="0">
                <a:solidFill>
                  <a:srgbClr val="C00000"/>
                </a:solidFill>
                <a:latin typeface="-윤고딕220" pitchFamily="18" charset="-127"/>
                <a:ea typeface="-윤고딕220" pitchFamily="18" charset="-127"/>
              </a:rPr>
              <a:t>(</a:t>
            </a:r>
            <a:r>
              <a:rPr lang="ko-KR" altLang="en-US" sz="2200" spc="-400" dirty="0" smtClean="0">
                <a:solidFill>
                  <a:srgbClr val="C00000"/>
                </a:solidFill>
                <a:latin typeface="-윤고딕220" pitchFamily="18" charset="-127"/>
                <a:ea typeface="-윤고딕220" pitchFamily="18" charset="-127"/>
              </a:rPr>
              <a:t>갈라 </a:t>
            </a:r>
            <a:r>
              <a:rPr lang="en-US" altLang="ko-KR" sz="2200" spc="-400" dirty="0" smtClean="0">
                <a:solidFill>
                  <a:srgbClr val="C00000"/>
                </a:solidFill>
                <a:latin typeface="-윤고딕220" pitchFamily="18" charset="-127"/>
                <a:ea typeface="-윤고딕220" pitchFamily="18" charset="-127"/>
              </a:rPr>
              <a:t>6,9).</a:t>
            </a:r>
            <a:endParaRPr lang="ko-KR" altLang="en-US" sz="2200" spc="-400" dirty="0" smtClean="0">
              <a:solidFill>
                <a:srgbClr val="C00000"/>
              </a:solidFill>
              <a:latin typeface="-윤고딕220" pitchFamily="18" charset="-127"/>
              <a:ea typeface="-윤고딕220" pitchFamily="18" charset="-127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3204" y="571480"/>
            <a:ext cx="3909060" cy="291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14313" y="214313"/>
            <a:ext cx="4271962" cy="369887"/>
          </a:xfrm>
          <a:prstGeom prst="rect">
            <a:avLst/>
          </a:prstGeom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150" dirty="0">
                <a:latin typeface="+mn-ea"/>
                <a:ea typeface="+mn-ea"/>
              </a:rPr>
              <a:t>선교구호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1563" y="3857625"/>
            <a:ext cx="2571750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0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30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0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05125" y="3765550"/>
            <a:ext cx="25717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3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6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2063" y="3581400"/>
            <a:ext cx="3786187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4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46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6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1563" y="2163763"/>
            <a:ext cx="1571625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71688" y="2071688"/>
            <a:ext cx="15716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14688" y="1887538"/>
            <a:ext cx="2000250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4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4600" b="1" dirty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6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250680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 smtClean="0">
                <a:latin typeface="HY견명조" pitchFamily="18" charset="-127"/>
                <a:ea typeface="HY견명조" pitchFamily="18" charset="-127"/>
              </a:rPr>
              <a:t>감사합니다</a:t>
            </a:r>
            <a:endParaRPr lang="ko-KR" altLang="en-US" sz="4000" spc="-400" dirty="0" smtClean="0">
              <a:solidFill>
                <a:srgbClr val="C00000"/>
              </a:solidFill>
              <a:latin typeface="-윤고딕220" pitchFamily="18" charset="-127"/>
              <a:ea typeface="-윤고딕22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4901</TotalTime>
  <Words>1895</Words>
  <Application>Microsoft Office PowerPoint</Application>
  <PresentationFormat>화면 슬라이드 쇼(4:3)</PresentationFormat>
  <Paragraphs>670</Paragraphs>
  <Slides>33</Slides>
  <Notes>32</Notes>
  <HiddenSlides>1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SAMSUNG</dc:creator>
  <cp:lastModifiedBy>USER</cp:lastModifiedBy>
  <cp:revision>342</cp:revision>
  <dcterms:created xsi:type="dcterms:W3CDTF">2009-02-05T05:48:38Z</dcterms:created>
  <dcterms:modified xsi:type="dcterms:W3CDTF">2013-05-20T09:02:02Z</dcterms:modified>
</cp:coreProperties>
</file>