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63" r:id="rId10"/>
    <p:sldId id="278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996633"/>
    <a:srgbClr val="666633"/>
    <a:srgbClr val="CC3300"/>
    <a:srgbClr val="7142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72451" autoAdjust="0"/>
  </p:normalViewPr>
  <p:slideViewPr>
    <p:cSldViewPr>
      <p:cViewPr varScale="1">
        <p:scale>
          <a:sx n="62" d="100"/>
          <a:sy n="62" d="100"/>
        </p:scale>
        <p:origin x="-10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CB98AC-D9D0-40B3-9E22-B64931EF0AD2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DA0B6-5AE4-4A50-91ED-304FC7B888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도입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]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인간이 공동체를 이루어 살아갈 때에 법 없이는 질서를 이룰 수 없고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질서 없는 인간 사회는 상상할 수 없다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.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법은 때때로 인간 관계를 악화시키거나 공동체 사회를 분열시키는 쪽으로 작용하기도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그리스도인의 행동 기준인 하느님의 법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인간은 하느님으로부터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부여 받은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고귀한 선물인 지성과 자유를 지닌 존재이다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사람은 누구나 자기 생각과 의지대로 행동할 자유가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이러한 자유를 아무런 기준도 없이 무분별하게 남용한다면 남에게 피해를 끼치게 될 뿐만 아니라 결국 자기 자신도 피해를 입게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인간은 다른 동물들과 달리 본능이나 자연 법칙에만 따르지 않고 따로 사회적 규범을 만들고 지키면서 살아간다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사람은 죽는다” 라는 것은 자연 법칙이지만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사람을 죽여서는 안 된다” 라는 것은 인간의 생명을 존중하고 사회 질서를 유지하기 위한 사회 규범이다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 사회의 규범에는 종교 규범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도덕 규범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관습 등이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종교 규범은 인간의 신앙심을 바탕으로 사회 질서를 유지하는 규범이다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신앙심이 약하거나 신앙을 갖지 않은 사람들에게 종교 규범은 무력해진다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도덕 규범은 인간의 양심을 발동시켜 사회 질서를 유지하는 규범이다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그런데 신앙심이 없고 양심이 마비된 사람에게는 “사람을 죽여서는 안 된다” 라는 사회 규범을 지키게 할 도리가 없다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이와 같은 경우에 그 사회 규범을 강제를 써서라도 지키게 해야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이처럼 국가적 강제에 의해서 지켜지는 사회 규범을 가리켜 ‘법’이라고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우리는 세례성사를 받아 새 사람으로 다시 태어나게 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새 사람이 된 우리의 삶은 회개로써 시작되는 삶이며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믿음과 희망과 사랑의 삶을 살아감으로써 완전한 삶에 이르러야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예수께서는 “나더러 ‘주님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주님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!’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하고 부른다고 다 하늘 나라에 들어가는 것이 아니다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하늘에 계신 내 아버지의 뜻을 실천하는 사람이라야 들어간다”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7,21)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하고 말씀하셨다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이러한 새로운 삶을 살아가기 위해서는 그리스도인으로서 지켜야 할 규칙과 규범이 필요하다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모든 그리스도인은 하느님께서 제정해 주신 하느님의 법을 지켜야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법’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이라는 한자를 “물이 흘러간다”고 풀이한다 물은 위에서 아래로 순리에 따라 흐른다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따라서 하느님의 법이란 인간이 하느님의 창조 질서에 따라 순리대로 살아가는 규범인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자연법과 양심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법은 일반적으로 인간의 이성으로 자연스럽게 알아낼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모든 인간은 스스로 생각하여 인간으로서 할 수 있는 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해서는 안 되는 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해야만 할 일 등을 판단할 수 있는 타고난 윤리 의식을 갖고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예를 들면 “사람을 죽여서는 안 된다” 라는 하느님의 법은 이성이 있는 사람이라면 누구든지 알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이것을 ‘자연법’이라고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자연법은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대자연의 법이라는 뜻이 아니라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 본성의 고유한 법이라는 의미이다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자연법은 인간 본성에 심어진 하느님의 법인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자연법은 인간이 선을 행하고 자신의 목적에 다다르기 위해 따라야 할 길을 제시해 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자연법은 인간의 존엄성을 나타내고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인간의 기본 권리와 의무들의 기초가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자연법은 인간 공동체의 도덕적 기초가 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모든 국법의 토대가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이러한 자연법은 하느님께서 인간에게 부여해 주신 양심을 통해서 자각할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양심은 윤리 도덕적 행위의 주관적 규범이다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인간이 행한 행위나 행하려는 행위 중 어떤 것이 선이 되고 악이 되는지를 판가름하는 직관력을 양심이라고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양심은 인간의 가장 깊숙한 곳에서 들려오는 하느님의 목소리이지만 사회 환경과 인간의 거부로 그릇된 양심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무딘 양심이 될 가능성이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우리는 인격 도야와 함께 양심도 바르게 형성해 나가야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구약의 법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율법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과 십계명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법은 자연법으로서만이 아니라 문자로 쓰인 성서 말씀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계시에 따른 삶의 규범이나 직접적인 윤리적 가르침 등을 통해서도 우리에게 주어졌다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우리가 아이들에게는 아주 단순한 규칙을 주다가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소년 시기에 약간 더 보강하고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성년이 되면 보다 세밀하고 수준 높은 규범이 주어지는 것처럼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하느님께서도 인간의 수준에 맞춰 당신의 법을 단계적으로 내려주셨다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구약시대에 하느님께서는 이스라엘 민족을 당신 백성으로 삼으시고 그들에게 당신의 법을 내려주셨다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이것이 구약성서에서 말하는 ‘율법’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律法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 중에서 ‘십계명’은 가장 직접적이고 대표적인 종교적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윤리적 삶의 규범이었다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하느님께서는 모세를 통해 이스라엘 민족과 계약을 맺고 십계명을 내려주시면서 “너희 하느님은 나 야훼다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바로 내가 너희를 이집트 땅 종살이하던 집에서 이끌어 낸 하느님이다”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탈출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20,2)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하고 말씀하신다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이스라엘 백성에게 계명이라는 의무 조항을 주시기 이전에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먼저 당신이 그들을 얼마나 사랑하고 돌보아 주었는가를 상기시키신다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십계명은 인간의 자유를 제한하고 구속시키는 법이 아니라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이집트 탈출을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통해 체험했던 하느님의 사랑과 은혜를 계속 받을 수 있는 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인간에게 진정한 해방과 자유를 주는 법이다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하느님께서는 이스라엘 백성이 실천하기 쉽게 간단 명료한 행동 규범을 십계명에 담으셨다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당시 이스라엘 민족은 유목민으로서 높은 정신 문화를 갖지 못했기 때문에 그들에게 주어진 행동 규범은 주로 금지 규정으로 제정된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최소한의 필요 사항을 정한 윤리적 명령들이다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십계명은 이름 그대로 열 개의 조항으로 되어 있는데 두 부분으로 나눌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처음 세 가지 계명은 하느님께 대한 인간의 도리를 말하고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다음 일곱 가지 계명은 동료 인간에 대한 인간의 도리를 말하고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일곱 가지 계명은 인간 상호간의 권리를 보장하기 위해 주어진 것으로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이러한 규정들이 인간 사회의 질서를 세워준다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 분이신 하느님을 </a:t>
            </a:r>
            <a:r>
              <a:rPr lang="ko-KR" alt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흠숭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하여라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하느님만을 믿고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하느님께 바라고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모든 것보다 하느님을 사랑하라는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오늘날 해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별 따위의 우상을 숭배하는 경향은 자취를 감추고 있지만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돈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권력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쾌락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국가 등이 새로운 우상이 되고 있으며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인간을 절대시하고 물질만능 풍조가 만연되어 무신론을 주장하는 사람도 늘고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온갖 종류의 미신 행위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우상 숭배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무신론 등은 이 첫째 계명을 거스르는 죄이다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하느님을 시험하는 행위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성사나 전례 그리고 하느님께 봉헌된 사람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물건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장소를 모독하거나 부당하게 취급하는 행위 역시 죄이다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이름을 함부로 부르지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거룩하신 하느님의 이름을 존경하라는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이름은 한 인격체의 본성과 특성뿐만 아니라 그에 대한 소망도 나타낸다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하느님의 이름을 부를 때는 자신이 하느님 앞에 있음을 의식하면서 하느님께 대한 경건한 자세로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정성 되이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불러야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우리가 하느님의 이름으로 맹세한 것은 반드시 지켜야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이름을 진실과 필요성과 존경심이 없이 함부로 부르거나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헛된 약속과 거짓 맹세 또는 저주를 하기 위해 하느님의 이름을 부르는 것은 죄이다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주일을 </a:t>
            </a:r>
            <a:r>
              <a:rPr lang="ko-KR" alt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거룩히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지내라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하느님께서는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 동안 세상을 창조하시고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일째 되는 날 쉬셨다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그리고 이날을 안식일로 정하여 거룩하게 지내도록 하셨다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구약의 안식일 전통은 신약의 주일 거행으로 이어진다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주일은 새로운 창조가 이루어진 그리스도의 부활을 경축하는 날로서 안식일의 완성이라고 할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그리스도인들은 주일에 미사에 참례하고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정신과 육체의 적당한 휴식을 방해하는 일이나 활동을 삼가야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주일은 병자를 방문한다든지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불우한 이웃에게 봉사하기에 좋은 날이다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부모에게 효도하라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계명을 통하여 하느님께서는 우리를 낳아 길러주신 부모님을 공경하라고 명하신다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가정은 우리가 하느님의 무조건적 사랑을 체험할 수 있는 첫 번째 장소이며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사람은 누구나 가정 안에서 자라고 발전한다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자녀들은 부모에게 존경과 감사를 드리고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말씀에 순종하며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도움을 드려야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부모는 자녀를 올바르게 자라도록 이끌어줄 책임이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최선을 다해서 자녀들에게 물질적으로 또 정신적으로 필요한 것을 제공해 주어야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부모는 특히 자녀의 신앙 교육을 중시하고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사회 교육에도 소홀함이 없어야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사람을 죽이지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살인만을 금하는 것이 아니라 인간의 생명을 보존하는 데 해가 되는 일체의 행위를 금하는 명령이다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인간은 하느님의 모습으로 창조되었기에 존엄하며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인간 생명의 주인은 하느님이시기에 어느 누구도 생명을 침해할 수 없다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모든 사람은 잉태되는 순간부터 죽을 때까지 고귀하기 때문에 낙태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안락사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자살 행위도 이 계명을 어기는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계명은 자신이나 타인을 소홀히 하거나 상처를 입히는 것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질병을 유발하게 하는 것도 금한다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예를 들면 도시에서의 공기 오염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교통 법규 위반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불량 음식물 제조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근로 조건 무시하는 노동 강요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마약 등 건강을 해치는 행위 등이다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가난과 전쟁은 인간다운 삶과 생명을 빼앗는 행위이므로 전쟁 방지를 위해 노력해야 하고 군비 경쟁을 막아 그 돈으로 가난한 이들을 도와야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간음하지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혼외 정사를 금하고 성의 본래 목적에 맞는 정결한 생활을 해야 한다는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부부생활은 삶의 기초가 되고 사회생활의 원동력이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부부생활은 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자에 의해서 침해되어서는 안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혼전에도 정결을 유지해야 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매매춘 등 이 계명을 어기는 행위를 하지 말아야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도둑질을 하지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이웃의 재산을 빼앗거나 이웃에게 재산상의 손해를 끼치는 것을 금한다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도둑질을 하는 일 이외에도 사기를 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문서를 위조한다든지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계약을 어긴다든지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무게를 속여 판다든지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불공정 경쟁을 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세금을 포탈한다든지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독과점 품목임을 기화로 폭리를 취한다든지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타인의 소유물을 파괴하거나 노동자에게 정당한 임금을 제때에 지불하지 않는 등의 행위는 자신의 이득만을 위하여 사회와 이웃에게 큰 손해를 끼치는 일이다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거짓 증언을 하지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진실을 거스르는 죄를 짓지 말라는 명령이다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세 치의 혀”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움직이는 여하에 따라 한 사람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 가정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 단체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 국가가 파괴되고 나가서는 멸망에까지 이르게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진실에 위배되는 비방이나 중상 모략은 큰 죄이다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직업상 취득한 비밀이나 국가의 비밀을 알고 있는 사람은 비밀을 누설해서는 안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남의 아내를 탐내지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육체의 탐욕을 경계하라고 명한다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性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은 매우 고귀한 것으로서 창조적 힘을 갖고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잘못 사용하면 자신과 이웃을 해치고 사회에 누를 끼쳐 비참하게 만들기도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성적 호기심을 유발하는 인터넷 사이트의 범람으로 저속한 성문화가 퍼지고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육체적 탐욕에 대항하는 싸움은 마음의 정화와 절제의 실천을 필요로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남의 재물을 탐내지 마라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계명은 사람의 참된 열망은 이 세상 재물이 아니라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하느님이시라는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것을 가르친다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이 세상 재물에 전혀 무관심해야 한다는 것이 아니라 오직 재물만을 위해서 수단과 방법을 가리지 않는 탐욕을 경계하라는 가르침이다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지상 생활을 영원한 것으로 착각하고 그 자체가 인생의 목적인 양 온갖 물욕에 집착할 때 인간 사회는 불안해지고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갖가지 부정과 부패와 범죄가 꼬리를 물고 일어나게 되는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이러한 집착에서 벗어날 때 마음은 맑아지고 평화로운 삶을 즐길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신약의 법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=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그리스도의 법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새 법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예수께서는 십계명을 비롯한 구약의 모든 율법을 하느님 사랑과 인간사랑이라는 두 계명으로 묶어 완성하셨다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“‘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네 마음을 다하고 목숨을 다하고 뜻을 다하여 주님이신 너희 하느님을 사랑하라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.’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이것이 가장 크고 첫째가는 계명이고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네 이웃을 네 몸같이 사랑하라’는 둘째 계명도 이에 못지 않게 중요하다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두 계명이 모든 율법과 예언서의 골자이다”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22,37-40).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들어 봅시다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]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마태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19,16-21(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교리서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171-172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쪽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을 함께 읽는다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예수께서는 십계명의 ‘하지 마라’ 라는 소극적인 규범에서 ‘하라’ 라는 적극적인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규범으로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 사랑과 이웃 사랑을 실천하라고 가르치신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물론 그 안에는 하느님 사랑과 이웃 사랑을 해치는 행위를 하지 말라는 십계명의 말씀이 다 포함되어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법 규정 이상의 것을 실행하는 것이 곧 사랑이다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예수께서는 제자들에게 사랑의 새 계명을 주셨다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내가 너희에게 새 계명을 주겠다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서로 사랑하여라 내가 너희를 사랑한 것처럼 너희도 서로 사랑하여라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너희가 서로 사랑하면 세상 사람들이 그것을 보고 내 제자라는 것을 알게 될 것이다”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요한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13,34-35).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새 계명이라고 해서 사랑의 본질이 달라진 것이 아니라 그 기준이 달라진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예수께서는 당신 자신을 기준으로 내세우셨다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예수께서는 하느님과 본질이 같은 분이셨지만 인간의 모습으로 이 세상에 오셨고 하느님 아버지의 인간사랑에 응답하기 위해 십자가에 달려 죽기까지 하셨다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예수께서는 하느님 아버지께서 당신을 사랑하신 것처럼 우리를 사랑하신다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아버지께서 나를 사랑하신 것처럼 나도 너희를 사랑해 왔다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그러니 너희는 언제나 내 사랑 안에 머물러 있어라”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요한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15,9).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이와 같이 예수님은 하느님 아버지를 지극히 사랑하면서 인간 구원을 위하여 목숨을 바친 당신의 삶으로써 하느님 사랑이 곧 인간 사랑임을 가르쳐주셨다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모든 것을 볼 때 세례를 받아 새 사람이 된 그리스도인이 지켜야 할 새로운 삶의 기준은 문자로 쓰인 법이라기보다 사랑 자체이신 예수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그리스도 이시라는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것을 알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따라서 그리스도의 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곧 새 법이란 그리스도 자신을 두고 하는 말이다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그래서 예수께서는 “나는 길이요 진리요 생명이다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나를 거치지 않고서는 아무도 아버지께 갈 수 없다”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요한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14,6)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하고 말씀하셨다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그리스도의 법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=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성령의 법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그리스도의 법은 무엇을 지키라는 의무만을 부과하는 것이 아니라 그것을 지킬 수 있는 힘과 은총도 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우리의 인간적인 의지와 노력만으로는 하느님의 법을 지킬 수 없다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나약한 인간이 그리스도의 법을 생활에 옮길 수 있다면 그것은 성령께서 불어넣어 주시는 사랑 때문이다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성령은 “우리의 마음속에 하느님의 사랑을 부어주신다”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로마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5,5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참조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따라서 그리스도의 법은 곧 성령의 법이기도 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우리는 어떤 행동을 할 때 우리 안에서 작용하시는 성령의 인도에 먼저 귀를 기울여야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예수 그리스도께서는 우리를 자유롭게 하려고 오셨다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우리에게 주는 당신의 진리와 우리 마음속에서 움직이는 성령을 통해서 그렇게 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 자신의 실패와 타성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외적인 강박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헛된 가치관에 따르는 부질없는 노력 등에서 벗어나게 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이런 사랑과 은총의 힘으로 우리는 선을 추구하고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일체의 독선과 타성을 멀리하고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무가치하고 부끄러운 것들을 배척할 수 있는 그리스도인으로 살아갈 수 있는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실정법과 교회법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실정법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법이 인간 삶의 규범으로서 모든 활력을 드러내려면 인간이 제정한 실정법까지도 필요하다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실정법은 자연법을 토대로 하여 인간 사회와 그 사회를 구성하는 기구에 의해서 정해진다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실정법은 인간 공동체 안에서 생활하는 인간 생활에 관한 법이다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법은 공동체를 책임진 사람이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공동선을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위해서 만들어낸 이성의 명령이다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따라서 입법자 편에서는 일정한 권한과 자격을 요한다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한편으로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준법자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편에서는 그 법이 윤리적으로 이론이 없어야 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법에 위배되지 않아야 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목적에 부합해야 하고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공동선에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분명히 기여해야 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물리적으로나 정신적으로 준수 가능해야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보통 인간의 능력으로 준수 가능해야 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는 세 가지 조건이 따른다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세 가지 조건이 갖추어질 때 정당한 법이 되고 효력이 발생할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하느님의 법을 기초로 하여 제정된 국가법과 국제법 역시 그리스도인이 양심적으로 지켜야 할 행동 기준이다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우리 내부에 간직한 하느님의 소리인 양심과 우리 안에서 부딪히는 갖가지 문제들에 하느님의 법을 적용하고 생활화함으로써 하느님께 대한 신앙을 증언하여야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교회법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교회는 하나의 조직을 갖춘 가시적인 사회이기도 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따라서 제도상의 권위와 법적 위계를 갖추고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그러므로 천주교 신자들은 교회가 정한 교회법을 지켜야 할 의무가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교회법은 그리스도인으로서 지켜야 할 일반 규범과 성사생활에 관한 규율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교회의 운영에 관한 규율을 정해놓은 것이다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교회법의 기원을 보면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첫째로 하느님께서 제정하신 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법의 원천자가 하느님인 경우이다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여기에는 성서와 성전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자연법이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둘째로 사람이 제정한 법으로서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전체 교회를 위해서는 교황과 공의회가 법을 만들고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개별교회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교구나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관구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수도회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 위해서는 교구장이나 지역 공의회 또는 수도회 총회 등이 법을 만든다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교회법은 모든 신자들이 올바른 참여를 하도록 이끌고 있는데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 원동력은 성령이시다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 안에 활동하시는 성령께서 우리로 하여금 예수 그리스도와 함께 일치된 생활 안에서 살아가도록 지도하신다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우리가 그리스도와 밀접하게 되면 될수록 우리 생활은 하느님과 더욱 일치하게 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알아둡시다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]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신자들이 지켜야 할 여섯 가지 의무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교리서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179-180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쪽 참조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※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다음 주에 공부할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24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과를 읽고 오도록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DA0B6-5AE4-4A50-91ED-304FC7B888A8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57157-472F-4691-95E7-8DD98525A063}" type="datetimeFigureOut">
              <a:rPr lang="ko-KR" altLang="en-US" smtClean="0"/>
              <a:pPr/>
              <a:t>2010-08-02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19F5F-5ABB-4EAC-9DB0-032C3CC00C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44368;&#50977;&#51109;\Desktop\&#51088;&#52880;&#50724;&#45208;&#47924;-&#44536;&#45824;&#49324;&#46993;&#50640;&#45576;&#46896;&#46412;.wma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USER\&#48148;&#53461;%20&#54868;&#47732;\&#44368;&#47532;&#49436;\22&#44284;&#44368;&#47532;\p07_07.asf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1000108"/>
            <a:ext cx="7772400" cy="1470025"/>
          </a:xfrm>
        </p:spPr>
        <p:txBody>
          <a:bodyPr/>
          <a:lstStyle/>
          <a:p>
            <a:r>
              <a:rPr lang="ko-KR" altLang="en-US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휴먼모음T" pitchFamily="18" charset="-127"/>
                <a:ea typeface="휴먼모음T" pitchFamily="18" charset="-127"/>
              </a:rPr>
              <a:t>22</a:t>
            </a:r>
            <a:r>
              <a:rPr lang="ko-KR" altLang="en-US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과 새로운 삶의 기준들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929322" y="6286520"/>
            <a:ext cx="1714512" cy="328618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sz="18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저녁노을</a:t>
            </a:r>
            <a:endParaRPr lang="ko-KR" altLang="en-US" sz="1800" dirty="0">
              <a:solidFill>
                <a:schemeClr val="accent2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7224" y="1071546"/>
            <a:ext cx="8183880" cy="1051560"/>
          </a:xfrm>
        </p:spPr>
        <p:txBody>
          <a:bodyPr>
            <a:noAutofit/>
          </a:bodyPr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인간이 공동체를 이루어 살아갈 때에 법 없이는 질서를 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이룰 수 없고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질서 없는 인간 사회는 상상할 수 없다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내용 개체 틀 3" descr="65054.jp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786050" y="2643182"/>
            <a:ext cx="5080000" cy="37973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그림 4" descr="qjq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2285992"/>
            <a:ext cx="3286148" cy="10953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자캐오나무-그대사랑에눈뜰때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8501090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4" name="voltag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%C7%A5%C1%F6_welldyingedu 사본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42910" y="1428736"/>
            <a:ext cx="3839010" cy="30916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그림 4" descr="%EC%9A%A9%EC%84%9C%EB%8A%9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694" y="2786058"/>
            <a:ext cx="2774767" cy="3557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28662" y="4929198"/>
            <a:ext cx="369043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자연 법칙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              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Arial"/>
                <a:ea typeface="HY엽서L" pitchFamily="18" charset="-127"/>
              </a:rPr>
              <a:t>“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HY엽서L" pitchFamily="18" charset="-127"/>
                <a:ea typeface="HY엽서L" pitchFamily="18" charset="-127"/>
              </a:rPr>
              <a:t>사람은 죽는다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Arial"/>
                <a:ea typeface="HY엽서L" pitchFamily="18" charset="-127"/>
              </a:rPr>
              <a:t>”</a:t>
            </a:r>
            <a:endParaRPr lang="ko-KR" altLang="en-US" sz="2000" b="1" dirty="0">
              <a:solidFill>
                <a:schemeClr val="bg2">
                  <a:lumMod val="25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57818" y="1785926"/>
            <a:ext cx="46778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사회 규범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                     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Arial"/>
                <a:ea typeface="HY엽서L" pitchFamily="18" charset="-127"/>
              </a:rPr>
              <a:t>“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HY엽서L" pitchFamily="18" charset="-127"/>
                <a:ea typeface="HY엽서L" pitchFamily="18" charset="-127"/>
              </a:rPr>
              <a:t>사람을 죽여서는 안 된다</a:t>
            </a:r>
            <a:r>
              <a:rPr lang="en-US" altLang="ko-KR" sz="2000" b="1" dirty="0" smtClean="0">
                <a:solidFill>
                  <a:schemeClr val="bg2">
                    <a:lumMod val="25000"/>
                  </a:schemeClr>
                </a:solidFill>
                <a:latin typeface="HY엽서L" pitchFamily="18" charset="-127"/>
                <a:ea typeface="HY엽서L" pitchFamily="18" charset="-127"/>
              </a:rPr>
              <a:t>”</a:t>
            </a:r>
            <a:endParaRPr lang="ko-KR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med">
    <p:dissolve/>
    <p:sndAc>
      <p:stSnd>
        <p:snd r:embed="rId3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10800000" flipV="1">
            <a:off x="450116" y="924767"/>
            <a:ext cx="8251715" cy="673229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사회 규범</a:t>
            </a:r>
            <a:r>
              <a:rPr lang="ko-KR" altLang="en-US" sz="40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4000" b="1" dirty="0" smtClean="0">
                <a:solidFill>
                  <a:schemeClr val="bg1"/>
                </a:solidFill>
                <a:latin typeface="HY목판L" pitchFamily="18" charset="-127"/>
                <a:ea typeface="HY목판L" pitchFamily="18" charset="-127"/>
              </a:rPr>
              <a:t/>
            </a:r>
            <a:br>
              <a:rPr lang="ko-KR" altLang="en-US" sz="4000" b="1" dirty="0" smtClean="0">
                <a:solidFill>
                  <a:schemeClr val="bg1"/>
                </a:solidFill>
                <a:latin typeface="HY목판L" pitchFamily="18" charset="-127"/>
                <a:ea typeface="HY목판L" pitchFamily="18" charset="-127"/>
              </a:rPr>
            </a:br>
            <a:endParaRPr lang="ko-KR" altLang="en-US" dirty="0"/>
          </a:p>
        </p:txBody>
      </p:sp>
      <p:pic>
        <p:nvPicPr>
          <p:cNvPr id="4" name="내용 개체 틀 3" descr="0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14546" y="1928802"/>
            <a:ext cx="5357850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직사각형 4"/>
          <p:cNvSpPr/>
          <p:nvPr/>
        </p:nvSpPr>
        <p:spPr>
          <a:xfrm>
            <a:off x="2571736" y="4714884"/>
            <a:ext cx="19752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종교 규범        </a:t>
            </a:r>
            <a:endParaRPr lang="ko-KR" altLang="en-US" sz="2000" dirty="0">
              <a:solidFill>
                <a:schemeClr val="accent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71736" y="5143512"/>
            <a:ext cx="20601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도덕 규범         </a:t>
            </a:r>
            <a:endParaRPr lang="ko-KR" altLang="en-US" sz="2000" dirty="0">
              <a:solidFill>
                <a:schemeClr val="accent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71736" y="5572140"/>
            <a:ext cx="11689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법</a:t>
            </a:r>
            <a:r>
              <a:rPr lang="en-US" altLang="ko-KR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법률</a:t>
            </a:r>
            <a:r>
              <a:rPr lang="en-US" altLang="ko-KR" sz="2000" dirty="0" smtClean="0">
                <a:solidFill>
                  <a:schemeClr val="accent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sz="2000" dirty="0">
              <a:solidFill>
                <a:schemeClr val="accent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00628" y="4643446"/>
            <a:ext cx="22813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2"/>
                </a:solidFill>
                <a:latin typeface="HY엽서L" pitchFamily="18" charset="-127"/>
                <a:ea typeface="HY엽서L" pitchFamily="18" charset="-127"/>
              </a:rPr>
              <a:t>신앙심을 바탕으로</a:t>
            </a:r>
            <a:endParaRPr lang="ko-KR" altLang="en-US" sz="2000" b="1" dirty="0">
              <a:solidFill>
                <a:schemeClr val="accent2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072066" y="5072074"/>
            <a:ext cx="21011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2"/>
                </a:solidFill>
                <a:latin typeface="HY엽서L" pitchFamily="18" charset="-127"/>
                <a:ea typeface="HY엽서L" pitchFamily="18" charset="-127"/>
              </a:rPr>
              <a:t>양심을 발동시켜</a:t>
            </a:r>
            <a:endParaRPr lang="ko-KR" altLang="en-US" sz="2000" b="1" dirty="0">
              <a:solidFill>
                <a:schemeClr val="accent2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72066" y="5572140"/>
            <a:ext cx="27146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2"/>
                </a:solidFill>
                <a:latin typeface="HY엽서L" pitchFamily="18" charset="-127"/>
                <a:ea typeface="HY엽서L" pitchFamily="18" charset="-127"/>
              </a:rPr>
              <a:t>국가적 강제에 의해</a:t>
            </a:r>
            <a:endParaRPr lang="ko-KR" altLang="en-US" sz="2000" b="1" dirty="0">
              <a:solidFill>
                <a:schemeClr val="accent2"/>
              </a:solidFill>
              <a:latin typeface="HY엽서L" pitchFamily="18" charset="-127"/>
              <a:ea typeface="HY엽서L" pitchFamily="18" charset="-127"/>
            </a:endParaRPr>
          </a:p>
        </p:txBody>
      </p:sp>
    </p:spTree>
  </p:cSld>
  <p:clrMapOvr>
    <a:masterClrMapping/>
  </p:clrMapOvr>
  <p:transition spd="med">
    <p:sndAc>
      <p:stSnd>
        <p:snd r:embed="rId3" name="push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나더러</a:t>
            </a:r>
            <a:r>
              <a:rPr lang="en-US" altLang="ko-KR" sz="2700" b="1" dirty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!’ 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하고 부른다고 다 하늘 나라에  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들어가는 것이 아니다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하늘에 계신 내 아버지의 뜻을 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실천하는 사람이라야 들어간다” 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 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7,21</a:t>
            </a:r>
            <a:r>
              <a:rPr lang="en-US" altLang="ko-KR" sz="2700" b="1" dirty="0" smtClean="0">
                <a:solidFill>
                  <a:schemeClr val="bg2">
                    <a:lumMod val="25000"/>
                  </a:schemeClr>
                </a:solidFill>
                <a:latin typeface="HY산B" pitchFamily="18" charset="-127"/>
                <a:ea typeface="HY산B" pitchFamily="18" charset="-127"/>
              </a:rPr>
              <a:t>)</a:t>
            </a:r>
            <a:r>
              <a:rPr lang="en-US" altLang="ko-KR" sz="4000" b="1" dirty="0" smtClean="0">
                <a:solidFill>
                  <a:srgbClr val="CC0000"/>
                </a:solidFill>
                <a:latin typeface="MD이솝체" pitchFamily="18" charset="-127"/>
                <a:ea typeface="MD이솝체" pitchFamily="18" charset="-127"/>
              </a:rPr>
              <a:t/>
            </a:r>
            <a:br>
              <a:rPr lang="en-US" altLang="ko-KR" sz="4000" b="1" dirty="0" smtClean="0">
                <a:solidFill>
                  <a:srgbClr val="CC0000"/>
                </a:solidFill>
                <a:latin typeface="MD이솝체" pitchFamily="18" charset="-127"/>
                <a:ea typeface="MD이솝체" pitchFamily="18" charset="-127"/>
              </a:rPr>
            </a:br>
            <a:endParaRPr lang="ko-KR" altLang="en-US" dirty="0"/>
          </a:p>
        </p:txBody>
      </p:sp>
      <p:pic>
        <p:nvPicPr>
          <p:cNvPr id="4" name="내용 개체 틀 3" descr="세례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00034" y="2714620"/>
            <a:ext cx="3810000" cy="2857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 descr="제목 없음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2571744"/>
            <a:ext cx="3833839" cy="28753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  <p:sndAc>
      <p:stSnd>
        <p:snd r:embed="rId3" name="drumroll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0034" y="714356"/>
            <a:ext cx="72282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그리스도인의  행동 기준인 하느님의 법</a:t>
            </a:r>
            <a:r>
              <a:rPr lang="en-US" altLang="ko-KR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뜻</a:t>
            </a:r>
            <a:r>
              <a:rPr lang="en-US" altLang="ko-KR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sz="3200" b="1" dirty="0">
              <a:solidFill>
                <a:schemeClr val="bg2">
                  <a:lumMod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42910" y="3071810"/>
            <a:ext cx="26432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chemeClr val="accent6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법</a:t>
            </a:r>
            <a:r>
              <a:rPr lang="en-US" altLang="ko-KR" sz="2400" dirty="0" smtClean="0">
                <a:solidFill>
                  <a:schemeClr val="accent6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dirty="0" smtClean="0">
                <a:solidFill>
                  <a:schemeClr val="accent6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法</a:t>
            </a:r>
            <a:r>
              <a:rPr lang="en-US" altLang="ko-KR" sz="2400" dirty="0" smtClean="0">
                <a:solidFill>
                  <a:schemeClr val="accent6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)                             </a:t>
            </a:r>
          </a:p>
          <a:p>
            <a:pPr algn="ctr">
              <a:spcBef>
                <a:spcPct val="50000"/>
              </a:spcBef>
            </a:pP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“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물이 흘러간다”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285984" y="5572140"/>
            <a:ext cx="52149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인간이 하느님의 창조 질서에 따라          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순리대로 살아가는  규범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5" name="그림 4" descr="soulofsin_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1928802"/>
            <a:ext cx="5013233" cy="3643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ndAc>
      <p:stSnd>
        <p:snd r:embed="rId3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142976" y="5572140"/>
            <a:ext cx="6730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자연법</a:t>
            </a:r>
            <a:r>
              <a:rPr lang="ko-KR" altLang="en-US" sz="28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8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8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인간 본성에 심어진 하느님의 법 </a:t>
            </a:r>
            <a:endParaRPr lang="ko-KR" altLang="en-US" sz="2800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42976" y="621508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8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양심</a:t>
            </a:r>
            <a:r>
              <a:rPr lang="ko-KR" altLang="en-US" sz="28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8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8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우리 안에서 들려오는 하느님의 목소리</a:t>
            </a:r>
            <a:endParaRPr lang="ko-KR" altLang="en-US" sz="2800" b="1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ransition>
    <p:wedge/>
    <p:sndAc>
      <p:stSnd>
        <p:snd r:embed="rId3" name="push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192" y="857232"/>
            <a:ext cx="8286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solidFill>
                  <a:srgbClr val="666633"/>
                </a:solidFill>
                <a:latin typeface="휴먼모음T" pitchFamily="18" charset="-127"/>
                <a:ea typeface="휴먼모음T" pitchFamily="18" charset="-127"/>
              </a:rPr>
              <a:t>자연법은 인간 공동체의 도덕적 기초가 되고</a:t>
            </a:r>
            <a:r>
              <a:rPr lang="en-US" altLang="ko-KR" sz="2000" dirty="0" smtClean="0">
                <a:solidFill>
                  <a:srgbClr val="666633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solidFill>
                  <a:srgbClr val="666633"/>
                </a:solidFill>
                <a:latin typeface="휴먼모음T" pitchFamily="18" charset="-127"/>
                <a:ea typeface="휴먼모음T" pitchFamily="18" charset="-127"/>
              </a:rPr>
              <a:t>모든 국법의 토대가 된다</a:t>
            </a:r>
            <a:r>
              <a:rPr lang="en-US" altLang="ko-KR" sz="2000" dirty="0" smtClean="0">
                <a:solidFill>
                  <a:srgbClr val="666633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endParaRPr lang="ko-KR" altLang="en-US" sz="2000" dirty="0">
              <a:solidFill>
                <a:srgbClr val="66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4030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2143116"/>
            <a:ext cx="4894826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그림 3" descr="23274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1785926"/>
            <a:ext cx="1964546" cy="31432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5429264"/>
            <a:ext cx="71336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996633"/>
                </a:solidFill>
                <a:latin typeface="휴먼매직체" pitchFamily="18" charset="-127"/>
                <a:ea typeface="휴먼매직체" pitchFamily="18" charset="-127"/>
              </a:rPr>
              <a:t>이러한 자연법은 하느님께서 인간에게 부여해 주신 </a:t>
            </a:r>
            <a:endParaRPr lang="en-US" altLang="ko-KR" sz="2800" dirty="0" smtClean="0">
              <a:solidFill>
                <a:srgbClr val="996633"/>
              </a:solidFill>
              <a:latin typeface="휴먼매직체" pitchFamily="18" charset="-127"/>
              <a:ea typeface="휴먼매직체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rgbClr val="996633"/>
                </a:solidFill>
                <a:latin typeface="휴먼매직체" pitchFamily="18" charset="-127"/>
                <a:ea typeface="휴먼매직체" pitchFamily="18" charset="-127"/>
              </a:rPr>
              <a:t>양심을 통해서 자각할 수 있다</a:t>
            </a:r>
            <a:r>
              <a:rPr lang="en-US" altLang="ko-KR" sz="2800" dirty="0" smtClean="0">
                <a:solidFill>
                  <a:srgbClr val="996633"/>
                </a:solidFill>
                <a:latin typeface="휴먼매직체" pitchFamily="18" charset="-127"/>
                <a:ea typeface="휴먼매직체" pitchFamily="18" charset="-127"/>
              </a:rPr>
              <a:t>.</a:t>
            </a:r>
            <a:endParaRPr lang="ko-KR" altLang="en-US" sz="2800" dirty="0">
              <a:solidFill>
                <a:srgbClr val="996633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suctio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모세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500174"/>
            <a:ext cx="3387722" cy="4434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24075" y="404813"/>
            <a:ext cx="4968875" cy="588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>
                <a:solidFill>
                  <a:schemeClr val="accent2"/>
                </a:solidFill>
                <a:latin typeface="휴먼모음T" pitchFamily="18" charset="-127"/>
                <a:ea typeface="휴먼모음T" pitchFamily="18" charset="-127"/>
              </a:rPr>
              <a:t>구약의 법</a:t>
            </a:r>
            <a:r>
              <a:rPr lang="en-US" altLang="ko-KR" sz="3200" b="1" dirty="0">
                <a:solidFill>
                  <a:schemeClr val="accent2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3200" b="1" dirty="0">
                <a:solidFill>
                  <a:schemeClr val="accent2"/>
                </a:solidFill>
                <a:latin typeface="휴먼모음T" pitchFamily="18" charset="-127"/>
                <a:ea typeface="휴먼모음T" pitchFamily="18" charset="-127"/>
              </a:rPr>
              <a:t>율법</a:t>
            </a:r>
            <a:r>
              <a:rPr lang="en-US" altLang="ko-KR" sz="3200" b="1" dirty="0">
                <a:solidFill>
                  <a:schemeClr val="accent2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3200" b="1" dirty="0">
                <a:solidFill>
                  <a:schemeClr val="accent2"/>
                </a:solidFill>
                <a:latin typeface="휴먼모음T" pitchFamily="18" charset="-127"/>
                <a:ea typeface="휴먼모음T" pitchFamily="18" charset="-127"/>
              </a:rPr>
              <a:t>과 십계명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929190" y="1714488"/>
            <a:ext cx="46434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“</a:t>
            </a: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너희 하느님은               </a:t>
            </a:r>
            <a:endParaRPr lang="en-US" altLang="ko-KR" sz="2400" b="1" dirty="0" smtClean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나 야훼다</a:t>
            </a:r>
            <a:r>
              <a:rPr lang="en-US" altLang="ko-KR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        </a:t>
            </a: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바로 내가 너희를                    </a:t>
            </a:r>
            <a:endParaRPr lang="en-US" altLang="ko-KR" sz="2400" b="1" dirty="0" smtClean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이집트 땅 종살이하던     </a:t>
            </a:r>
            <a:endParaRPr lang="en-US" altLang="ko-KR" sz="2400" b="1" dirty="0" smtClean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집에서 이끌어 낸                 </a:t>
            </a:r>
            <a:endParaRPr lang="en-US" altLang="ko-KR" sz="2400" b="1" dirty="0" smtClean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하느님이다”                     </a:t>
            </a:r>
            <a:endParaRPr lang="en-US" altLang="ko-KR" sz="2400" b="1" dirty="0" smtClean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b="1" dirty="0" err="1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출애</a:t>
            </a: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20,2)</a:t>
            </a:r>
            <a:endParaRPr lang="en-US" altLang="ko-KR" sz="2400" b="1" dirty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8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4087228" cy="42159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857356" y="428604"/>
            <a:ext cx="5572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너희 하느님은 나 야훼다</a:t>
            </a:r>
            <a:r>
              <a:rPr lang="en-US" altLang="ko-KR" sz="4000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4282" y="1714488"/>
            <a:ext cx="472437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십계명은 인간의 </a:t>
            </a:r>
            <a:endParaRPr lang="en-US" altLang="ko-KR" sz="3200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자유를 제한하고 </a:t>
            </a:r>
            <a:endParaRPr lang="en-US" altLang="ko-KR" sz="3200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구속시키는 법이 아니라</a:t>
            </a:r>
            <a:r>
              <a:rPr lang="en-US" altLang="ko-KR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이집트 탈출을 </a:t>
            </a:r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통해 체험했던 </a:t>
            </a:r>
            <a:endParaRPr lang="en-US" altLang="ko-KR" sz="3200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하느님의 사랑과 은혜를 </a:t>
            </a:r>
            <a:endParaRPr lang="en-US" altLang="ko-KR" sz="3200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계속 받을 수 있는 법</a:t>
            </a:r>
            <a:r>
              <a:rPr lang="en-US" altLang="ko-KR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인간에게 진정한 해방과 </a:t>
            </a:r>
            <a:endParaRPr lang="en-US" altLang="ko-KR" sz="3200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자유를 주는 법이다</a:t>
            </a:r>
            <a:r>
              <a:rPr lang="en-US" altLang="ko-KR" sz="3200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7158" y="642918"/>
            <a:ext cx="8643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 smtClean="0">
                <a:solidFill>
                  <a:srgbClr val="714225"/>
                </a:solidFill>
                <a:latin typeface="휴먼모음T" pitchFamily="18" charset="-127"/>
                <a:ea typeface="휴먼모음T" pitchFamily="18" charset="-127"/>
              </a:rPr>
              <a:t>십계명은 최소한의 필요 사항을 정한 윤리적 명령들</a:t>
            </a:r>
            <a:endParaRPr lang="ko-KR" altLang="en-US" sz="2800" b="1" dirty="0">
              <a:solidFill>
                <a:srgbClr val="714225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hu-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1428736"/>
            <a:ext cx="3517216" cy="4560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214282" y="5715016"/>
            <a:ext cx="3857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처음 세 가지 계명 </a:t>
            </a:r>
          </a:p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하느님께 대한 인간의 도리     </a:t>
            </a:r>
            <a:endParaRPr lang="ko-KR" altLang="en-US" sz="2400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5643578"/>
            <a:ext cx="40719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다음 일곱 가지  계명 </a:t>
            </a:r>
          </a:p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동료 인간에 대한 인간의 도리</a:t>
            </a:r>
            <a:endParaRPr lang="ko-KR" altLang="en-US" sz="2400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286512" y="1500174"/>
            <a:ext cx="22145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계명                               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b="1" dirty="0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한 분이신 하느님을        </a:t>
            </a:r>
            <a:endParaRPr lang="en-US" altLang="ko-KR" b="1" dirty="0" smtClean="0">
              <a:solidFill>
                <a:srgbClr val="C00000"/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b="1" dirty="0" err="1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흠숭하여라</a:t>
            </a:r>
            <a:endParaRPr lang="ko-KR" altLang="en-US" b="1" dirty="0">
              <a:solidFill>
                <a:srgbClr val="C00000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357950" y="3000372"/>
            <a:ext cx="22145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계명                      </a:t>
            </a:r>
            <a:endParaRPr lang="en-US" altLang="ko-KR" dirty="0" smtClean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b="1" dirty="0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하느님의 이름을              </a:t>
            </a:r>
            <a:endParaRPr lang="en-US" altLang="ko-KR" b="1" dirty="0" smtClean="0">
              <a:solidFill>
                <a:srgbClr val="C00000"/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b="1" dirty="0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함부로 부르지 마라</a:t>
            </a:r>
            <a:endParaRPr lang="ko-KR" altLang="en-US" b="1" dirty="0">
              <a:solidFill>
                <a:srgbClr val="C00000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357950" y="4572008"/>
            <a:ext cx="235743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dirty="0" smtClean="0">
                <a:solidFill>
                  <a:srgbClr val="714225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714225"/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dirty="0" smtClean="0">
                <a:solidFill>
                  <a:srgbClr val="714225"/>
                </a:solidFill>
                <a:latin typeface="휴먼모음T" pitchFamily="18" charset="-127"/>
                <a:ea typeface="휴먼모음T" pitchFamily="18" charset="-127"/>
              </a:rPr>
              <a:t>계명                                 </a:t>
            </a:r>
            <a:endParaRPr lang="en-US" altLang="ko-KR" dirty="0" smtClean="0">
              <a:solidFill>
                <a:srgbClr val="714225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b="1" dirty="0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주일을 </a:t>
            </a:r>
            <a:r>
              <a:rPr lang="ko-KR" altLang="en-US" b="1" dirty="0" err="1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거룩히</a:t>
            </a:r>
            <a:r>
              <a:rPr lang="ko-KR" altLang="en-US" b="1" dirty="0" smtClean="0">
                <a:solidFill>
                  <a:srgbClr val="C00000"/>
                </a:solidFill>
                <a:latin typeface="HY엽서L" pitchFamily="18" charset="-127"/>
                <a:ea typeface="HY엽서L" pitchFamily="18" charset="-127"/>
              </a:rPr>
              <a:t> 지내라</a:t>
            </a:r>
            <a:endParaRPr lang="ko-KR" altLang="en-US" b="1" dirty="0">
              <a:solidFill>
                <a:srgbClr val="C00000"/>
              </a:solidFill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5" name="그림 4" descr="holy20trini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857232"/>
            <a:ext cx="5791200" cy="496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0034" y="714356"/>
            <a:ext cx="271464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계명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                              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algn="r">
              <a:spcBef>
                <a:spcPct val="50000"/>
              </a:spcBef>
            </a:pPr>
            <a:r>
              <a:rPr lang="ko-KR" altLang="en-US" dirty="0" smtClean="0"/>
              <a:t>     </a:t>
            </a:r>
            <a:r>
              <a:rPr lang="ko-KR" altLang="en-US" b="1" dirty="0" smtClean="0">
                <a:solidFill>
                  <a:srgbClr val="000099"/>
                </a:solidFill>
                <a:latin typeface="HY엽서L" pitchFamily="18" charset="-127"/>
                <a:ea typeface="HY엽서L" pitchFamily="18" charset="-127"/>
              </a:rPr>
              <a:t>부모에게 효도하라</a:t>
            </a:r>
            <a:endParaRPr lang="ko-KR" altLang="en-US" b="1" dirty="0">
              <a:solidFill>
                <a:srgbClr val="000099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71472" y="2214555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계명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                       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algn="r">
              <a:spcBef>
                <a:spcPct val="50000"/>
              </a:spcBef>
            </a:pPr>
            <a:r>
              <a:rPr lang="ko-KR" altLang="en-US" dirty="0" smtClean="0"/>
              <a:t> </a:t>
            </a:r>
            <a:r>
              <a:rPr lang="ko-KR" altLang="en-US" b="1" dirty="0" smtClean="0">
                <a:solidFill>
                  <a:srgbClr val="000099"/>
                </a:solidFill>
                <a:latin typeface="HY엽서L" pitchFamily="18" charset="-127"/>
                <a:ea typeface="HY엽서L" pitchFamily="18" charset="-127"/>
              </a:rPr>
              <a:t>사람을 죽이지 마라</a:t>
            </a:r>
            <a:endParaRPr lang="en-US" altLang="ko-KR" b="1" dirty="0" smtClean="0">
              <a:solidFill>
                <a:srgbClr val="000099"/>
              </a:solidFill>
              <a:latin typeface="HY엽서L" pitchFamily="18" charset="-127"/>
              <a:ea typeface="HY엽서L" pitchFamily="18" charset="-127"/>
            </a:endParaRPr>
          </a:p>
          <a:p>
            <a:pPr algn="r">
              <a:spcBef>
                <a:spcPct val="50000"/>
              </a:spcBef>
            </a:pPr>
            <a:endParaRPr lang="ko-KR" altLang="en-US" b="1" dirty="0">
              <a:solidFill>
                <a:srgbClr val="000099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285852" y="3929066"/>
            <a:ext cx="200026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계명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  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algn="r">
              <a:spcBef>
                <a:spcPct val="50000"/>
              </a:spcBef>
            </a:pPr>
            <a:r>
              <a:rPr lang="ko-KR" altLang="en-US" b="1" dirty="0" smtClean="0">
                <a:solidFill>
                  <a:srgbClr val="000099"/>
                </a:solidFill>
                <a:latin typeface="HY엽서L" pitchFamily="18" charset="-127"/>
                <a:ea typeface="HY엽서L" pitchFamily="18" charset="-127"/>
              </a:rPr>
              <a:t>간음하지 마라</a:t>
            </a:r>
            <a:endParaRPr lang="ko-KR" altLang="en-US" dirty="0">
              <a:solidFill>
                <a:srgbClr val="000099"/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42910" y="5429264"/>
            <a:ext cx="271462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dirty="0" smtClean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 smtClean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계명                          </a:t>
            </a:r>
            <a:endParaRPr lang="en-US" altLang="ko-KR" dirty="0" smtClean="0">
              <a:solidFill>
                <a:srgbClr val="C0000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>
              <a:spcBef>
                <a:spcPct val="50000"/>
              </a:spcBef>
            </a:pPr>
            <a:r>
              <a:rPr lang="ko-KR" altLang="en-US" b="1" dirty="0" smtClean="0">
                <a:solidFill>
                  <a:srgbClr val="000099"/>
                </a:solidFill>
                <a:latin typeface="HY엽서L" pitchFamily="18" charset="-127"/>
                <a:ea typeface="HY엽서L" pitchFamily="18" charset="-127"/>
              </a:rPr>
              <a:t>도둑질을 하지 마라</a:t>
            </a:r>
            <a:endParaRPr lang="ko-KR" altLang="en-US" b="1" dirty="0">
              <a:solidFill>
                <a:srgbClr val="000099"/>
              </a:solidFill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7" name="그림 6" descr="715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285992"/>
            <a:ext cx="2266950" cy="10906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그림 8" descr="29160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3929066"/>
            <a:ext cx="2428892" cy="10191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그림 9" descr="%ED%95%A9%EC%B9%9C%EA%B1%B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5572140"/>
            <a:ext cx="2428892" cy="947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그림 10" descr="9172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571480"/>
            <a:ext cx="2286016" cy="11502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000100" y="714356"/>
            <a:ext cx="28575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2000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lang="ko-KR" altLang="en-US" sz="2000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계명                          </a:t>
            </a:r>
            <a:endParaRPr lang="en-US" altLang="ko-KR" sz="2000" dirty="0" smtClean="0">
              <a:solidFill>
                <a:srgbClr val="CC3300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거짓 증언을 하지 마라</a:t>
            </a:r>
            <a:endParaRPr lang="ko-KR" altLang="en-US" sz="2000" b="1" dirty="0">
              <a:solidFill>
                <a:schemeClr val="accent1">
                  <a:lumMod val="75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00100" y="2643182"/>
            <a:ext cx="307183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2000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sz="2000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계명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                                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남의 아내를 탐내지 마라</a:t>
            </a:r>
            <a:endParaRPr lang="ko-KR" altLang="en-US" sz="2000" b="1" dirty="0">
              <a:solidFill>
                <a:schemeClr val="accent1">
                  <a:lumMod val="75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28662" y="4714884"/>
            <a:ext cx="321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10</a:t>
            </a:r>
            <a:r>
              <a:rPr lang="ko-KR" altLang="en-US" dirty="0" smtClean="0">
                <a:solidFill>
                  <a:srgbClr val="CC0000"/>
                </a:solidFill>
                <a:latin typeface="휴먼모음T" pitchFamily="18" charset="-127"/>
                <a:ea typeface="휴먼모음T" pitchFamily="18" charset="-127"/>
              </a:rPr>
              <a:t>계명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                     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dirty="0" smtClean="0"/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엽서L" pitchFamily="18" charset="-127"/>
                <a:ea typeface="HY엽서L" pitchFamily="18" charset="-127"/>
              </a:rPr>
              <a:t>남의 재물을 탐내지 마라</a:t>
            </a:r>
            <a:endParaRPr lang="ko-KR" altLang="en-US" b="1" dirty="0">
              <a:solidFill>
                <a:srgbClr val="0000CC"/>
              </a:solidFill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8" name="그림 7" descr="2916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531451"/>
            <a:ext cx="2286016" cy="16119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그림 8" descr="2488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4714884"/>
            <a:ext cx="2266950" cy="14287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그림 9" descr="30694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642918"/>
            <a:ext cx="2266950" cy="13763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71670" y="571480"/>
            <a:ext cx="47243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신약의 법 </a:t>
            </a:r>
            <a:r>
              <a:rPr lang="en-US" altLang="ko-KR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그리스도의 법 </a:t>
            </a:r>
            <a:endParaRPr lang="ko-KR" altLang="en-US" sz="3200" b="1" dirty="0">
              <a:solidFill>
                <a:schemeClr val="bg2">
                  <a:lumMod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tjdtla.jpg"/>
          <p:cNvPicPr>
            <a:picLocks noChangeAspect="1"/>
          </p:cNvPicPr>
          <p:nvPr/>
        </p:nvPicPr>
        <p:blipFill>
          <a:blip r:embed="rId4">
            <a:lum bright="17000" contrast="-39000"/>
          </a:blip>
          <a:stretch>
            <a:fillRect/>
          </a:stretch>
        </p:blipFill>
        <p:spPr>
          <a:xfrm>
            <a:off x="357158" y="1857364"/>
            <a:ext cx="3866595" cy="39033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4572000" y="1714488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“</a:t>
            </a: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네 마음을 다하고                                     목숨을 다하고 뜻을 다하여              </a:t>
            </a:r>
            <a:endParaRPr lang="en-US" altLang="ko-KR" sz="2000" b="1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주님이신 너희 하느님을 사랑하라</a:t>
            </a: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                            </a:t>
            </a: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이것이 가장 크고                              </a:t>
            </a:r>
            <a:endParaRPr lang="en-US" altLang="ko-KR" sz="2000" b="1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첫째가는 계명이고</a:t>
            </a: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,                                       </a:t>
            </a: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네 이웃을 네 몸같이                         </a:t>
            </a:r>
            <a:endParaRPr lang="en-US" altLang="ko-KR" sz="2000" b="1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사랑하라는 둘째 계명도                         이에 못지 않게 중요하다</a:t>
            </a: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        </a:t>
            </a: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이 두 계명이 모든 율법과                </a:t>
            </a:r>
            <a:endParaRPr lang="en-US" altLang="ko-KR" sz="2000" b="1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예언서의 골자이다”                      </a:t>
            </a:r>
            <a:endParaRPr lang="en-US" altLang="ko-KR" sz="2000" b="1" dirty="0" smtClean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마태 </a:t>
            </a:r>
            <a:r>
              <a:rPr lang="en-US" altLang="ko-KR" sz="2000" b="1" dirty="0" smtClean="0">
                <a:solidFill>
                  <a:schemeClr val="accent6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22,37-40)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5" name="p07_07.asf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p07_07.asf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215338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88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25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88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3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5852" y="214290"/>
            <a:ext cx="6195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 smtClean="0">
                <a:solidFill>
                  <a:schemeClr val="accent3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법 규정 이상의 것을 실행하는 것이 사랑 </a:t>
            </a:r>
            <a:endParaRPr lang="ko-KR" altLang="en-US" sz="2800" b="1" dirty="0">
              <a:solidFill>
                <a:schemeClr val="accent3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03_ary2004_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3" y="1428736"/>
            <a:ext cx="3571900" cy="27233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그림 3" descr="04_ary2004_1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3143248"/>
            <a:ext cx="3169725" cy="28622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직사각형 4"/>
          <p:cNvSpPr/>
          <p:nvPr/>
        </p:nvSpPr>
        <p:spPr>
          <a:xfrm>
            <a:off x="1500166" y="4714884"/>
            <a:ext cx="27174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accent3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구약의 법           </a:t>
            </a:r>
            <a:endParaRPr lang="en-US" altLang="ko-KR" sz="2000" dirty="0" smtClean="0">
              <a:solidFill>
                <a:schemeClr val="accent3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2400" b="1" dirty="0" smtClean="0">
                <a:solidFill>
                  <a:srgbClr val="C00000"/>
                </a:solidFill>
                <a:latin typeface="휴먼매직체" pitchFamily="18" charset="-127"/>
                <a:ea typeface="휴먼매직체" pitchFamily="18" charset="-127"/>
              </a:rPr>
              <a:t>“하지 마라</a:t>
            </a:r>
            <a:r>
              <a:rPr lang="en-US" altLang="ko-KR" sz="2400" b="1" dirty="0" smtClean="0">
                <a:solidFill>
                  <a:srgbClr val="C00000"/>
                </a:solidFill>
                <a:latin typeface="휴먼매직체" pitchFamily="18" charset="-127"/>
                <a:ea typeface="휴먼매직체" pitchFamily="18" charset="-127"/>
              </a:rPr>
              <a:t>”</a:t>
            </a:r>
            <a:endParaRPr lang="ko-KR" altLang="en-US" sz="2400" dirty="0">
              <a:solidFill>
                <a:srgbClr val="C00000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072198" y="1785926"/>
            <a:ext cx="133241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000" dirty="0" smtClean="0">
                <a:solidFill>
                  <a:schemeClr val="accent3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신약의 법 </a:t>
            </a:r>
            <a:endParaRPr lang="en-US" altLang="ko-KR" sz="2000" dirty="0" smtClean="0">
              <a:solidFill>
                <a:schemeClr val="accent3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sz="2400" b="1" dirty="0" smtClean="0">
                <a:solidFill>
                  <a:srgbClr val="C00000"/>
                </a:solidFill>
                <a:latin typeface="휴먼매직체" pitchFamily="18" charset="-127"/>
                <a:ea typeface="휴먼매직체" pitchFamily="18" charset="-127"/>
              </a:rPr>
              <a:t>“하라”</a:t>
            </a:r>
            <a:endParaRPr lang="ko-KR" altLang="en-US" sz="2400" b="1" dirty="0">
              <a:solidFill>
                <a:srgbClr val="C00000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00298" y="642918"/>
            <a:ext cx="36599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6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그리스도의 새 계명</a:t>
            </a:r>
            <a:endParaRPr lang="ko-KR" altLang="en-US" sz="3600" b="1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03_ary2004_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000240"/>
            <a:ext cx="3867150" cy="3019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직사각형 3"/>
          <p:cNvSpPr/>
          <p:nvPr/>
        </p:nvSpPr>
        <p:spPr>
          <a:xfrm>
            <a:off x="5286380" y="1785926"/>
            <a:ext cx="321469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“</a:t>
            </a: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내가 너희에게                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새 계명을 주겠다</a:t>
            </a: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      </a:t>
            </a: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서로 사랑하여라</a:t>
            </a: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  </a:t>
            </a: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내가 너희를 사랑한 것처럼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너희도 서로  사랑하여라</a:t>
            </a: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  </a:t>
            </a:r>
          </a:p>
          <a:p>
            <a:pPr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너희가 서로 사랑하면          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세상 사람들이 그것을 보고            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내 제자라는 것을          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알게 될 것이다”                      </a:t>
            </a:r>
            <a:endParaRPr lang="en-US" altLang="ko-KR" sz="2000" b="1" dirty="0" smtClean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요한 </a:t>
            </a:r>
            <a:r>
              <a:rPr lang="en-US" altLang="ko-KR" sz="2000" b="1" dirty="0" smtClean="0">
                <a:solidFill>
                  <a:schemeClr val="accent3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13,34-35)</a:t>
            </a:r>
            <a:endParaRPr lang="en-US" altLang="ko-KR" sz="2000" b="1" dirty="0">
              <a:solidFill>
                <a:schemeClr val="accent3">
                  <a:lumMod val="5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성심2_1.jpg"/>
          <p:cNvPicPr>
            <a:picLocks noChangeAspect="1"/>
          </p:cNvPicPr>
          <p:nvPr/>
        </p:nvPicPr>
        <p:blipFill>
          <a:blip r:embed="rId4">
            <a:lum bright="-10000" contrast="-30000"/>
          </a:blip>
          <a:stretch>
            <a:fillRect/>
          </a:stretch>
        </p:blipFill>
        <p:spPr>
          <a:xfrm>
            <a:off x="571473" y="928671"/>
            <a:ext cx="4918682" cy="47149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직사각형 2"/>
          <p:cNvSpPr/>
          <p:nvPr/>
        </p:nvSpPr>
        <p:spPr>
          <a:xfrm>
            <a:off x="5929322" y="1714488"/>
            <a:ext cx="27146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“</a:t>
            </a: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아버지께서 나를                     </a:t>
            </a:r>
            <a:endParaRPr lang="en-US" altLang="ko-KR" sz="2400" b="1" dirty="0" smtClean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사랑하신 것처럼   나도 너희를         </a:t>
            </a:r>
            <a:endParaRPr lang="en-US" altLang="ko-KR" sz="2400" b="1" dirty="0" smtClean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사랑해 왔다</a:t>
            </a:r>
            <a:r>
              <a:rPr lang="en-US" altLang="ko-KR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       </a:t>
            </a: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그러니 너희는      </a:t>
            </a:r>
            <a:endParaRPr lang="en-US" altLang="ko-KR" sz="2400" b="1" dirty="0" smtClean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언제나 내 사랑 안에         </a:t>
            </a:r>
            <a:endParaRPr lang="en-US" altLang="ko-KR" sz="2400" b="1" dirty="0" smtClean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머물러 있어라”          </a:t>
            </a:r>
            <a:endParaRPr lang="en-US" altLang="ko-KR" sz="2400" b="1" dirty="0" smtClean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요한 </a:t>
            </a:r>
            <a:r>
              <a:rPr lang="en-US" altLang="ko-KR" sz="2400" b="1" dirty="0" smtClean="0">
                <a:solidFill>
                  <a:schemeClr val="accent2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15,9)</a:t>
            </a:r>
            <a:endParaRPr lang="en-US" altLang="ko-KR" sz="2400" b="1" dirty="0">
              <a:solidFill>
                <a:schemeClr val="accent2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ransition spd="slow">
    <p:sndAc>
      <p:stSnd>
        <p:snd r:embed="rId3" name="breez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14348" y="642918"/>
            <a:ext cx="69397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그리스도인의 삶의 기준은  예수 그리스도</a:t>
            </a:r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taimen_16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1643050"/>
            <a:ext cx="4857784" cy="3643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직사각형 3"/>
          <p:cNvSpPr/>
          <p:nvPr/>
        </p:nvSpPr>
        <p:spPr>
          <a:xfrm>
            <a:off x="5929322" y="1857364"/>
            <a:ext cx="264320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“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나는 길이요                       </a:t>
            </a:r>
            <a:endParaRPr lang="en-US" altLang="ko-KR" sz="2400" b="1" dirty="0" smtClean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진리요 생명이다</a:t>
            </a:r>
            <a:r>
              <a:rPr lang="en-US" altLang="ko-KR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.                    </a:t>
            </a:r>
          </a:p>
          <a:p>
            <a:pPr>
              <a:spcBef>
                <a:spcPct val="50000"/>
              </a:spcBef>
            </a:pPr>
            <a:r>
              <a:rPr lang="en-US" altLang="ko-KR" sz="2400" b="1" dirty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나를 거치지 않고서는</a:t>
            </a:r>
            <a:endParaRPr lang="en-US" altLang="ko-KR" sz="2400" b="1" dirty="0" smtClean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400" b="1" dirty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아무도 아버지께            </a:t>
            </a:r>
            <a:endParaRPr lang="en-US" altLang="ko-KR" sz="2400" b="1" dirty="0" smtClean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400" b="1" dirty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갈 수 없다”            </a:t>
            </a:r>
            <a:endParaRPr lang="en-US" altLang="ko-KR" sz="2400" b="1" dirty="0" smtClean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2400" b="1" dirty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요한 </a:t>
            </a:r>
            <a:r>
              <a:rPr lang="en-US" altLang="ko-KR" sz="2400" b="1" dirty="0" smtClean="0">
                <a:solidFill>
                  <a:srgbClr val="7030A0"/>
                </a:solidFill>
                <a:latin typeface="휴먼매직체" pitchFamily="18" charset="-127"/>
                <a:ea typeface="휴먼매직체" pitchFamily="18" charset="-127"/>
              </a:rPr>
              <a:t>14,6)</a:t>
            </a:r>
            <a:endParaRPr lang="en-US" altLang="ko-KR" sz="2400" b="1" dirty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857356" y="642918"/>
            <a:ext cx="5357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그리스도의 법  </a:t>
            </a:r>
            <a:r>
              <a:rPr lang="en-US" altLang="ko-KR" sz="3200" b="1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3200" b="1" dirty="0" smtClean="0">
                <a:solidFill>
                  <a:srgbClr val="CC3300"/>
                </a:solidFill>
                <a:latin typeface="휴먼모음T" pitchFamily="18" charset="-127"/>
                <a:ea typeface="휴먼모음T" pitchFamily="18" charset="-127"/>
              </a:rPr>
              <a:t>성령의 법</a:t>
            </a:r>
            <a:endParaRPr lang="ko-KR" altLang="en-US" sz="3200" b="1" dirty="0">
              <a:solidFill>
                <a:srgbClr val="CC33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 descr="dhthtj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1500174"/>
            <a:ext cx="3000396" cy="4320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직사각형 4"/>
          <p:cNvSpPr/>
          <p:nvPr/>
        </p:nvSpPr>
        <p:spPr>
          <a:xfrm>
            <a:off x="571472" y="628652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“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성령은 우리의 마음속에  하느님의 사랑을 부어주신다” </a:t>
            </a:r>
            <a:r>
              <a:rPr lang="en-US" altLang="ko-KR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로마 </a:t>
            </a:r>
            <a:r>
              <a:rPr lang="en-US" altLang="ko-KR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5,5 </a:t>
            </a:r>
            <a:r>
              <a:rPr lang="ko-KR" altLang="en-US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참조</a:t>
            </a:r>
            <a:r>
              <a:rPr lang="en-US" altLang="ko-KR" sz="20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)</a:t>
            </a:r>
            <a:endParaRPr lang="en-US" altLang="ko-KR" sz="2000" b="1" dirty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ransition spd="med">
    <p:sndAc>
      <p:stSnd>
        <p:snd r:embed="rId3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714744" y="285728"/>
            <a:ext cx="1300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실정법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 descr="%EB%A9%B4%ED%97%88%EC%A0%95%EC%A7%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143116"/>
            <a:ext cx="5276879" cy="2704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1857356" y="1142984"/>
            <a:ext cx="54184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dirty="0" smtClean="0">
                <a:solidFill>
                  <a:schemeClr val="bg2">
                    <a:lumMod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인간 공동체 안에서의 생활에 관한 법</a:t>
            </a:r>
            <a:endParaRPr lang="ko-KR" altLang="en-US" sz="2400" dirty="0">
              <a:solidFill>
                <a:schemeClr val="bg2">
                  <a:lumMod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57884" y="2428868"/>
            <a:ext cx="31432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-</a:t>
            </a:r>
            <a:r>
              <a:rPr lang="ko-KR" altLang="en-US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윤리적으로                     </a:t>
            </a:r>
            <a:endParaRPr lang="en-US" altLang="ko-KR" sz="2400" b="1" dirty="0" smtClean="0">
              <a:solidFill>
                <a:schemeClr val="accent4">
                  <a:lumMod val="75000"/>
                </a:schemeClr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  이론이 없어야</a:t>
            </a:r>
          </a:p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-</a:t>
            </a:r>
            <a:r>
              <a:rPr lang="ko-KR" altLang="en-US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목적에 부합해야 </a:t>
            </a:r>
          </a:p>
          <a:p>
            <a:pPr>
              <a:spcBef>
                <a:spcPct val="50000"/>
              </a:spcBef>
            </a:pPr>
            <a:r>
              <a:rPr lang="en-US" altLang="ko-KR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-</a:t>
            </a:r>
            <a:r>
              <a:rPr lang="ko-KR" altLang="en-US" sz="2400" b="1" dirty="0" smtClean="0">
                <a:solidFill>
                  <a:schemeClr val="accent4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법 준수가 가능해야</a:t>
            </a:r>
            <a:endParaRPr lang="ko-KR" altLang="en-US" sz="2400" b="1" dirty="0">
              <a:solidFill>
                <a:schemeClr val="accent4">
                  <a:lumMod val="75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71538" y="5286388"/>
            <a:ext cx="72866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법에 기초한 실정법 역시                                그리스도인이 지켜야 할 행동 기준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43306" y="500042"/>
            <a:ext cx="1300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600" b="1" dirty="0" smtClean="0">
                <a:solidFill>
                  <a:srgbClr val="996633"/>
                </a:solidFill>
                <a:latin typeface="휴먼모음T" pitchFamily="18" charset="-127"/>
                <a:ea typeface="휴먼모음T" pitchFamily="18" charset="-127"/>
              </a:rPr>
              <a:t>교회법</a:t>
            </a:r>
            <a:endParaRPr lang="ko-KR" altLang="en-US" sz="3600" b="1" dirty="0">
              <a:solidFill>
                <a:srgbClr val="996633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Picture 4" descr="공의회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285860"/>
            <a:ext cx="5761038" cy="3735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직사각형 3"/>
          <p:cNvSpPr/>
          <p:nvPr/>
        </p:nvSpPr>
        <p:spPr>
          <a:xfrm>
            <a:off x="1785918" y="5500702"/>
            <a:ext cx="621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그리스도인으로서 지켜야 할 일반 규범                    성사 생활에 관한 규율                                            교회 운영에 관한 규칙</a:t>
            </a:r>
            <a:endParaRPr lang="ko-KR" altLang="en-US" sz="2400" b="1" dirty="0">
              <a:solidFill>
                <a:schemeClr val="bg2">
                  <a:lumMod val="2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143108" y="4643446"/>
            <a:ext cx="62150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다음 시간 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제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23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과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제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24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과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읽고 오십시오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준 비 물</a:t>
            </a:r>
            <a:r>
              <a:rPr lang="ko-KR" altLang="en-U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en-US" altLang="ko-K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:  </a:t>
            </a: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예비신자 교리서</a:t>
            </a: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                  가톨릭 성가</a:t>
            </a:r>
          </a:p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                   성서</a:t>
            </a:r>
            <a:endParaRPr lang="ko-KR" altLang="en-US" sz="2400" b="1" dirty="0">
              <a:solidFill>
                <a:schemeClr val="accent6">
                  <a:lumMod val="20000"/>
                  <a:lumOff val="80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00100" y="500042"/>
            <a:ext cx="764386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신자들이 지켜야 할 여섯 가지 의무      </a:t>
            </a:r>
            <a:endParaRPr lang="en-US" altLang="ko-KR" sz="36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b="1" dirty="0" smtClean="0">
                <a:solidFill>
                  <a:srgbClr val="FF33C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교재 </a:t>
            </a:r>
            <a:r>
              <a:rPr lang="en-US" altLang="ko-KR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모음T" pitchFamily="18" charset="-127"/>
                <a:ea typeface="휴먼모음T" pitchFamily="18" charset="-127"/>
              </a:rPr>
              <a:t>179-180</a:t>
            </a:r>
            <a:r>
              <a:rPr lang="ko-KR" altLang="en-US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쪽 참조</a:t>
            </a:r>
            <a:endParaRPr lang="ko-KR" altLang="en-US" sz="2000" dirty="0">
              <a:solidFill>
                <a:schemeClr val="accent6">
                  <a:lumMod val="20000"/>
                  <a:lumOff val="8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2971</Words>
  <Application>Microsoft Office PowerPoint</Application>
  <PresentationFormat>화면 슬라이드 쇼(4:3)</PresentationFormat>
  <Paragraphs>206</Paragraphs>
  <Slides>23</Slides>
  <Notes>22</Notes>
  <HiddenSlides>0</HiddenSlides>
  <MMClips>3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제22과 새로운 삶의 기준들 </vt:lpstr>
      <vt:lpstr>인간이 공동체를 이루어 살아갈 때에 법 없이는 질서를  이룰 수 없고, 질서 없는 인간 사회는 상상할 수 없다</vt:lpstr>
      <vt:lpstr>슬라이드 3</vt:lpstr>
      <vt:lpstr>사회 규범  </vt:lpstr>
      <vt:lpstr>“나더러 ‘주님, 주님!’ 하고 부른다고 다 하늘 나라에   들어가는 것이 아니다. 하늘에 계신 내 아버지의 뜻을  실천하는 사람이라야 들어간다” (마태 7,21) 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제22과 새로운 삶의 기준들 </dc:title>
  <dc:creator>교육장</dc:creator>
  <cp:lastModifiedBy>USER</cp:lastModifiedBy>
  <cp:revision>54</cp:revision>
  <dcterms:created xsi:type="dcterms:W3CDTF">2010-07-30T04:25:05Z</dcterms:created>
  <dcterms:modified xsi:type="dcterms:W3CDTF">2010-08-01T21:34:47Z</dcterms:modified>
</cp:coreProperties>
</file>